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comments/comment2.xml" ContentType="application/vnd.openxmlformats-officedocument.presentationml.comments+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comments/comment3.xml" ContentType="application/vnd.openxmlformats-officedocument.presentationml.comments+xml"/>
  <Override PartName="/ppt/slideLayouts/slideLayout10.xml" ContentType="application/vnd.openxmlformats-officedocument.presentationml.slideLayout+xml"/>
  <Override PartName="/ppt/comments/comment1.xml" ContentType="application/vnd.openxmlformats-officedocument.presentationml.comments+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0"/>
  </p:notesMasterIdLst>
  <p:sldIdLst>
    <p:sldId id="257" r:id="rId2"/>
    <p:sldId id="258" r:id="rId3"/>
    <p:sldId id="278" r:id="rId4"/>
    <p:sldId id="260" r:id="rId5"/>
    <p:sldId id="261" r:id="rId6"/>
    <p:sldId id="273" r:id="rId7"/>
    <p:sldId id="262" r:id="rId8"/>
    <p:sldId id="264" r:id="rId9"/>
    <p:sldId id="269" r:id="rId10"/>
    <p:sldId id="271" r:id="rId11"/>
    <p:sldId id="265" r:id="rId12"/>
    <p:sldId id="281" r:id="rId13"/>
    <p:sldId id="280" r:id="rId14"/>
    <p:sldId id="267" r:id="rId15"/>
    <p:sldId id="315" r:id="rId16"/>
    <p:sldId id="318" r:id="rId17"/>
    <p:sldId id="300" r:id="rId18"/>
    <p:sldId id="320" r:id="rId19"/>
    <p:sldId id="274" r:id="rId20"/>
    <p:sldId id="325" r:id="rId21"/>
    <p:sldId id="335" r:id="rId22"/>
    <p:sldId id="276" r:id="rId23"/>
    <p:sldId id="283" r:id="rId24"/>
    <p:sldId id="321" r:id="rId25"/>
    <p:sldId id="301" r:id="rId26"/>
    <p:sldId id="277" r:id="rId27"/>
    <p:sldId id="332" r:id="rId28"/>
    <p:sldId id="319" r:id="rId29"/>
    <p:sldId id="309" r:id="rId30"/>
    <p:sldId id="268" r:id="rId31"/>
    <p:sldId id="275" r:id="rId32"/>
    <p:sldId id="290" r:id="rId33"/>
    <p:sldId id="293" r:id="rId34"/>
    <p:sldId id="316" r:id="rId35"/>
    <p:sldId id="284" r:id="rId36"/>
    <p:sldId id="291" r:id="rId37"/>
    <p:sldId id="285" r:id="rId38"/>
    <p:sldId id="286" r:id="rId39"/>
    <p:sldId id="287" r:id="rId40"/>
    <p:sldId id="288" r:id="rId41"/>
    <p:sldId id="313" r:id="rId42"/>
    <p:sldId id="310" r:id="rId43"/>
    <p:sldId id="294" r:id="rId44"/>
    <p:sldId id="323" r:id="rId45"/>
    <p:sldId id="324" r:id="rId46"/>
    <p:sldId id="302" r:id="rId47"/>
    <p:sldId id="317" r:id="rId48"/>
    <p:sldId id="305" r:id="rId49"/>
    <p:sldId id="306" r:id="rId50"/>
    <p:sldId id="308" r:id="rId51"/>
    <p:sldId id="296" r:id="rId52"/>
    <p:sldId id="295" r:id="rId53"/>
    <p:sldId id="314" r:id="rId54"/>
    <p:sldId id="311" r:id="rId55"/>
    <p:sldId id="263" r:id="rId56"/>
    <p:sldId id="297" r:id="rId57"/>
    <p:sldId id="299" r:id="rId58"/>
    <p:sldId id="336" r:id="rId59"/>
  </p:sldIdLst>
  <p:sldSz cx="9144000" cy="6858000" type="screen4x3"/>
  <p:notesSz cx="6858000" cy="9144000"/>
  <p:defaultTextStyle>
    <a:defPPr>
      <a:defRPr lang="es-ES"/>
    </a:defPPr>
    <a:lvl1pPr algn="l"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udita" initials="c" lastIdx="2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4620"/>
    <a:srgbClr val="B60294"/>
    <a:srgbClr val="A00282"/>
    <a:srgbClr val="FD4DDB"/>
    <a:srgbClr val="790CA4"/>
    <a:srgbClr val="F57409"/>
    <a:srgbClr val="EC0A20"/>
    <a:srgbClr val="DC801A"/>
    <a:srgbClr val="E58923"/>
    <a:srgbClr val="FCD85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2537" autoAdjust="0"/>
    <p:restoredTop sz="93366" autoAdjust="0"/>
  </p:normalViewPr>
  <p:slideViewPr>
    <p:cSldViewPr showGuides="1">
      <p:cViewPr varScale="1">
        <p:scale>
          <a:sx n="91" d="100"/>
          <a:sy n="91" d="100"/>
        </p:scale>
        <p:origin x="-108" y="-27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3-09-26T04:43:54.697" idx="4">
    <p:pos x="2610" y="1575"/>
    <p:text>Las imágenes deben ser lo más grandes posibles, no ha de haber espacio en blanco en una trasparencia sin un propósito</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13-09-26T05:17:04.721" idx="11">
    <p:pos x="1770" y="810"/>
    <p:text>Lo de siempre: figuras tan grandes como quepan en la trasparencia. Tamaño de letra lo más grande posible.</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13-09-26T05:22:11.796" idx="13">
    <p:pos x="634" y="1908"/>
    <p:text>Figuras más grandes. Aprovecha todo el espacio de la diapositivia</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42BBD678-101D-44EC-8C5E-9730A18F5365}" type="datetimeFigureOut">
              <a:rPr lang="es-ES"/>
              <a:pPr>
                <a:defRPr/>
              </a:pPr>
              <a:t>03/10/2013</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s-ES" noProof="0" smtClean="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ED1371F3-9BCB-4939-B272-7019775CE4FB}" type="slidenum">
              <a:rPr lang="es-ES"/>
              <a:pPr>
                <a:defRPr/>
              </a:pPr>
              <a:t>‹Nº›</a:t>
            </a:fld>
            <a:endParaRPr lang="es-E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57347"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s-ES" smtClean="0"/>
              <a:t>,</a:t>
            </a:r>
          </a:p>
          <a:p>
            <a:pPr eaLnBrk="1" hangingPunct="1"/>
            <a:endParaRPr lang="es-ES" smtClean="0"/>
          </a:p>
          <a:p>
            <a:pPr eaLnBrk="1" hangingPunct="1"/>
            <a:endParaRPr lang="es-ES" smtClean="0"/>
          </a:p>
        </p:txBody>
      </p:sp>
      <p:sp>
        <p:nvSpPr>
          <p:cNvPr id="57348"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861206F-B71E-4F64-A4AC-E3BC8720DC80}" type="slidenum">
              <a:rPr lang="es-ES" smtClean="0"/>
              <a:pPr/>
              <a:t>5</a:t>
            </a:fld>
            <a:endParaRPr lang="es-E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64515" name="2 Marcador de notas"/>
          <p:cNvSpPr>
            <a:spLocks noGrp="1"/>
          </p:cNvSpPr>
          <p:nvPr>
            <p:ph type="body" idx="1"/>
          </p:nvPr>
        </p:nvSpPr>
        <p:spPr bwMode="auto">
          <a:noFill/>
        </p:spPr>
        <p:txBody>
          <a:bodyPr wrap="square" numCol="1" anchor="t" anchorCtr="0" compatLnSpc="1">
            <a:prstTxWarp prst="textNoShape">
              <a:avLst/>
            </a:prstTxWarp>
          </a:bodyPr>
          <a:lstStyle/>
          <a:p>
            <a:r>
              <a:rPr lang="es-ES_tradnl" dirty="0" smtClean="0"/>
              <a:t>El problema</a:t>
            </a:r>
            <a:r>
              <a:rPr lang="es-ES_tradnl" baseline="0" dirty="0" smtClean="0"/>
              <a:t> de optimizar el PS se convierte en encontrar la combinación lineal de las fuentes elementales que producen la dosis. Para ello, hemos utilizado un algoritmo basado en </a:t>
            </a:r>
            <a:endParaRPr lang="es-ES" dirty="0" smtClean="0"/>
          </a:p>
        </p:txBody>
      </p:sp>
      <p:sp>
        <p:nvSpPr>
          <p:cNvPr id="64516"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548891B-B0F7-4604-A042-FB40F1775792}" type="slidenum">
              <a:rPr lang="es-ES" smtClean="0"/>
              <a:pPr/>
              <a:t>22</a:t>
            </a:fld>
            <a:endParaRPr lang="es-E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pPr>
              <a:defRPr/>
            </a:pPr>
            <a:fld id="{ED1371F3-9BCB-4939-B272-7019775CE4FB}" type="slidenum">
              <a:rPr lang="es-ES" smtClean="0"/>
              <a:pPr>
                <a:defRPr/>
              </a:pPr>
              <a:t>23</a:t>
            </a:fld>
            <a:endParaRPr lang="es-E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pPr>
              <a:defRPr/>
            </a:pPr>
            <a:fld id="{ED1371F3-9BCB-4939-B272-7019775CE4FB}" type="slidenum">
              <a:rPr lang="es-ES" smtClean="0"/>
              <a:pPr>
                <a:defRPr/>
              </a:pPr>
              <a:t>28</a:t>
            </a:fld>
            <a:endParaRPr lang="es-E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65539" name="2 Marcador de notas"/>
          <p:cNvSpPr>
            <a:spLocks noGrp="1"/>
          </p:cNvSpPr>
          <p:nvPr>
            <p:ph type="body" idx="1"/>
          </p:nvPr>
        </p:nvSpPr>
        <p:spPr bwMode="auto">
          <a:noFill/>
        </p:spPr>
        <p:txBody>
          <a:bodyPr wrap="square" numCol="1" anchor="t" anchorCtr="0" compatLnSpc="1">
            <a:prstTxWarp prst="textNoShape">
              <a:avLst/>
            </a:prstTxWarp>
          </a:bodyPr>
          <a:lstStyle/>
          <a:p>
            <a:r>
              <a:rPr lang="es-ES_tradnl" smtClean="0"/>
              <a:t>Distancia entre el punto del  volumen que se evalúa y el punto más cercano de la distribución de dosis de referencia que presenta la misma dosis</a:t>
            </a:r>
            <a:endParaRPr lang="es-ES" smtClean="0"/>
          </a:p>
        </p:txBody>
      </p:sp>
      <p:sp>
        <p:nvSpPr>
          <p:cNvPr id="65540"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1F8C027-5E1C-4582-B36E-FD25CEBE41B6}" type="slidenum">
              <a:rPr lang="es-ES" smtClean="0"/>
              <a:pPr/>
              <a:t>34</a:t>
            </a:fld>
            <a:endParaRPr lang="es-E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3" name="2 Marcador de notas"/>
          <p:cNvSpPr>
            <a:spLocks noGrp="1"/>
          </p:cNvSpPr>
          <p:nvPr>
            <p:ph type="body" idx="1"/>
          </p:nvPr>
        </p:nvSpPr>
        <p:spPr/>
        <p:txBody>
          <a:bodyPr/>
          <a:lstStyle/>
          <a:p>
            <a:pPr eaLnBrk="1" fontAlgn="auto" hangingPunct="1">
              <a:spcBef>
                <a:spcPts val="0"/>
              </a:spcBef>
              <a:spcAft>
                <a:spcPts val="0"/>
              </a:spcAft>
              <a:defRPr/>
            </a:pPr>
            <a:endParaRPr lang="es-ES" dirty="0" smtClean="0"/>
          </a:p>
        </p:txBody>
      </p:sp>
      <p:sp>
        <p:nvSpPr>
          <p:cNvPr id="58372"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A0720E7-B846-4CA7-ADA9-3DBFF5BD3151}" type="slidenum">
              <a:rPr lang="es-ES" smtClean="0"/>
              <a:pPr/>
              <a:t>8</a:t>
            </a:fld>
            <a:endParaRPr lang="es-E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pPr>
              <a:defRPr/>
            </a:pPr>
            <a:fld id="{ED1371F3-9BCB-4939-B272-7019775CE4FB}" type="slidenum">
              <a:rPr lang="es-ES" smtClean="0"/>
              <a:pPr>
                <a:defRPr/>
              </a:pPr>
              <a:t>9</a:t>
            </a:fld>
            <a:endParaRPr lang="es-E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59395" name="2 Marcador de notas"/>
          <p:cNvSpPr>
            <a:spLocks noGrp="1"/>
          </p:cNvSpPr>
          <p:nvPr>
            <p:ph type="body" idx="1"/>
          </p:nvPr>
        </p:nvSpPr>
        <p:spPr bwMode="auto">
          <a:noFill/>
        </p:spPr>
        <p:txBody>
          <a:bodyPr wrap="square" numCol="1" anchor="t" anchorCtr="0" compatLnSpc="1">
            <a:prstTxWarp prst="textNoShape">
              <a:avLst/>
            </a:prstTxWarp>
          </a:bodyPr>
          <a:lstStyle/>
          <a:p>
            <a:r>
              <a:rPr lang="es-ES" smtClean="0"/>
              <a:t>La necesidad de una herramienta que permitiera planificar el tratamiento de RIO y obtener una estimación de la distribución de la dosis depositada en los volúmenes de interés, llevó a la Unidad de Medicina y Cirugía Experimental junto con el Servicio de Oncología Radioterápica del Hospital General Universitario Gregorio Marañón (HGUGM) al desarrollo de una herramienta capaz de simular el proceso sobre los estudios con imágenes de pacientes. </a:t>
            </a:r>
          </a:p>
          <a:p>
            <a:r>
              <a:rPr lang="es-ES" smtClean="0"/>
              <a:t>Este simulador para RIO permite realizar estimaciones de la profundidad y repercusión sobre los tejidos de la dosis aplicada y valorar parámetros como la elección del diámetro, ángulo del bisel del aplicador o la energía del haz, posibilitando la realización de comparaciones entre varias aproximaciones casi en tiempo real, de modo que el oncólogo radioterapeuta, en colaboración con el cirujano, pueda explorar diversas soluciones previamente a la intervención.</a:t>
            </a:r>
          </a:p>
          <a:p>
            <a:endParaRPr lang="es-ES" smtClean="0"/>
          </a:p>
          <a:p>
            <a:endParaRPr lang="es-ES" smtClean="0"/>
          </a:p>
        </p:txBody>
      </p:sp>
      <p:sp>
        <p:nvSpPr>
          <p:cNvPr id="59396"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CA64939-5D8F-43B9-A946-1A2EE38E2288}" type="slidenum">
              <a:rPr lang="es-ES" smtClean="0"/>
              <a:pPr/>
              <a:t>10</a:t>
            </a:fld>
            <a:endParaRPr lang="es-E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60419" name="2 Marcador de notas"/>
          <p:cNvSpPr>
            <a:spLocks noGrp="1"/>
          </p:cNvSpPr>
          <p:nvPr>
            <p:ph type="body" idx="1"/>
          </p:nvPr>
        </p:nvSpPr>
        <p:spPr bwMode="auto">
          <a:noFill/>
        </p:spPr>
        <p:txBody>
          <a:bodyPr wrap="square" numCol="1" anchor="t" anchorCtr="0" compatLnSpc="1">
            <a:prstTxWarp prst="textNoShape">
              <a:avLst/>
            </a:prstTxWarp>
          </a:bodyPr>
          <a:lstStyle/>
          <a:p>
            <a:r>
              <a:rPr lang="es-ES" dirty="0" smtClean="0"/>
              <a:t>Esta herramienta supuso un</a:t>
            </a:r>
            <a:r>
              <a:rPr lang="es-ES" baseline="0" dirty="0" smtClean="0"/>
              <a:t> importante avance</a:t>
            </a:r>
            <a:r>
              <a:rPr lang="es-ES" dirty="0" smtClean="0"/>
              <a:t>, quedaban, sin embargo, una serie de elementos a desarrollar, los cuales se encuentran habitualmente disponibles en radioterapia convencional. Entre ellos, </a:t>
            </a:r>
          </a:p>
        </p:txBody>
      </p:sp>
      <p:sp>
        <p:nvSpPr>
          <p:cNvPr id="60420"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1870ABC-D892-48AB-912A-E22655FD3451}" type="slidenum">
              <a:rPr lang="es-ES" smtClean="0"/>
              <a:pPr/>
              <a:t>11</a:t>
            </a:fld>
            <a:endParaRPr lang="es-E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614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s-ES_tradnl" dirty="0" smtClean="0"/>
              <a:t>Es un método no determinista,</a:t>
            </a:r>
            <a:r>
              <a:rPr lang="es-ES_tradnl" baseline="0" dirty="0" smtClean="0"/>
              <a:t> uno no sabe lo que le pasa a una partícula sino que sabe su probabilidad. Costoso computacionalmente</a:t>
            </a:r>
            <a:endParaRPr lang="es-ES" dirty="0" smtClean="0"/>
          </a:p>
        </p:txBody>
      </p:sp>
      <p:sp>
        <p:nvSpPr>
          <p:cNvPr id="61444"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A22F631-E331-4263-B324-5E9B6718DDBD}" type="slidenum">
              <a:rPr lang="es-ES" smtClean="0"/>
              <a:pPr/>
              <a:t>14</a:t>
            </a:fld>
            <a:endParaRPr lang="es-E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62467" name="2 Marcador de notas"/>
          <p:cNvSpPr>
            <a:spLocks noGrp="1"/>
          </p:cNvSpPr>
          <p:nvPr>
            <p:ph type="body" idx="1"/>
          </p:nvPr>
        </p:nvSpPr>
        <p:spPr bwMode="auto">
          <a:noFill/>
        </p:spPr>
        <p:txBody>
          <a:bodyPr wrap="square" numCol="1" anchor="t" anchorCtr="0" compatLnSpc="1">
            <a:prstTxWarp prst="textNoShape">
              <a:avLst/>
            </a:prstTxWarp>
          </a:bodyPr>
          <a:lstStyle/>
          <a:p>
            <a:r>
              <a:rPr lang="es-ES" smtClean="0"/>
              <a:t>Como alternativa, en este trabajo presentamos un nuevo método para la obtención del espacio de fase de un haz de partículas a la salida de un aplicador típico de RIO, a partir de medidas experimentales de dosis, sin necesidad del conocimiento previo y detallado del cabezal del acelerador. </a:t>
            </a:r>
          </a:p>
          <a:p>
            <a:endParaRPr lang="es-ES" smtClean="0"/>
          </a:p>
        </p:txBody>
      </p:sp>
      <p:sp>
        <p:nvSpPr>
          <p:cNvPr id="62468"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0BC3F50-8B37-4C5B-A040-C31955531AE7}" type="slidenum">
              <a:rPr lang="es-ES" smtClean="0"/>
              <a:pPr/>
              <a:t>15</a:t>
            </a:fld>
            <a:endParaRPr lang="es-E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ES" dirty="0" smtClean="0"/>
              <a:t>En esta tesis se ha tratado de situar la potencia de cálculo y la experiencia MC en el lado del desarrollo de la herramienta, de forma que los requisitos de cálculo y de conocimiento del acelerador en el servicio de </a:t>
            </a:r>
            <a:r>
              <a:rPr lang="es-ES" dirty="0" err="1" smtClean="0"/>
              <a:t>radiofísica</a:t>
            </a:r>
            <a:r>
              <a:rPr lang="es-ES" dirty="0" smtClean="0"/>
              <a:t> sea mínimo </a:t>
            </a:r>
          </a:p>
          <a:p>
            <a:endParaRPr lang="es-ES" dirty="0"/>
          </a:p>
        </p:txBody>
      </p:sp>
      <p:sp>
        <p:nvSpPr>
          <p:cNvPr id="4" name="3 Marcador de número de diapositiva"/>
          <p:cNvSpPr>
            <a:spLocks noGrp="1"/>
          </p:cNvSpPr>
          <p:nvPr>
            <p:ph type="sldNum" sz="quarter" idx="10"/>
          </p:nvPr>
        </p:nvSpPr>
        <p:spPr/>
        <p:txBody>
          <a:bodyPr/>
          <a:lstStyle/>
          <a:p>
            <a:pPr>
              <a:defRPr/>
            </a:pPr>
            <a:fld id="{ED1371F3-9BCB-4939-B272-7019775CE4FB}" type="slidenum">
              <a:rPr lang="es-ES" smtClean="0"/>
              <a:pPr>
                <a:defRPr/>
              </a:pPr>
              <a:t>16</a:t>
            </a:fld>
            <a:endParaRPr lang="es-E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63491" name="2 Marcador de notas"/>
          <p:cNvSpPr>
            <a:spLocks noGrp="1"/>
          </p:cNvSpPr>
          <p:nvPr>
            <p:ph type="body" idx="1"/>
          </p:nvPr>
        </p:nvSpPr>
        <p:spPr bwMode="auto">
          <a:noFill/>
        </p:spPr>
        <p:txBody>
          <a:bodyPr wrap="square" numCol="1" anchor="t" anchorCtr="0" compatLnSpc="1">
            <a:prstTxWarp prst="textNoShape">
              <a:avLst/>
            </a:prstTxWarp>
          </a:bodyPr>
          <a:lstStyle/>
          <a:p>
            <a:pPr>
              <a:defRPr/>
            </a:pPr>
            <a:r>
              <a:rPr lang="es-ES" sz="1100" b="1" dirty="0" smtClean="0"/>
              <a:t>Ejemplo de elemento de la  matriz:</a:t>
            </a:r>
          </a:p>
          <a:p>
            <a:pPr algn="just">
              <a:defRPr/>
            </a:pPr>
            <a:r>
              <a:rPr lang="es-ES" sz="1200" dirty="0" smtClean="0">
                <a:solidFill>
                  <a:schemeClr val="accent6"/>
                </a:solidFill>
              </a:rPr>
              <a:t>Distribución de dosis en agua para una fuente de electrones monocromática de 12 </a:t>
            </a:r>
            <a:r>
              <a:rPr lang="es-ES" sz="1200" dirty="0" err="1" smtClean="0">
                <a:solidFill>
                  <a:schemeClr val="accent6"/>
                </a:solidFill>
              </a:rPr>
              <a:t>MeV</a:t>
            </a:r>
            <a:r>
              <a:rPr lang="es-ES" sz="1200" dirty="0" smtClean="0">
                <a:solidFill>
                  <a:schemeClr val="accent6"/>
                </a:solidFill>
              </a:rPr>
              <a:t> con ángulo de incidencia de 30º en </a:t>
            </a:r>
            <a:r>
              <a:rPr lang="es-ES" sz="1200" dirty="0" smtClean="0">
                <a:solidFill>
                  <a:schemeClr val="accent6"/>
                </a:solidFill>
                <a:sym typeface="Symbol" pitchFamily="18" charset="2"/>
              </a:rPr>
              <a:t></a:t>
            </a:r>
            <a:r>
              <a:rPr lang="es-ES" sz="1200" dirty="0" smtClean="0">
                <a:solidFill>
                  <a:schemeClr val="accent6"/>
                </a:solidFill>
              </a:rPr>
              <a:t>=0.</a:t>
            </a:r>
          </a:p>
          <a:p>
            <a:endParaRPr lang="es-ES" dirty="0" smtClean="0"/>
          </a:p>
        </p:txBody>
      </p:sp>
      <p:sp>
        <p:nvSpPr>
          <p:cNvPr id="63492"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2DDC8A0-C115-4302-9C21-862A47DCFE2C}" type="slidenum">
              <a:rPr lang="es-ES" smtClean="0"/>
              <a:pPr/>
              <a:t>19</a:t>
            </a:fld>
            <a:endParaRPr lang="es-E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smtClean="0"/>
              <a:t>Clic para editar título</a:t>
            </a:r>
            <a:endParaRPr lang="es-ES"/>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Haga clic para modificar el estilo de subtítulo del patrón</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A020A88E-398E-4F8E-A1DB-8B1789B85DC2}" type="slidenum">
              <a:rPr lang="es-ES"/>
              <a:pPr>
                <a:defRPr/>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28F86EC4-2414-4C1F-9F66-83BE20FE2EBC}" type="slidenum">
              <a:rPr lang="es-ES"/>
              <a:pPr>
                <a:defRPr/>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C6378376-53EB-4D4E-8A5E-C4D5B0313C43}" type="slidenum">
              <a:rPr lang="es-ES"/>
              <a:pPr>
                <a:defRPr/>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A54A3A61-0AF6-4175-AF84-D26A9E360217}" type="slidenum">
              <a:rPr lang="es-ES"/>
              <a:pPr>
                <a:defRPr/>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7086E095-FFAF-4BE8-8017-F3875079B994}" type="slidenum">
              <a:rPr lang="es-ES"/>
              <a:pPr>
                <a:defRPr/>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0E88F173-6107-42C1-9D1D-7FFBEFEAE8AC}" type="slidenum">
              <a:rPr lang="es-ES"/>
              <a:pPr>
                <a:defRPr/>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endParaRPr lang="es-ES"/>
          </a:p>
        </p:txBody>
      </p:sp>
      <p:sp>
        <p:nvSpPr>
          <p:cNvPr id="8" name="Rectangle 5"/>
          <p:cNvSpPr>
            <a:spLocks noGrp="1" noChangeArrowheads="1"/>
          </p:cNvSpPr>
          <p:nvPr>
            <p:ph type="ftr" sz="quarter" idx="11"/>
          </p:nvPr>
        </p:nvSpPr>
        <p:spPr>
          <a:ln/>
        </p:spPr>
        <p:txBody>
          <a:bodyPr/>
          <a:lstStyle>
            <a:lvl1pPr>
              <a:defRPr/>
            </a:lvl1pPr>
          </a:lstStyle>
          <a:p>
            <a:pPr>
              <a:defRPr/>
            </a:pPr>
            <a:endParaRPr lang="es-ES"/>
          </a:p>
        </p:txBody>
      </p:sp>
      <p:sp>
        <p:nvSpPr>
          <p:cNvPr id="9" name="Rectangle 6"/>
          <p:cNvSpPr>
            <a:spLocks noGrp="1" noChangeArrowheads="1"/>
          </p:cNvSpPr>
          <p:nvPr>
            <p:ph type="sldNum" sz="quarter" idx="12"/>
          </p:nvPr>
        </p:nvSpPr>
        <p:spPr>
          <a:ln/>
        </p:spPr>
        <p:txBody>
          <a:bodyPr/>
          <a:lstStyle>
            <a:lvl1pPr>
              <a:defRPr/>
            </a:lvl1pPr>
          </a:lstStyle>
          <a:p>
            <a:pPr>
              <a:defRPr/>
            </a:pPr>
            <a:fld id="{A6FCE7F3-DBC7-4AF2-AF42-C235EFEA9F1D}" type="slidenum">
              <a:rPr lang="es-ES"/>
              <a:pPr>
                <a:defRPr/>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Rectangle 4"/>
          <p:cNvSpPr>
            <a:spLocks noGrp="1" noChangeArrowheads="1"/>
          </p:cNvSpPr>
          <p:nvPr>
            <p:ph type="dt" sz="half" idx="10"/>
          </p:nvPr>
        </p:nvSpPr>
        <p:spPr>
          <a:ln/>
        </p:spPr>
        <p:txBody>
          <a:bodyPr/>
          <a:lstStyle>
            <a:lvl1pPr>
              <a:defRPr/>
            </a:lvl1pPr>
          </a:lstStyle>
          <a:p>
            <a:pPr>
              <a:defRPr/>
            </a:pPr>
            <a:endParaRPr 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nvPr>
        </p:nvSpPr>
        <p:spPr>
          <a:ln/>
        </p:spPr>
        <p:txBody>
          <a:bodyPr/>
          <a:lstStyle>
            <a:lvl1pPr>
              <a:defRPr/>
            </a:lvl1pPr>
          </a:lstStyle>
          <a:p>
            <a:pPr>
              <a:defRPr/>
            </a:pPr>
            <a:fld id="{105A51C8-E379-46D2-9BBE-9E78628B0E25}" type="slidenum">
              <a:rPr lang="es-ES"/>
              <a:pPr>
                <a:defRPr/>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p>
        </p:txBody>
      </p:sp>
      <p:sp>
        <p:nvSpPr>
          <p:cNvPr id="3" name="Rectangle 5"/>
          <p:cNvSpPr>
            <a:spLocks noGrp="1" noChangeArrowheads="1"/>
          </p:cNvSpPr>
          <p:nvPr>
            <p:ph type="ftr" sz="quarter" idx="11"/>
          </p:nvPr>
        </p:nvSpPr>
        <p:spPr>
          <a:ln/>
        </p:spPr>
        <p:txBody>
          <a:bodyPr/>
          <a:lstStyle>
            <a:lvl1pPr>
              <a:defRPr/>
            </a:lvl1pPr>
          </a:lstStyle>
          <a:p>
            <a:pPr>
              <a:defRPr/>
            </a:pPr>
            <a:endParaRPr lang="es-ES"/>
          </a:p>
        </p:txBody>
      </p:sp>
      <p:sp>
        <p:nvSpPr>
          <p:cNvPr id="4" name="Rectangle 6"/>
          <p:cNvSpPr>
            <a:spLocks noGrp="1" noChangeArrowheads="1"/>
          </p:cNvSpPr>
          <p:nvPr>
            <p:ph type="sldNum" sz="quarter" idx="12"/>
          </p:nvPr>
        </p:nvSpPr>
        <p:spPr>
          <a:ln/>
        </p:spPr>
        <p:txBody>
          <a:bodyPr/>
          <a:lstStyle>
            <a:lvl1pPr>
              <a:defRPr/>
            </a:lvl1pPr>
          </a:lstStyle>
          <a:p>
            <a:pPr>
              <a:defRPr/>
            </a:pPr>
            <a:fld id="{885BD220-6246-4CBE-A981-B4CB8AFBADB3}" type="slidenum">
              <a:rPr lang="es-ES"/>
              <a:pPr>
                <a:defRPr/>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4698B657-FA31-4762-B2B1-8A8CF31AC108}" type="slidenum">
              <a:rPr lang="es-ES"/>
              <a:pPr>
                <a:defRPr/>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21F52FCC-FDEE-4FCA-9CFA-41F766EC0856}" type="slidenum">
              <a:rPr lang="es-ES"/>
              <a:pPr>
                <a:defRPr/>
              </a:pPr>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0"/>
              </a:defRPr>
            </a:lvl1pPr>
          </a:lstStyle>
          <a:p>
            <a:pPr>
              <a:defRPr/>
            </a:pPr>
            <a:endParaRPr lang="es-E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0"/>
              </a:defRPr>
            </a:lvl1pPr>
          </a:lstStyle>
          <a:p>
            <a:pPr>
              <a:defRPr/>
            </a:pPr>
            <a:endParaRPr lang="es-E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7AAD2C6D-AD3C-42F9-821D-38CAA829C2EE}" type="slidenum">
              <a:rPr lang="es-ES"/>
              <a:pPr>
                <a:defRPr/>
              </a:pPr>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23.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7.png"/><Relationship Id="rId3" Type="http://schemas.openxmlformats.org/officeDocument/2006/relationships/image" Target="../media/image33.png"/><Relationship Id="rId7" Type="http://schemas.openxmlformats.org/officeDocument/2006/relationships/image" Target="../media/image42.png"/><Relationship Id="rId12"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5.emf"/><Relationship Id="rId5" Type="http://schemas.openxmlformats.org/officeDocument/2006/relationships/image" Target="../media/image32.png"/><Relationship Id="rId10"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comments" Target="../comments/comment2.xml"/></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png"/></Relationships>
</file>

<file path=ppt/slides/_rels/slide3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63.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6.pn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63.png"/><Relationship Id="rId4" Type="http://schemas.openxmlformats.org/officeDocument/2006/relationships/image" Target="../media/image74.png"/></Relationships>
</file>

<file path=ppt/slides/_rels/slide3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76.png"/><Relationship Id="rId4" Type="http://schemas.openxmlformats.org/officeDocument/2006/relationships/image" Target="../media/image79.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comments" Target="../comments/comment3.xml"/><Relationship Id="rId2" Type="http://schemas.openxmlformats.org/officeDocument/2006/relationships/image" Target="../media/image80.jpeg"/><Relationship Id="rId1" Type="http://schemas.openxmlformats.org/officeDocument/2006/relationships/slideLayout" Target="../slideLayouts/slideLayout7.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44.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 Id="rId5" Type="http://schemas.openxmlformats.org/officeDocument/2006/relationships/image" Target="../media/image90.png"/><Relationship Id="rId4" Type="http://schemas.openxmlformats.org/officeDocument/2006/relationships/image" Target="../media/image89.png"/></Relationships>
</file>

<file path=ppt/slides/_rels/slide4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 Id="rId5" Type="http://schemas.openxmlformats.org/officeDocument/2006/relationships/image" Target="../media/image94.png"/><Relationship Id="rId4" Type="http://schemas.openxmlformats.org/officeDocument/2006/relationships/image" Target="../media/image93.png"/></Relationships>
</file>

<file path=ppt/slides/_rels/slide4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5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7.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5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emf"/></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comments" Target="../comments/comment1.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285875" y="2714625"/>
            <a:ext cx="6715125" cy="1570038"/>
          </a:xfrm>
          <a:prstGeom prst="rect">
            <a:avLst/>
          </a:prstGeom>
          <a:noFill/>
        </p:spPr>
        <p:txBody>
          <a:bodyPr>
            <a:spAutoFit/>
          </a:bodyPr>
          <a:lstStyle/>
          <a:p>
            <a:pPr algn="ctr">
              <a:defRPr/>
            </a:pPr>
            <a:r>
              <a:rPr lang="es-ES_tradnl" sz="3200" b="1" dirty="0">
                <a:latin typeface="+mj-lt"/>
              </a:rPr>
              <a:t>Simulaciones Monte Carlo para Radioterapia </a:t>
            </a:r>
            <a:r>
              <a:rPr lang="es-ES_tradnl" sz="3200" b="1" dirty="0" err="1">
                <a:latin typeface="+mj-lt"/>
              </a:rPr>
              <a:t>Intraoperatoria</a:t>
            </a:r>
            <a:r>
              <a:rPr lang="es-ES_tradnl" sz="3200" b="1" dirty="0">
                <a:latin typeface="+mj-lt"/>
              </a:rPr>
              <a:t> con haces de electrones</a:t>
            </a:r>
            <a:endParaRPr lang="es-ES" sz="3200" b="1" dirty="0">
              <a:latin typeface="+mj-lt"/>
            </a:endParaRPr>
          </a:p>
        </p:txBody>
      </p:sp>
      <p:sp>
        <p:nvSpPr>
          <p:cNvPr id="5" name="Rectangle 21"/>
          <p:cNvSpPr txBox="1">
            <a:spLocks noChangeArrowheads="1"/>
          </p:cNvSpPr>
          <p:nvPr/>
        </p:nvSpPr>
        <p:spPr>
          <a:xfrm>
            <a:off x="3143250" y="4500563"/>
            <a:ext cx="3214688" cy="500062"/>
          </a:xfrm>
          <a:prstGeom prst="rect">
            <a:avLst/>
          </a:prstGeom>
        </p:spPr>
        <p:txBody>
          <a:bodyPr/>
          <a:lstStyle/>
          <a:p>
            <a:pPr marL="342900" indent="-342900">
              <a:lnSpc>
                <a:spcPct val="80000"/>
              </a:lnSpc>
              <a:spcBef>
                <a:spcPct val="20000"/>
              </a:spcBef>
              <a:defRPr/>
            </a:pPr>
            <a:r>
              <a:rPr lang="es-ES_tradnl" altLang="ja-JP" sz="2000" b="1" kern="0" dirty="0">
                <a:latin typeface="+mn-lt"/>
              </a:rPr>
              <a:t>Elena </a:t>
            </a:r>
            <a:r>
              <a:rPr lang="es-ES_tradnl" altLang="ja-JP" sz="2000" b="1" kern="0" dirty="0" err="1">
                <a:latin typeface="+mn-lt"/>
              </a:rPr>
              <a:t>Herranz</a:t>
            </a:r>
            <a:r>
              <a:rPr lang="es-ES_tradnl" altLang="ja-JP" sz="2000" b="1" kern="0" dirty="0">
                <a:latin typeface="+mn-lt"/>
              </a:rPr>
              <a:t> Muelas</a:t>
            </a:r>
          </a:p>
        </p:txBody>
      </p:sp>
      <p:sp>
        <p:nvSpPr>
          <p:cNvPr id="2052" name="Rectangle 21"/>
          <p:cNvSpPr txBox="1">
            <a:spLocks noChangeArrowheads="1"/>
          </p:cNvSpPr>
          <p:nvPr/>
        </p:nvSpPr>
        <p:spPr bwMode="auto">
          <a:xfrm>
            <a:off x="1428750" y="6286500"/>
            <a:ext cx="6072188" cy="360363"/>
          </a:xfrm>
          <a:prstGeom prst="rect">
            <a:avLst/>
          </a:prstGeom>
          <a:noFill/>
          <a:ln w="9525">
            <a:noFill/>
            <a:miter lim="800000"/>
            <a:headEnd/>
            <a:tailEnd/>
          </a:ln>
        </p:spPr>
        <p:txBody>
          <a:bodyPr/>
          <a:lstStyle/>
          <a:p>
            <a:pPr marL="342900" indent="-342900" algn="ctr">
              <a:lnSpc>
                <a:spcPct val="80000"/>
              </a:lnSpc>
              <a:spcBef>
                <a:spcPct val="20000"/>
              </a:spcBef>
            </a:pPr>
            <a:r>
              <a:rPr lang="es-ES_tradnl" altLang="ja-JP" sz="1500"/>
              <a:t>4 de octubre de 2013  </a:t>
            </a:r>
            <a:endParaRPr lang="es-ES_tradnl" sz="1500"/>
          </a:p>
        </p:txBody>
      </p:sp>
      <p:sp>
        <p:nvSpPr>
          <p:cNvPr id="2053" name="Text Box 1"/>
          <p:cNvSpPr txBox="1">
            <a:spLocks noChangeArrowheads="1"/>
          </p:cNvSpPr>
          <p:nvPr/>
        </p:nvSpPr>
        <p:spPr bwMode="auto">
          <a:xfrm>
            <a:off x="5168900" y="5497513"/>
            <a:ext cx="3435350" cy="646112"/>
          </a:xfrm>
          <a:prstGeom prst="rect">
            <a:avLst/>
          </a:prstGeom>
          <a:noFill/>
          <a:ln w="9525">
            <a:noFill/>
            <a:miter lim="800000"/>
            <a:headEnd/>
            <a:tailEnd/>
          </a:ln>
        </p:spPr>
        <p:txBody>
          <a:bodyPr>
            <a:spAutoFit/>
          </a:bodyPr>
          <a:lstStyle/>
          <a:p>
            <a:pPr eaLnBrk="0" hangingPunct="0"/>
            <a:r>
              <a:rPr lang="es-ES" dirty="0">
                <a:cs typeface="Times New Roman" pitchFamily="18" charset="0"/>
              </a:rPr>
              <a:t>Dr. José Manuel </a:t>
            </a:r>
            <a:r>
              <a:rPr lang="es-ES" dirty="0" err="1">
                <a:cs typeface="Times New Roman" pitchFamily="18" charset="0"/>
              </a:rPr>
              <a:t>Udías</a:t>
            </a:r>
            <a:r>
              <a:rPr lang="es-ES" dirty="0">
                <a:cs typeface="Times New Roman" pitchFamily="18" charset="0"/>
              </a:rPr>
              <a:t> </a:t>
            </a:r>
            <a:r>
              <a:rPr lang="es-ES" dirty="0" err="1">
                <a:cs typeface="Times New Roman" pitchFamily="18" charset="0"/>
              </a:rPr>
              <a:t>Moinelo</a:t>
            </a:r>
            <a:endParaRPr lang="es-ES" sz="600" dirty="0"/>
          </a:p>
          <a:p>
            <a:pPr eaLnBrk="0" hangingPunct="0"/>
            <a:r>
              <a:rPr lang="es-ES" dirty="0">
                <a:cs typeface="Times New Roman" pitchFamily="18" charset="0"/>
              </a:rPr>
              <a:t>Dr. Joaquín López </a:t>
            </a:r>
            <a:r>
              <a:rPr lang="es-ES" dirty="0" err="1">
                <a:cs typeface="Times New Roman" pitchFamily="18" charset="0"/>
              </a:rPr>
              <a:t>Herraiz</a:t>
            </a:r>
            <a:endParaRPr lang="es-ES" sz="600" dirty="0"/>
          </a:p>
        </p:txBody>
      </p:sp>
      <p:sp>
        <p:nvSpPr>
          <p:cNvPr id="2054" name="9 Rectángulo"/>
          <p:cNvSpPr>
            <a:spLocks noChangeArrowheads="1"/>
          </p:cNvSpPr>
          <p:nvPr/>
        </p:nvSpPr>
        <p:spPr bwMode="auto">
          <a:xfrm>
            <a:off x="4716463" y="5189538"/>
            <a:ext cx="1576387" cy="307975"/>
          </a:xfrm>
          <a:prstGeom prst="rect">
            <a:avLst/>
          </a:prstGeom>
          <a:noFill/>
          <a:ln w="9525">
            <a:noFill/>
            <a:miter lim="800000"/>
            <a:headEnd/>
            <a:tailEnd/>
          </a:ln>
        </p:spPr>
        <p:txBody>
          <a:bodyPr wrap="none">
            <a:spAutoFit/>
          </a:bodyPr>
          <a:lstStyle/>
          <a:p>
            <a:r>
              <a:rPr lang="es-ES" sz="1400"/>
              <a:t>Tesis dirigida por:</a:t>
            </a:r>
          </a:p>
        </p:txBody>
      </p:sp>
      <p:sp>
        <p:nvSpPr>
          <p:cNvPr id="2055" name="Rectangle 24"/>
          <p:cNvSpPr>
            <a:spLocks noChangeArrowheads="1"/>
          </p:cNvSpPr>
          <p:nvPr/>
        </p:nvSpPr>
        <p:spPr bwMode="auto">
          <a:xfrm>
            <a:off x="0" y="115888"/>
            <a:ext cx="9144000" cy="1047750"/>
          </a:xfrm>
          <a:prstGeom prst="rect">
            <a:avLst/>
          </a:prstGeom>
          <a:noFill/>
          <a:ln w="9525">
            <a:noFill/>
            <a:miter lim="800000"/>
            <a:headEnd/>
            <a:tailEnd/>
          </a:ln>
        </p:spPr>
        <p:txBody>
          <a:bodyPr>
            <a:spAutoFit/>
          </a:bodyPr>
          <a:lstStyle/>
          <a:p>
            <a:pPr algn="ctr"/>
            <a:r>
              <a:rPr lang="es-ES" sz="2200"/>
              <a:t>Universidad Complutense de Madrid</a:t>
            </a:r>
          </a:p>
          <a:p>
            <a:pPr algn="ctr"/>
            <a:r>
              <a:rPr lang="es-ES" sz="2000" b="1"/>
              <a:t> </a:t>
            </a:r>
            <a:r>
              <a:rPr lang="es-ES"/>
              <a:t>Facultad de Ciencias Físicas</a:t>
            </a:r>
          </a:p>
          <a:p>
            <a:pPr algn="ctr"/>
            <a:r>
              <a:rPr lang="es-ES" sz="2000"/>
              <a:t> </a:t>
            </a:r>
            <a:r>
              <a:rPr lang="es-ES" sz="1600"/>
              <a:t>Dpto. de Física Atómica, Molecular y Nuclear</a:t>
            </a:r>
            <a:endParaRPr lang="es-ES_tradnl" sz="1600" i="1"/>
          </a:p>
        </p:txBody>
      </p:sp>
      <p:sp>
        <p:nvSpPr>
          <p:cNvPr id="2056" name="5 Rectángulo"/>
          <p:cNvSpPr>
            <a:spLocks noChangeArrowheads="1"/>
          </p:cNvSpPr>
          <p:nvPr/>
        </p:nvSpPr>
        <p:spPr bwMode="auto">
          <a:xfrm>
            <a:off x="0" y="2357438"/>
            <a:ext cx="9144000" cy="338137"/>
          </a:xfrm>
          <a:prstGeom prst="rect">
            <a:avLst/>
          </a:prstGeom>
          <a:noFill/>
          <a:ln w="9525">
            <a:noFill/>
            <a:miter lim="800000"/>
            <a:headEnd/>
            <a:tailEnd/>
          </a:ln>
        </p:spPr>
        <p:txBody>
          <a:bodyPr>
            <a:spAutoFit/>
          </a:bodyPr>
          <a:lstStyle/>
          <a:p>
            <a:pPr algn="ctr"/>
            <a:r>
              <a:rPr lang="es-ES_tradnl" sz="1600" i="1"/>
              <a:t>Programa de Doctorado de Física Nuclear</a:t>
            </a:r>
          </a:p>
        </p:txBody>
      </p:sp>
      <p:pic>
        <p:nvPicPr>
          <p:cNvPr id="2057" name="Imagen 24" descr="logo_ucm"/>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4214813" y="1500188"/>
            <a:ext cx="806450" cy="914400"/>
          </a:xfrm>
          <a:prstGeom prst="rect">
            <a:avLst/>
          </a:prstGeom>
          <a:noFill/>
          <a:ln w="9525">
            <a:noFill/>
            <a:miter lim="800000"/>
            <a:headEnd/>
            <a:tailEnd/>
          </a:ln>
        </p:spPr>
      </p:pic>
      <p:sp>
        <p:nvSpPr>
          <p:cNvPr id="2058" name="Rectangle 1"/>
          <p:cNvSpPr>
            <a:spLocks noChangeArrowheads="1"/>
          </p:cNvSpPr>
          <p:nvPr/>
        </p:nvSpPr>
        <p:spPr bwMode="auto">
          <a:xfrm>
            <a:off x="0" y="1196975"/>
            <a:ext cx="9144000" cy="292100"/>
          </a:xfrm>
          <a:prstGeom prst="rect">
            <a:avLst/>
          </a:prstGeom>
          <a:noFill/>
          <a:ln w="9525">
            <a:noFill/>
            <a:miter lim="800000"/>
            <a:headEnd/>
            <a:tailEnd/>
          </a:ln>
        </p:spPr>
        <p:txBody>
          <a:bodyPr anchor="ctr">
            <a:spAutoFit/>
          </a:bodyPr>
          <a:lstStyle/>
          <a:p>
            <a:pPr algn="ctr" eaLnBrk="0" hangingPunct="0"/>
            <a:r>
              <a:rPr lang="es-ES" sz="1300">
                <a:cs typeface="Times New Roman" pitchFamily="18" charset="0"/>
              </a:rPr>
              <a:t>Grupo de Física Nuclear </a:t>
            </a:r>
            <a:endParaRPr lang="es-ES" sz="1300"/>
          </a:p>
        </p:txBody>
      </p:sp>
      <p:sp>
        <p:nvSpPr>
          <p:cNvPr id="2059" name="10 Marcador de número de diapositiva"/>
          <p:cNvSpPr>
            <a:spLocks noGrp="1"/>
          </p:cNvSpPr>
          <p:nvPr>
            <p:ph type="sldNum" sz="quarter" idx="12"/>
          </p:nvPr>
        </p:nvSpPr>
        <p:spPr>
          <a:noFill/>
          <a:ln>
            <a:miter lim="800000"/>
            <a:headEnd/>
            <a:tailEnd/>
          </a:ln>
        </p:spPr>
        <p:txBody>
          <a:bodyPr/>
          <a:lstStyle/>
          <a:p>
            <a:fld id="{34B3350C-74F4-4A40-93CA-1EB5A190DFEC}" type="slidenum">
              <a:rPr lang="es-ES" smtClean="0">
                <a:latin typeface="Arial" charset="0"/>
              </a:rPr>
              <a:pPr/>
              <a:t>1</a:t>
            </a:fld>
            <a:endParaRPr lang="es-ES" smtClean="0">
              <a:latin typeface="Arial"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3 Rectángulo"/>
          <p:cNvSpPr>
            <a:spLocks noChangeArrowheads="1"/>
          </p:cNvSpPr>
          <p:nvPr/>
        </p:nvSpPr>
        <p:spPr bwMode="auto">
          <a:xfrm>
            <a:off x="6500813" y="-13295"/>
            <a:ext cx="2643187" cy="584775"/>
          </a:xfrm>
          <a:prstGeom prst="rect">
            <a:avLst/>
          </a:prstGeom>
          <a:noFill/>
          <a:ln w="9525">
            <a:noFill/>
            <a:miter lim="800000"/>
            <a:headEnd/>
            <a:tailEnd/>
          </a:ln>
        </p:spPr>
        <p:txBody>
          <a:bodyPr>
            <a:spAutoFit/>
          </a:bodyPr>
          <a:lstStyle/>
          <a:p>
            <a:pPr algn="r"/>
            <a:r>
              <a:rPr lang="es-ES" sz="3200" b="1" i="1" dirty="0" err="1">
                <a:solidFill>
                  <a:srgbClr val="262673"/>
                </a:solidFill>
              </a:rPr>
              <a:t>radiance</a:t>
            </a:r>
            <a:r>
              <a:rPr lang="es-ES" sz="3200" b="1" i="1" dirty="0">
                <a:solidFill>
                  <a:srgbClr val="262673"/>
                </a:solidFill>
              </a:rPr>
              <a:t>® </a:t>
            </a:r>
          </a:p>
        </p:txBody>
      </p:sp>
      <p:cxnSp>
        <p:nvCxnSpPr>
          <p:cNvPr id="7" name="6 Conector recto"/>
          <p:cNvCxnSpPr/>
          <p:nvPr/>
        </p:nvCxnSpPr>
        <p:spPr>
          <a:xfrm>
            <a:off x="6858016" y="500042"/>
            <a:ext cx="2185972" cy="1608"/>
          </a:xfrm>
          <a:prstGeom prst="line">
            <a:avLst/>
          </a:prstGeom>
          <a:ln>
            <a:solidFill>
              <a:srgbClr val="C00000"/>
            </a:solidFill>
          </a:ln>
        </p:spPr>
        <p:style>
          <a:lnRef idx="2">
            <a:schemeClr val="dk1"/>
          </a:lnRef>
          <a:fillRef idx="0">
            <a:schemeClr val="dk1"/>
          </a:fillRef>
          <a:effectRef idx="1">
            <a:schemeClr val="dk1"/>
          </a:effectRef>
          <a:fontRef idx="minor">
            <a:schemeClr val="tx1"/>
          </a:fontRef>
        </p:style>
      </p:cxnSp>
      <p:sp>
        <p:nvSpPr>
          <p:cNvPr id="11268" name="4 Rectángulo"/>
          <p:cNvSpPr>
            <a:spLocks noChangeArrowheads="1"/>
          </p:cNvSpPr>
          <p:nvPr/>
        </p:nvSpPr>
        <p:spPr bwMode="auto">
          <a:xfrm>
            <a:off x="571500" y="974725"/>
            <a:ext cx="2143125" cy="400110"/>
          </a:xfrm>
          <a:prstGeom prst="rect">
            <a:avLst/>
          </a:prstGeom>
          <a:noFill/>
          <a:ln w="9525">
            <a:noFill/>
            <a:miter lim="800000"/>
            <a:headEnd/>
            <a:tailEnd/>
          </a:ln>
        </p:spPr>
        <p:txBody>
          <a:bodyPr>
            <a:spAutoFit/>
          </a:bodyPr>
          <a:lstStyle/>
          <a:p>
            <a:r>
              <a:rPr lang="es-ES_tradnl" sz="2000" dirty="0"/>
              <a:t>Primer prototipo:</a:t>
            </a:r>
            <a:endParaRPr lang="es-ES" sz="2000" dirty="0">
              <a:solidFill>
                <a:srgbClr val="0000FF"/>
              </a:solidFill>
            </a:endParaRPr>
          </a:p>
        </p:txBody>
      </p:sp>
      <p:sp>
        <p:nvSpPr>
          <p:cNvPr id="11269" name="5 Rectángulo"/>
          <p:cNvSpPr>
            <a:spLocks noChangeArrowheads="1"/>
          </p:cNvSpPr>
          <p:nvPr/>
        </p:nvSpPr>
        <p:spPr bwMode="auto">
          <a:xfrm>
            <a:off x="3571868" y="857232"/>
            <a:ext cx="2000258" cy="369906"/>
          </a:xfrm>
          <a:prstGeom prst="rect">
            <a:avLst/>
          </a:prstGeom>
          <a:noFill/>
          <a:ln w="9525">
            <a:noFill/>
            <a:miter lim="800000"/>
            <a:headEnd/>
            <a:tailEnd/>
          </a:ln>
        </p:spPr>
        <p:txBody>
          <a:bodyPr wrap="square">
            <a:spAutoFit/>
          </a:bodyPr>
          <a:lstStyle/>
          <a:p>
            <a:r>
              <a:rPr lang="es-ES_tradnl" dirty="0"/>
              <a:t>Acuerdo en </a:t>
            </a:r>
            <a:r>
              <a:rPr lang="es-ES_tradnl" b="1" dirty="0"/>
              <a:t>2006</a:t>
            </a:r>
            <a:endParaRPr lang="es-ES" b="1" dirty="0"/>
          </a:p>
        </p:txBody>
      </p:sp>
      <p:sp>
        <p:nvSpPr>
          <p:cNvPr id="8" name="7 Flecha derecha"/>
          <p:cNvSpPr/>
          <p:nvPr/>
        </p:nvSpPr>
        <p:spPr>
          <a:xfrm>
            <a:off x="2786063" y="1357313"/>
            <a:ext cx="785812" cy="428625"/>
          </a:xfrm>
          <a:prstGeom prst="rightArrow">
            <a:avLst/>
          </a:prstGeom>
          <a:solidFill>
            <a:srgbClr val="C0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pic>
        <p:nvPicPr>
          <p:cNvPr id="11271" name="Picture 5" descr="CA Technologies"/>
          <p:cNvPicPr>
            <a:picLocks noChangeAspect="1" noChangeArrowheads="1"/>
          </p:cNvPicPr>
          <p:nvPr/>
        </p:nvPicPr>
        <p:blipFill>
          <a:blip r:embed="rId3"/>
          <a:srcRect/>
          <a:stretch>
            <a:fillRect/>
          </a:stretch>
        </p:blipFill>
        <p:spPr bwMode="auto">
          <a:xfrm>
            <a:off x="2714625" y="714375"/>
            <a:ext cx="785813" cy="606425"/>
          </a:xfrm>
          <a:prstGeom prst="rect">
            <a:avLst/>
          </a:prstGeom>
          <a:noFill/>
          <a:ln w="9525">
            <a:noFill/>
            <a:miter lim="800000"/>
            <a:headEnd/>
            <a:tailEnd/>
          </a:ln>
        </p:spPr>
      </p:pic>
      <p:sp>
        <p:nvSpPr>
          <p:cNvPr id="11272" name="AutoShape 7" descr="data:image/jpeg;base64,/9j/4AAQSkZJRgABAQAAAQABAAD/2wCEAAkGBhAGEBIPEBAQEhUQFxQWEBQQFxISEBQUFBIVFRcVFRIXGyYeGhojGhcXHy8gLycpLC4sFyoyNTAqNSY3LCkBCQoKDgwOGQ8PGi0kHyUsLzUwLC8sLC4pKiwuLywsLC81LDUsKSwvLSwsLywsLCwsLC0sLCwqLCwsLywsKSwsLP/AABEIAKoBKAMBIgACEQEDEQH/xAAcAAEAAgMBAQEAAAAAAAAAAAAABgcEBQgDAgH/xABAEAACAQIDBQQFCgQGAwAAAAABAgADEQQFBgcSITFBIlFhcRMVgZGhFCMyQlKCkrGywWJyovAWM0NTg9Fjc+H/xAAbAQEAAgMBAQAAAAAAAAAAAAAAAwQCBQYHAf/EADQRAAIBAwEFBgQFBQEAAAAAAAABAgMEESEFEjFBUQYTYXGR8CKBodFCscHh8RQjJDJScv/aAAwDAQACEQMRAD8AvGIiAIiIAiIgCIiAIiIAiIgCIiAIiIAiIgCIiAIiIAiIgCIiAIiIAiIgCIiAIiIAiIgCIiAIiIAiIgCIiAIiIAiIgCIiAIiIAiIgCIiAIiIAiIgCIiAIiIAiIgCIiAIiIAiIgCIiAIiIAiIgCIiAIiIAiJo9Q6zwmmRatU7drinT7VU/d6DxJAnxtLiSU6U6styCbfRG8iVLmG2msxth8NTUdDWLOT91d0D3ma4bYMwBvu4by3Gt+uRd9E3MNgXkllpLzf8AJdcSrcn20bzBcXhwAeb0CeH/ABtz/F7JZeBx1PMqa1qTh0cXVl5Ef3wtJIzUuBr7qwr2j/uxxnnyPeJrc81Dh9Op6TEVAgP0RzdiOiqOJ/u8rrNdtDkkYXDKB0auSSfuIQB+Iz5KcY8TK12dcXWtKOnXgvfkWvEo9trmZE33qI8BT4fEzYZftnxVIj09CjUXr6Pepv7yWHwmHfRL8uz95FZST+f3wXBE0mmtXYbVKE0WIZfp034VF8bdR4jhNrjMZTwCNUquqIouzOQFHtMlTTWTTTpTpz7uSafTme0Sts82yUqBK4Siatv9SqSiexB2iPPdkaqbXcxc3BoL4Cnw+LEyN1Yo21HYV5UW9upeb/Qu6JUWWbZ69MgYjD03XqaRam/nZiQfhLG09qrC6mXeoVLkfTRuzVT+Ze7xFx4zKNSMuBVutmXNqs1I6dVqvfmbeIiZmuEREAREQBE1mfajw+m6fpcQ+6DwVRxdyOir1/IdbSvsXtrO981hBu9DUftH7qiw95mEpxjxL9ts65ulvUoZXXgvqWpEr3Idr9HMai0q9B6RchVamTVUsTYXUAMPYDN9qDVZyhiFVbKd12ci2/6M1dxVuL9ixve/aAAY8inFrKPlTZ1xTqKnOOH75kkiYmWY75em8V3GUsrre9mU2NjYXB4EGw4EcBymXMylKLi8MREQfBERAEREAREQBETR6x1ENMYR6/AuezRU9ajXtfwHFj4CfG8LLJKVOVWahBasj20PaD6hvhcMQa5HbbgRSB5cOrkcbdOcpytXbEsXdmZmN2ZiSxJ6knmYxGIbFO1R2LM5LMx4kkm5JnpgMDUzOolGkpd6hsqjmT+w636SjObkz0uxsaVjSwuPN++RjxLr0vssw2VqHxKriKvUNxoqe5U+t5n3CSxskwzruHD0Cv2fRpu+60kVBviaqv2joQnu04uS68PT2jmiT7ZvrMaeo4tKpJRE9LSW/N94IUH8xZPKxM8dp2j6enalOtQG7Tr7wKcwjrY9nwIN7dLGQeR6wkbXFHadsv8Al+qw/aM/Os6rZ/WavXbeZuX2VXoqjoo/vjMCfSIahAAJJ4ADiST0AlyaN2YUMtRauMRatZgCUftUqf8ADu8mbvJuO7vKMXNi8vaGz6S3l5Je+BTMTpWvkOFxK7j4agy9xppb2cOEpPaHpdNMYrdpX9FVXfpg8SvEhkuedjy8CJlOk4rJV2ftqneVO73XF8ueTQ5XmlXJqqV6LFXQ3B6HvBHUEcCJtNV6xr6rqAv2Ka/5dJSSim3M/abxmgmwyHJKuoa6YekO0/Mn6KqObN4Af9dZgm+CNnVpUVLv5pZinr0Xv3qa+J0DkGgsFkKACilR/rVKwDuT3i/BR4D4zKzjSWDzpClShT4jg6Kq1F8VcC/s5SXuGaB9paKnhQe71/b9znSZGAx9XLKi1qLsjobqy8x/2PDkZ6ZvlzZRXq4djc0nZL8r7psDbxHH2zDkPA6VbtSPVNeqZfehdapqulZrJXpgelQciOW+n8J7uh9hMpnNGUZtVySsmIotZqZuO4jqpHUEcDOhdP55T1Fh0xFLk47S9UYfSU+IP/fWW6VTe0fE4DbOzP6SfeU/9H9H0+xsoiJMaATGzLMaeVUnr1W3Upgsx/Yd5J4Ad5mTKa2p6w9a1fkdFvmqJ+cI5PVHC3iF4jzv3CYTlurJsNnWUrysqa4c30XvgRbU+oqmpsQ1epwB4U0vcIg5KPzJ6kzUxJ7sy0T66qDF11+ZpHsKeVWoPDqq9e88O+UknJnolatSsaG89IxWi/JEj2YaG9XKuOxC/OOPmVbnTQj6RH2iPcD48JVm2mxmLl1cLvDtqy76E7hTfADKQ+6bXv0HC4BG6iXVBJYPOK99WrVnWb1f0XT35mNl+BGXpuAsxJLMz2LOzG7MbC1yfYOQ4CZMRMym25PLEREHwREQBERAEREASmdsGcnGYtcMD2cOo3h/5KgDH3Lu/GXKZzhqfFHGY3E1D9atU9wcgD3ACQV3pg6Ts5RU7h1H+FfV6flk1ctvY9p1aNJ8c47VQlKV+iKbMR5sLfd8ZUs6G0Mi08uwgXl6JSfM8W+JMiorMjd9oa8qdqox/E8Py4m9iIlw4ArbbXiAtDDU+rVHYeSpY/rEqSSzaVqEZ9jWCG9OgPRoRyYg3dh5twv3KJE5RqPMmem7IoOhaQjLjx9dSY7K8oGZ5grsLrh1NXjy3gQqfE733ZecrfYvl3oqFfEEf5jhF8qa3Pxf+mWRLNJYicbt2v3t5Jco4X6v6iVBtpxAfE4en1SmzH772H6DLflAbRcw9Y5liCDwpsKa/wDGAp/q3vfPlZ/CS9nqW/d73/Kf2/UjUtrYxlIp0q+KI4uwpoe5UAZreZI/DKlnQmgsv9W5dhktxZA7d96pNTj+ID2SGisyydB2hrd3a7i/E/otfsSCDExsyxgy6jVrNypI7nyRS37S4cBFOTSRz/rXEDFZji2HL0rj8B3P2mkn3VqGqxZjcsSSe8k3MkugtHf4trMHLLSpAGqVtvEn6KKTyJsTfuE1+HJ6HqrnC0t05vSKX2IvJpsy1V6hxPoajWo4ggG/JKnJX8B9U+YPSZOvtnA06nynDF2pCwqK/FqZPANcDipPDwPffhA591hIhUqG0rZqOsX6p/dcTqPnEh+zbVf+IcMKdRr1sOAr35uvJanj3HxHjN5qPUFLTeHavVPLgig9p3PJR/fAC8uqSayecVbWrTrug18WcefT1NBtJ1h/h2h6Gk3z9cELbnTTkX8+g8ePSUeTeZmcZtVzyu+IrG7VDc9wHRVHcBwnll+AqZnVSjSUs9QhVA7z+Q6k9AJTnPfZ6Js6yhY0MPjxk/fJfubXR+l31ViBSFwi2as4+ql+n8R5D39J0BgsGmX00pUlCpTAVVHIATWaS0zT0th1orYse1Vfq7nmfIcgO6bqWacN1eJxW1tou8q4j/ouHj4++QiIkppxERAEREAREQBERAEREAGc762y45XmGJpkWvUZ1/lqHfFvY1vZOiJCdpGiTqSmK9AD09IWA5ekTnuX7wbkeZHXhFVjvLQ3mxL2NrcfHpGSxnp0KRllbOdodLKaQweLJRVJ9DUsSoDG5R7cRxJsfHja0ritRbDsUdSrKbMrAhgR0IPIz4lSMnF5R3N3aUryl3dTh1XLxOiKuuMuorvHGULfwsGb8K3PwkA1ptU9YI2HwW8qtcPWbsuwPMIvNQe88fAc5W822Sabq5wtSrYrRoK71apHZARS26vex5W8eMkdWUtEailsW0tH3tRt468PTmzURE2Onss9c4qhh/8AcdQ38t7sfYoJkJ0E5qEXJ8EXtofLfVWX4amRYlA7d+9U7ZB8t63sm9n4o3eE/ZsUsLB5LVqOrOU3xbb9TwxuKXBU3qtypqzt5KCx/KczYiu2KdqjG7OSzebG5+Jl7bTMx9X5bWsbGru0l++3a/pDShZWrvVI7Ps1RxSnV6vHp/JlZZgjmValRHOq6IPvMF/edMU0FMBQLAAADwHKUZssy75fmVNrXFFXqH2DdX+pgfZL1mVBaNlDtLW3q0KfRZ9f4EiO1LMPkGW1BexrFKY9p3m/pVpLpVW2rMbthsODyD1GHmdxfyeSVHiLNVsmj315Tj459NSsJemyvLPV+XI9u1XZqjd9r7q/0qD7ZRk6XyfB+rsPRo/7dOmn4UA/aQUFrk6btLV3aMKa5v8AL+T3xWGXGI1N1DK4Ksp5FSLEe6c66nyJtOYqph2uQpvTY/WptxVvdwPiDOj5ANrmnPWGHGLRe3hvp25mkx4/hPHyJktWOVk0uwr3+nuO7k/hlp8+X2KoybOa2Q1lr0G3WX2qwPNWHUGZWpNU4jVFQVK7CyiyIlxTQHnugk8T1JJPumniVMvGDvHQpuoqrit5c+Yl07MtF+pKfyqsvz1YdkHnSpnja3RjzPdwHfItsu0X61qDGV1+apH5pTyqVB18VU+88OhlySxRh+JnJ7f2nn/FpP8A9P8AT7+nURESycgIiIAiIgCIiAIiIAiIgCIiAImm1hm5yPA166mzKtqZ4GzsQqmx52JB9kjWltq+HzICniyKFTlvH/Ibxv8AU8jw8Zi5pPDLlKxr1aTrU45SeNOPoSfOtKYPUHHEUFZuji61B99bG3hykafY5gGNw+KHgHp2+KEyc0qy11DKwYHkVIKnyIn3eHCL4oUr65oLdhNpdMkSy7ZfluAIJpNVI5emYsPwiyn3TWbVs4p5Rg1wdIKpr2G6oAC0kIJsByuQB7+6SHU+tcLphT6Rw1S3ZooQahPS/wBkeJ9l+UorPc7q6hrviKxuz8gPoqo5Ko7h/wDeshqSjFYib7ZVrcXlaNe4bcY6rPN8seBr5YOxzKPlWKqYkjhQSy/z1OH6Q3vlfgb3Dvl/7P8ATx05gkpuLVKnzlXvDMBZfYoA8wZFSjmRutu3So2rgnrLT5c/pp8ySRES6edkC2x4d6uBpsoJFOspe3QFHUE+0ge2UxOoMThkxaNTqKrK4IZWF1IPQiQzFbIMvxDFlNemD9VHBUeW+rH4yvUpuTyjqtkbYo2tHuaqfHRo0+xXL7LicQRzKU1P8o32/UnulnzV6d09S0zRGHoliu8zEuQWJbvIAHQDl0m0ksI7scGj2jcq5uZ1VwfDyWglMbY8M9PHJUIO69JQh6XRm3h7Lg/elzzBzfJKGfU/RYimtReYvcEHvVhxB8onHeWDPZt4rOuqsllcGc65Ph/leIoU/t1Ka/icD950xIZgtlWCy+vTxCPiAaTq6qWQpdWBAPYvbh3yZzClBxzku7a2hSvJQdLOEnx8RPitSWupRgGDAhgeIIIsQfZPuJMaE531hpttMYp6JvuHtUWP1qZPDj3jkfEeM/dHaWfVWIFIXCLZqzj6qX5D+I8h7+kvDUel8PqimKddT2TdGQ7rqTzse49xBHDwnpp/TtDTVL0NBSATdmbi7Nyux/sSt3PxeB1z7Q/4u6l/c4Z5efvn4GZgsGmX01pU1CpTAVVHIAT3iJZOSbbeWIiIPgiIgCIiAIiIAiIgCIiAIiIBC9rVF62XMUvZKlNqlvsdofqKyj51DXoLiVZHUMrAhlYXBBFiCO6VRqbZBUps1TAsHU8fRVDZ18Fc8GHmQfEyvVg28o63YW06NGDoVXjXKfIr7B5lWy/jRq1af/rZk/SZl1dUY6uN1sZiSO41alvzn1itJ47Bmz4TEDxFN2X8Sgj4z5oaXxuJNlwmJP8AxVAPeRaV9VodS5W0vjbi/HT8zWE73EwqlzYC5PIDnJrlOyXH44g1QmHXqXId7eCIT8SJY+mdn2E01Z1U1ao/1atiR/IvJfz8ZnGlJmvu9t2tusRe8+i4evAjOzvZy2EZcZjEsw40aTc1PR3H2u5enM8eVmxEtxiorCOEvLypd1O8qP5ckhERMioIiIAiIgCIiAIiIAiIgCIiAIiIAiIgCIiAIiIAiIgCIiAIiIAiIgCIiALRaIgCIiAIiIAiIgCIiAIiIAiIgCIiAIiIAiIgCIiAIiIAiIgCIiAIiIAiIgCIiAIiIAiIgCIiAIiIAiIgCIiAIiIAiIgCIiAIiIAiIgCIiAIiIAiIgCIiAIiIAiIgCIiAIiIAiIgCIiAIiIAiIgCIiAIiIAiIgCIiAIiIAiIgCIiAIiIAiIgCIiAIiIAiIgCIiAIiIB//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ES"/>
          </a:p>
        </p:txBody>
      </p:sp>
      <p:sp>
        <p:nvSpPr>
          <p:cNvPr id="11273" name="AutoShape 9" descr="data:image/jpeg;base64,/9j/4AAQSkZJRgABAQAAAQABAAD/2wCEAAkGBhAGEBIPEBAQEhUQFxQWEBQQFxISEBQUFBIVFRcVFRIXGyYeGhojGhcXHy8gLycpLC4sFyoyNTAqNSY3LCkBCQoKDgwOGQ8PGi0kHyUsLzUwLC8sLC4pKiwuLywsLC81LDUsKSwvLSwsLywsLCwsLC0sLCwqLCwsLywsKSwsLP/AABEIAKoBKAMBIgACEQEDEQH/xAAcAAEAAgMBAQEAAAAAAAAAAAAABgcEBQgDAgH/xABAEAACAQIDBQQFCgQGAwAAAAABAgADEQQFBgcSITFBIlFhcRMVgZGhFCMyQlKCkrGywWJyovAWM0NTg9Fjc+H/xAAbAQEAAgMBAQAAAAAAAAAAAAAAAwQCBQYHAf/EADQRAAIBAwEFBgQFBQEAAAAAAAABAgMEESEFEjFBUQYTYXGR8CKBodFCscHh8RQjJDJScv/aAAwDAQACEQMRAD8AvGIiAIiIAiIgCIiAIiIAiIgCIiAIiIAiIgCIiAIiIAiIgCIiAIiIAiIgCIiAIiIAiIgCIiAIiIAiIgCIiAIiIAiIgCIiAIiIAiIgCIiAIiIAiIgCIiAIiIAiIgCIiAIiIAiIgCIiAIiIAiIgCIiAIiIAiJo9Q6zwmmRatU7drinT7VU/d6DxJAnxtLiSU6U6styCbfRG8iVLmG2msxth8NTUdDWLOT91d0D3ma4bYMwBvu4by3Gt+uRd9E3MNgXkllpLzf8AJdcSrcn20bzBcXhwAeb0CeH/ABtz/F7JZeBx1PMqa1qTh0cXVl5Ef3wtJIzUuBr7qwr2j/uxxnnyPeJrc81Dh9Op6TEVAgP0RzdiOiqOJ/u8rrNdtDkkYXDKB0auSSfuIQB+Iz5KcY8TK12dcXWtKOnXgvfkWvEo9trmZE33qI8BT4fEzYZftnxVIj09CjUXr6Pepv7yWHwmHfRL8uz95FZST+f3wXBE0mmtXYbVKE0WIZfp034VF8bdR4jhNrjMZTwCNUquqIouzOQFHtMlTTWTTTpTpz7uSafTme0Sts82yUqBK4Siatv9SqSiexB2iPPdkaqbXcxc3BoL4Cnw+LEyN1Yo21HYV5UW9upeb/Qu6JUWWbZ69MgYjD03XqaRam/nZiQfhLG09qrC6mXeoVLkfTRuzVT+Ze7xFx4zKNSMuBVutmXNqs1I6dVqvfmbeIiZmuEREAREQBE1mfajw+m6fpcQ+6DwVRxdyOir1/IdbSvsXtrO981hBu9DUftH7qiw95mEpxjxL9ts65ulvUoZXXgvqWpEr3Idr9HMai0q9B6RchVamTVUsTYXUAMPYDN9qDVZyhiFVbKd12ci2/6M1dxVuL9ixve/aAAY8inFrKPlTZ1xTqKnOOH75kkiYmWY75em8V3GUsrre9mU2NjYXB4EGw4EcBymXMylKLi8MREQfBERAEREAREQBETR6x1ENMYR6/AuezRU9ajXtfwHFj4CfG8LLJKVOVWahBasj20PaD6hvhcMQa5HbbgRSB5cOrkcbdOcpytXbEsXdmZmN2ZiSxJ6knmYxGIbFO1R2LM5LMx4kkm5JnpgMDUzOolGkpd6hsqjmT+w636SjObkz0uxsaVjSwuPN++RjxLr0vssw2VqHxKriKvUNxoqe5U+t5n3CSxskwzruHD0Cv2fRpu+60kVBviaqv2joQnu04uS68PT2jmiT7ZvrMaeo4tKpJRE9LSW/N94IUH8xZPKxM8dp2j6enalOtQG7Tr7wKcwjrY9nwIN7dLGQeR6wkbXFHadsv8Al+qw/aM/Os6rZ/WavXbeZuX2VXoqjoo/vjMCfSIahAAJJ4ADiST0AlyaN2YUMtRauMRatZgCUftUqf8ADu8mbvJuO7vKMXNi8vaGz6S3l5Je+BTMTpWvkOFxK7j4agy9xppb2cOEpPaHpdNMYrdpX9FVXfpg8SvEhkuedjy8CJlOk4rJV2ftqneVO73XF8ueTQ5XmlXJqqV6LFXQ3B6HvBHUEcCJtNV6xr6rqAv2Ka/5dJSSim3M/abxmgmwyHJKuoa6YekO0/Mn6KqObN4Af9dZgm+CNnVpUVLv5pZinr0Xv3qa+J0DkGgsFkKACilR/rVKwDuT3i/BR4D4zKzjSWDzpClShT4jg6Kq1F8VcC/s5SXuGaB9paKnhQe71/b9znSZGAx9XLKi1qLsjobqy8x/2PDkZ6ZvlzZRXq4djc0nZL8r7psDbxHH2zDkPA6VbtSPVNeqZfehdapqulZrJXpgelQciOW+n8J7uh9hMpnNGUZtVySsmIotZqZuO4jqpHUEcDOhdP55T1Fh0xFLk47S9UYfSU+IP/fWW6VTe0fE4DbOzP6SfeU/9H9H0+xsoiJMaATGzLMaeVUnr1W3Upgsx/Yd5J4Ad5mTKa2p6w9a1fkdFvmqJ+cI5PVHC3iF4jzv3CYTlurJsNnWUrysqa4c30XvgRbU+oqmpsQ1epwB4U0vcIg5KPzJ6kzUxJ7sy0T66qDF11+ZpHsKeVWoPDqq9e88O+UknJnolatSsaG89IxWi/JEj2YaG9XKuOxC/OOPmVbnTQj6RH2iPcD48JVm2mxmLl1cLvDtqy76E7hTfADKQ+6bXv0HC4BG6iXVBJYPOK99WrVnWb1f0XT35mNl+BGXpuAsxJLMz2LOzG7MbC1yfYOQ4CZMRMym25PLEREHwREQBERAEREASmdsGcnGYtcMD2cOo3h/5KgDH3Lu/GXKZzhqfFHGY3E1D9atU9wcgD3ACQV3pg6Ts5RU7h1H+FfV6flk1ctvY9p1aNJ8c47VQlKV+iKbMR5sLfd8ZUs6G0Mi08uwgXl6JSfM8W+JMiorMjd9oa8qdqox/E8Py4m9iIlw4ArbbXiAtDDU+rVHYeSpY/rEqSSzaVqEZ9jWCG9OgPRoRyYg3dh5twv3KJE5RqPMmem7IoOhaQjLjx9dSY7K8oGZ5grsLrh1NXjy3gQqfE733ZecrfYvl3oqFfEEf5jhF8qa3Pxf+mWRLNJYicbt2v3t5Jco4X6v6iVBtpxAfE4en1SmzH772H6DLflAbRcw9Y5liCDwpsKa/wDGAp/q3vfPlZ/CS9nqW/d73/Kf2/UjUtrYxlIp0q+KI4uwpoe5UAZreZI/DKlnQmgsv9W5dhktxZA7d96pNTj+ID2SGisyydB2hrd3a7i/E/otfsSCDExsyxgy6jVrNypI7nyRS37S4cBFOTSRz/rXEDFZji2HL0rj8B3P2mkn3VqGqxZjcsSSe8k3MkugtHf4trMHLLSpAGqVtvEn6KKTyJsTfuE1+HJ6HqrnC0t05vSKX2IvJpsy1V6hxPoajWo4ggG/JKnJX8B9U+YPSZOvtnA06nynDF2pCwqK/FqZPANcDipPDwPffhA591hIhUqG0rZqOsX6p/dcTqPnEh+zbVf+IcMKdRr1sOAr35uvJanj3HxHjN5qPUFLTeHavVPLgig9p3PJR/fAC8uqSayecVbWrTrug18WcefT1NBtJ1h/h2h6Gk3z9cELbnTTkX8+g8ePSUeTeZmcZtVzyu+IrG7VDc9wHRVHcBwnll+AqZnVSjSUs9QhVA7z+Q6k9AJTnPfZ6Js6yhY0MPjxk/fJfubXR+l31ViBSFwi2as4+ql+n8R5D39J0BgsGmX00pUlCpTAVVHIATWaS0zT0th1orYse1Vfq7nmfIcgO6bqWacN1eJxW1tou8q4j/ouHj4++QiIkppxERAEREAREQBERAEREAGc762y45XmGJpkWvUZ1/lqHfFvY1vZOiJCdpGiTqSmK9AD09IWA5ekTnuX7wbkeZHXhFVjvLQ3mxL2NrcfHpGSxnp0KRllbOdodLKaQweLJRVJ9DUsSoDG5R7cRxJsfHja0ritRbDsUdSrKbMrAhgR0IPIz4lSMnF5R3N3aUryl3dTh1XLxOiKuuMuorvHGULfwsGb8K3PwkA1ptU9YI2HwW8qtcPWbsuwPMIvNQe88fAc5W822Sabq5wtSrYrRoK71apHZARS26vex5W8eMkdWUtEailsW0tH3tRt468PTmzURE2Onss9c4qhh/8AcdQ38t7sfYoJkJ0E5qEXJ8EXtofLfVWX4amRYlA7d+9U7ZB8t63sm9n4o3eE/ZsUsLB5LVqOrOU3xbb9TwxuKXBU3qtypqzt5KCx/KczYiu2KdqjG7OSzebG5+Jl7bTMx9X5bWsbGru0l++3a/pDShZWrvVI7Ps1RxSnV6vHp/JlZZgjmValRHOq6IPvMF/edMU0FMBQLAAADwHKUZssy75fmVNrXFFXqH2DdX+pgfZL1mVBaNlDtLW3q0KfRZ9f4EiO1LMPkGW1BexrFKY9p3m/pVpLpVW2rMbthsODyD1GHmdxfyeSVHiLNVsmj315Tj459NSsJemyvLPV+XI9u1XZqjd9r7q/0qD7ZRk6XyfB+rsPRo/7dOmn4UA/aQUFrk6btLV3aMKa5v8AL+T3xWGXGI1N1DK4Ksp5FSLEe6c66nyJtOYqph2uQpvTY/WptxVvdwPiDOj5ANrmnPWGHGLRe3hvp25mkx4/hPHyJktWOVk0uwr3+nuO7k/hlp8+X2KoybOa2Q1lr0G3WX2qwPNWHUGZWpNU4jVFQVK7CyiyIlxTQHnugk8T1JJPumniVMvGDvHQpuoqrit5c+Yl07MtF+pKfyqsvz1YdkHnSpnja3RjzPdwHfItsu0X61qDGV1+apH5pTyqVB18VU+88OhlySxRh+JnJ7f2nn/FpP8A9P8AT7+nURESycgIiIAiIgCIiAIiIAiIgCIiAImm1hm5yPA166mzKtqZ4GzsQqmx52JB9kjWltq+HzICniyKFTlvH/Ibxv8AU8jw8Zi5pPDLlKxr1aTrU45SeNOPoSfOtKYPUHHEUFZuji61B99bG3hykafY5gGNw+KHgHp2+KEyc0qy11DKwYHkVIKnyIn3eHCL4oUr65oLdhNpdMkSy7ZfluAIJpNVI5emYsPwiyn3TWbVs4p5Rg1wdIKpr2G6oAC0kIJsByuQB7+6SHU+tcLphT6Rw1S3ZooQahPS/wBkeJ9l+UorPc7q6hrviKxuz8gPoqo5Ko7h/wDeshqSjFYib7ZVrcXlaNe4bcY6rPN8seBr5YOxzKPlWKqYkjhQSy/z1OH6Q3vlfgb3Dvl/7P8ATx05gkpuLVKnzlXvDMBZfYoA8wZFSjmRutu3So2rgnrLT5c/pp8ySRES6edkC2x4d6uBpsoJFOspe3QFHUE+0ge2UxOoMThkxaNTqKrK4IZWF1IPQiQzFbIMvxDFlNemD9VHBUeW+rH4yvUpuTyjqtkbYo2tHuaqfHRo0+xXL7LicQRzKU1P8o32/UnulnzV6d09S0zRGHoliu8zEuQWJbvIAHQDl0m0ksI7scGj2jcq5uZ1VwfDyWglMbY8M9PHJUIO69JQh6XRm3h7Lg/elzzBzfJKGfU/RYimtReYvcEHvVhxB8onHeWDPZt4rOuqsllcGc65Ph/leIoU/t1Ka/icD950xIZgtlWCy+vTxCPiAaTq6qWQpdWBAPYvbh3yZzClBxzku7a2hSvJQdLOEnx8RPitSWupRgGDAhgeIIIsQfZPuJMaE531hpttMYp6JvuHtUWP1qZPDj3jkfEeM/dHaWfVWIFIXCLZqzj6qX5D+I8h7+kvDUel8PqimKddT2TdGQ7rqTzse49xBHDwnpp/TtDTVL0NBSATdmbi7Nyux/sSt3PxeB1z7Q/4u6l/c4Z5efvn4GZgsGmX01pU1CpTAVVHIAT3iJZOSbbeWIiIPgiIgCIiAIiIAiIgCIiAIiIBC9rVF62XMUvZKlNqlvsdofqKyj51DXoLiVZHUMrAhlYXBBFiCO6VRqbZBUps1TAsHU8fRVDZ18Fc8GHmQfEyvVg28o63YW06NGDoVXjXKfIr7B5lWy/jRq1af/rZk/SZl1dUY6uN1sZiSO41alvzn1itJ47Bmz4TEDxFN2X8Sgj4z5oaXxuJNlwmJP8AxVAPeRaV9VodS5W0vjbi/HT8zWE73EwqlzYC5PIDnJrlOyXH44g1QmHXqXId7eCIT8SJY+mdn2E01Z1U1ao/1atiR/IvJfz8ZnGlJmvu9t2tusRe8+i4evAjOzvZy2EZcZjEsw40aTc1PR3H2u5enM8eVmxEtxiorCOEvLypd1O8qP5ckhERMioIiIAiIgCIiAIiIAiIgCIiAIiIAiIgCIiAIiIAiIgCIiAIiIAiIgCIiALRaIgCIiAIiIAiIgCIiAIiIAiIgCIiAIiIAiIgCIiAIiIAiIgCIiAIiIAiIgCIiAIiIAiIgCIiAIiIAiIgCIiAIiIAiIgCIiAIiIAiIgCIiAIiIAiIgCIiAIiIAiIgCIiAIiIAiIgCIiAIiIAiIgCIiAIiIAiIgCIiAIiIAiIgCIiAIiIAiIgCIiAIiIAiIgCIiAIiIB//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ES"/>
          </a:p>
        </p:txBody>
      </p:sp>
      <p:sp>
        <p:nvSpPr>
          <p:cNvPr id="11274" name="AutoShape 11" descr="data:image/jpeg;base64,/9j/4AAQSkZJRgABAQAAAQABAAD/2wCEAAkGBhAGEBIPEBAQEhUQFxQWEBQQFxISEBQUFBIVFRcVFRIXGyYeGhojGhcXHy8gLycpLC4sFyoyNTAqNSY3LCkBCQoKDgwOGQ8PGi0kHyUsLzUwLC8sLC4pKiwuLywsLC81LDUsKSwvLSwsLywsLCwsLC0sLCwqLCwsLywsKSwsLP/AABEIAKoBKAMBIgACEQEDEQH/xAAcAAEAAgMBAQEAAAAAAAAAAAAABgcEBQgDAgH/xABAEAACAQIDBQQFCgQGAwAAAAABAgADEQQFBgcSITFBIlFhcRMVgZGhFCMyQlKCkrGywWJyovAWM0NTg9Fjc+H/xAAbAQEAAgMBAQAAAAAAAAAAAAAAAwQCBQYHAf/EADQRAAIBAwEFBgQFBQEAAAAAAAABAgMEESEFEjFBUQYTYXGR8CKBodFCscHh8RQjJDJScv/aAAwDAQACEQMRAD8AvGIiAIiIAiIgCIiAIiIAiIgCIiAIiIAiIgCIiAIiIAiIgCIiAIiIAiIgCIiAIiIAiIgCIiAIiIAiIgCIiAIiIAiIgCIiAIiIAiIgCIiAIiIAiIgCIiAIiIAiIgCIiAIiIAiIgCIiAIiIAiIgCIiAIiIAiJo9Q6zwmmRatU7drinT7VU/d6DxJAnxtLiSU6U6styCbfRG8iVLmG2msxth8NTUdDWLOT91d0D3ma4bYMwBvu4by3Gt+uRd9E3MNgXkllpLzf8AJdcSrcn20bzBcXhwAeb0CeH/ABtz/F7JZeBx1PMqa1qTh0cXVl5Ef3wtJIzUuBr7qwr2j/uxxnnyPeJrc81Dh9Op6TEVAgP0RzdiOiqOJ/u8rrNdtDkkYXDKB0auSSfuIQB+Iz5KcY8TK12dcXWtKOnXgvfkWvEo9trmZE33qI8BT4fEzYZftnxVIj09CjUXr6Pepv7yWHwmHfRL8uz95FZST+f3wXBE0mmtXYbVKE0WIZfp034VF8bdR4jhNrjMZTwCNUquqIouzOQFHtMlTTWTTTpTpz7uSafTme0Sts82yUqBK4Siatv9SqSiexB2iPPdkaqbXcxc3BoL4Cnw+LEyN1Yo21HYV5UW9upeb/Qu6JUWWbZ69MgYjD03XqaRam/nZiQfhLG09qrC6mXeoVLkfTRuzVT+Ze7xFx4zKNSMuBVutmXNqs1I6dVqvfmbeIiZmuEREAREQBE1mfajw+m6fpcQ+6DwVRxdyOir1/IdbSvsXtrO981hBu9DUftH7qiw95mEpxjxL9ts65ulvUoZXXgvqWpEr3Idr9HMai0q9B6RchVamTVUsTYXUAMPYDN9qDVZyhiFVbKd12ci2/6M1dxVuL9ixve/aAAY8inFrKPlTZ1xTqKnOOH75kkiYmWY75em8V3GUsrre9mU2NjYXB4EGw4EcBymXMylKLi8MREQfBERAEREAREQBETR6x1ENMYR6/AuezRU9ajXtfwHFj4CfG8LLJKVOVWahBasj20PaD6hvhcMQa5HbbgRSB5cOrkcbdOcpytXbEsXdmZmN2ZiSxJ6knmYxGIbFO1R2LM5LMx4kkm5JnpgMDUzOolGkpd6hsqjmT+w636SjObkz0uxsaVjSwuPN++RjxLr0vssw2VqHxKriKvUNxoqe5U+t5n3CSxskwzruHD0Cv2fRpu+60kVBviaqv2joQnu04uS68PT2jmiT7ZvrMaeo4tKpJRE9LSW/N94IUH8xZPKxM8dp2j6enalOtQG7Tr7wKcwjrY9nwIN7dLGQeR6wkbXFHadsv8Al+qw/aM/Os6rZ/WavXbeZuX2VXoqjoo/vjMCfSIahAAJJ4ADiST0AlyaN2YUMtRauMRatZgCUftUqf8ADu8mbvJuO7vKMXNi8vaGz6S3l5Je+BTMTpWvkOFxK7j4agy9xppb2cOEpPaHpdNMYrdpX9FVXfpg8SvEhkuedjy8CJlOk4rJV2ftqneVO73XF8ueTQ5XmlXJqqV6LFXQ3B6HvBHUEcCJtNV6xr6rqAv2Ka/5dJSSim3M/abxmgmwyHJKuoa6YekO0/Mn6KqObN4Af9dZgm+CNnVpUVLv5pZinr0Xv3qa+J0DkGgsFkKACilR/rVKwDuT3i/BR4D4zKzjSWDzpClShT4jg6Kq1F8VcC/s5SXuGaB9paKnhQe71/b9znSZGAx9XLKi1qLsjobqy8x/2PDkZ6ZvlzZRXq4djc0nZL8r7psDbxHH2zDkPA6VbtSPVNeqZfehdapqulZrJXpgelQciOW+n8J7uh9hMpnNGUZtVySsmIotZqZuO4jqpHUEcDOhdP55T1Fh0xFLk47S9UYfSU+IP/fWW6VTe0fE4DbOzP6SfeU/9H9H0+xsoiJMaATGzLMaeVUnr1W3Upgsx/Yd5J4Ad5mTKa2p6w9a1fkdFvmqJ+cI5PVHC3iF4jzv3CYTlurJsNnWUrysqa4c30XvgRbU+oqmpsQ1epwB4U0vcIg5KPzJ6kzUxJ7sy0T66qDF11+ZpHsKeVWoPDqq9e88O+UknJnolatSsaG89IxWi/JEj2YaG9XKuOxC/OOPmVbnTQj6RH2iPcD48JVm2mxmLl1cLvDtqy76E7hTfADKQ+6bXv0HC4BG6iXVBJYPOK99WrVnWb1f0XT35mNl+BGXpuAsxJLMz2LOzG7MbC1yfYOQ4CZMRMym25PLEREHwREQBERAEREASmdsGcnGYtcMD2cOo3h/5KgDH3Lu/GXKZzhqfFHGY3E1D9atU9wcgD3ACQV3pg6Ts5RU7h1H+FfV6flk1ctvY9p1aNJ8c47VQlKV+iKbMR5sLfd8ZUs6G0Mi08uwgXl6JSfM8W+JMiorMjd9oa8qdqox/E8Py4m9iIlw4ArbbXiAtDDU+rVHYeSpY/rEqSSzaVqEZ9jWCG9OgPRoRyYg3dh5twv3KJE5RqPMmem7IoOhaQjLjx9dSY7K8oGZ5grsLrh1NXjy3gQqfE733ZecrfYvl3oqFfEEf5jhF8qa3Pxf+mWRLNJYicbt2v3t5Jco4X6v6iVBtpxAfE4en1SmzH772H6DLflAbRcw9Y5liCDwpsKa/wDGAp/q3vfPlZ/CS9nqW/d73/Kf2/UjUtrYxlIp0q+KI4uwpoe5UAZreZI/DKlnQmgsv9W5dhktxZA7d96pNTj+ID2SGisyydB2hrd3a7i/E/otfsSCDExsyxgy6jVrNypI7nyRS37S4cBFOTSRz/rXEDFZji2HL0rj8B3P2mkn3VqGqxZjcsSSe8k3MkugtHf4trMHLLSpAGqVtvEn6KKTyJsTfuE1+HJ6HqrnC0t05vSKX2IvJpsy1V6hxPoajWo4ggG/JKnJX8B9U+YPSZOvtnA06nynDF2pCwqK/FqZPANcDipPDwPffhA591hIhUqG0rZqOsX6p/dcTqPnEh+zbVf+IcMKdRr1sOAr35uvJanj3HxHjN5qPUFLTeHavVPLgig9p3PJR/fAC8uqSayecVbWrTrug18WcefT1NBtJ1h/h2h6Gk3z9cELbnTTkX8+g8ePSUeTeZmcZtVzyu+IrG7VDc9wHRVHcBwnll+AqZnVSjSUs9QhVA7z+Q6k9AJTnPfZ6Js6yhY0MPjxk/fJfubXR+l31ViBSFwi2as4+ql+n8R5D39J0BgsGmX00pUlCpTAVVHIATWaS0zT0th1orYse1Vfq7nmfIcgO6bqWacN1eJxW1tou8q4j/ouHj4++QiIkppxERAEREAREQBERAEREAGc762y45XmGJpkWvUZ1/lqHfFvY1vZOiJCdpGiTqSmK9AD09IWA5ekTnuX7wbkeZHXhFVjvLQ3mxL2NrcfHpGSxnp0KRllbOdodLKaQweLJRVJ9DUsSoDG5R7cRxJsfHja0ritRbDsUdSrKbMrAhgR0IPIz4lSMnF5R3N3aUryl3dTh1XLxOiKuuMuorvHGULfwsGb8K3PwkA1ptU9YI2HwW8qtcPWbsuwPMIvNQe88fAc5W822Sabq5wtSrYrRoK71apHZARS26vex5W8eMkdWUtEailsW0tH3tRt468PTmzURE2Onss9c4qhh/8AcdQ38t7sfYoJkJ0E5qEXJ8EXtofLfVWX4amRYlA7d+9U7ZB8t63sm9n4o3eE/ZsUsLB5LVqOrOU3xbb9TwxuKXBU3qtypqzt5KCx/KczYiu2KdqjG7OSzebG5+Jl7bTMx9X5bWsbGru0l++3a/pDShZWrvVI7Ps1RxSnV6vHp/JlZZgjmValRHOq6IPvMF/edMU0FMBQLAAADwHKUZssy75fmVNrXFFXqH2DdX+pgfZL1mVBaNlDtLW3q0KfRZ9f4EiO1LMPkGW1BexrFKY9p3m/pVpLpVW2rMbthsODyD1GHmdxfyeSVHiLNVsmj315Tj459NSsJemyvLPV+XI9u1XZqjd9r7q/0qD7ZRk6XyfB+rsPRo/7dOmn4UA/aQUFrk6btLV3aMKa5v8AL+T3xWGXGI1N1DK4Ksp5FSLEe6c66nyJtOYqph2uQpvTY/WptxVvdwPiDOj5ANrmnPWGHGLRe3hvp25mkx4/hPHyJktWOVk0uwr3+nuO7k/hlp8+X2KoybOa2Q1lr0G3WX2qwPNWHUGZWpNU4jVFQVK7CyiyIlxTQHnugk8T1JJPumniVMvGDvHQpuoqrit5c+Yl07MtF+pKfyqsvz1YdkHnSpnja3RjzPdwHfItsu0X61qDGV1+apH5pTyqVB18VU+88OhlySxRh+JnJ7f2nn/FpP8A9P8AT7+nURESycgIiIAiIgCIiAIiIAiIgCIiAImm1hm5yPA166mzKtqZ4GzsQqmx52JB9kjWltq+HzICniyKFTlvH/Ibxv8AU8jw8Zi5pPDLlKxr1aTrU45SeNOPoSfOtKYPUHHEUFZuji61B99bG3hykafY5gGNw+KHgHp2+KEyc0qy11DKwYHkVIKnyIn3eHCL4oUr65oLdhNpdMkSy7ZfluAIJpNVI5emYsPwiyn3TWbVs4p5Rg1wdIKpr2G6oAC0kIJsByuQB7+6SHU+tcLphT6Rw1S3ZooQahPS/wBkeJ9l+UorPc7q6hrviKxuz8gPoqo5Ko7h/wDeshqSjFYib7ZVrcXlaNe4bcY6rPN8seBr5YOxzKPlWKqYkjhQSy/z1OH6Q3vlfgb3Dvl/7P8ATx05gkpuLVKnzlXvDMBZfYoA8wZFSjmRutu3So2rgnrLT5c/pp8ySRES6edkC2x4d6uBpsoJFOspe3QFHUE+0ge2UxOoMThkxaNTqKrK4IZWF1IPQiQzFbIMvxDFlNemD9VHBUeW+rH4yvUpuTyjqtkbYo2tHuaqfHRo0+xXL7LicQRzKU1P8o32/UnulnzV6d09S0zRGHoliu8zEuQWJbvIAHQDl0m0ksI7scGj2jcq5uZ1VwfDyWglMbY8M9PHJUIO69JQh6XRm3h7Lg/elzzBzfJKGfU/RYimtReYvcEHvVhxB8onHeWDPZt4rOuqsllcGc65Ph/leIoU/t1Ka/icD950xIZgtlWCy+vTxCPiAaTq6qWQpdWBAPYvbh3yZzClBxzku7a2hSvJQdLOEnx8RPitSWupRgGDAhgeIIIsQfZPuJMaE531hpttMYp6JvuHtUWP1qZPDj3jkfEeM/dHaWfVWIFIXCLZqzj6qX5D+I8h7+kvDUel8PqimKddT2TdGQ7rqTzse49xBHDwnpp/TtDTVL0NBSATdmbi7Nyux/sSt3PxeB1z7Q/4u6l/c4Z5efvn4GZgsGmX01pU1CpTAVVHIAT3iJZOSbbeWIiIPgiIgCIiAIiIAiIgCIiAIiIBC9rVF62XMUvZKlNqlvsdofqKyj51DXoLiVZHUMrAhlYXBBFiCO6VRqbZBUps1TAsHU8fRVDZ18Fc8GHmQfEyvVg28o63YW06NGDoVXjXKfIr7B5lWy/jRq1af/rZk/SZl1dUY6uN1sZiSO41alvzn1itJ47Bmz4TEDxFN2X8Sgj4z5oaXxuJNlwmJP8AxVAPeRaV9VodS5W0vjbi/HT8zWE73EwqlzYC5PIDnJrlOyXH44g1QmHXqXId7eCIT8SJY+mdn2E01Z1U1ao/1atiR/IvJfz8ZnGlJmvu9t2tusRe8+i4evAjOzvZy2EZcZjEsw40aTc1PR3H2u5enM8eVmxEtxiorCOEvLypd1O8qP5ckhERMioIiIAiIgCIiAIiIAiIgCIiAIiIAiIgCIiAIiIAiIgCIiAIiIAiIgCIiALRaIgCIiAIiIAiIgCIiAIiIAiIgCIiAIiIAiIgCIiAIiIAiIgCIiAIiIAiIgCIiAIiIAiIgCIiAIiIAiIgCIiAIiIAiIgCIiAIiIAiIgCIiAIiIAiIgCIiAIiIAiIgCIiAIiIAiIgCIiAIiIAiIgCIiAIiIAiIgCIiAIiIAiIgCIiAIiIAiIgCIiAIiIAiIgCIiAIiIB//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ES"/>
          </a:p>
        </p:txBody>
      </p:sp>
      <p:pic>
        <p:nvPicPr>
          <p:cNvPr id="11275" name="Picture 13" descr="http://indolinkspanish.files.wordpress.com/2010/01/gmv_logo.jpg"/>
          <p:cNvPicPr>
            <a:picLocks noChangeAspect="1" noChangeArrowheads="1"/>
          </p:cNvPicPr>
          <p:nvPr/>
        </p:nvPicPr>
        <p:blipFill>
          <a:blip r:embed="rId4"/>
          <a:srcRect l="11111" t="12894" r="7407" b="22636"/>
          <a:stretch>
            <a:fillRect/>
          </a:stretch>
        </p:blipFill>
        <p:spPr bwMode="auto">
          <a:xfrm>
            <a:off x="3786182" y="1285875"/>
            <a:ext cx="1571636" cy="714375"/>
          </a:xfrm>
          <a:prstGeom prst="rect">
            <a:avLst/>
          </a:prstGeom>
          <a:noFill/>
          <a:ln w="9525">
            <a:noFill/>
            <a:miter lim="800000"/>
            <a:headEnd/>
            <a:tailEnd/>
          </a:ln>
        </p:spPr>
      </p:pic>
      <p:sp>
        <p:nvSpPr>
          <p:cNvPr id="11276" name="16 Marcador de número de diapositiva"/>
          <p:cNvSpPr>
            <a:spLocks noGrp="1"/>
          </p:cNvSpPr>
          <p:nvPr>
            <p:ph type="sldNum" sz="quarter" idx="12"/>
          </p:nvPr>
        </p:nvSpPr>
        <p:spPr>
          <a:noFill/>
          <a:ln>
            <a:miter lim="800000"/>
            <a:headEnd/>
            <a:tailEnd/>
          </a:ln>
        </p:spPr>
        <p:txBody>
          <a:bodyPr/>
          <a:lstStyle/>
          <a:p>
            <a:fld id="{5F1B9808-B88A-4C30-8729-B6CA1568080E}" type="slidenum">
              <a:rPr lang="es-ES" smtClean="0">
                <a:latin typeface="Arial" charset="0"/>
              </a:rPr>
              <a:pPr/>
              <a:t>10</a:t>
            </a:fld>
            <a:endParaRPr lang="es-ES" smtClean="0">
              <a:latin typeface="Arial" charset="0"/>
            </a:endParaRPr>
          </a:p>
        </p:txBody>
      </p:sp>
      <p:sp>
        <p:nvSpPr>
          <p:cNvPr id="11278" name="26 Rectángulo"/>
          <p:cNvSpPr>
            <a:spLocks noChangeArrowheads="1"/>
          </p:cNvSpPr>
          <p:nvPr/>
        </p:nvSpPr>
        <p:spPr bwMode="auto">
          <a:xfrm>
            <a:off x="-285750" y="1630363"/>
            <a:ext cx="3143250" cy="369887"/>
          </a:xfrm>
          <a:prstGeom prst="rect">
            <a:avLst/>
          </a:prstGeom>
          <a:noFill/>
          <a:ln w="9525">
            <a:noFill/>
            <a:miter lim="800000"/>
            <a:headEnd/>
            <a:tailEnd/>
          </a:ln>
        </p:spPr>
        <p:txBody>
          <a:bodyPr>
            <a:spAutoFit/>
          </a:bodyPr>
          <a:lstStyle/>
          <a:p>
            <a:pPr algn="ctr"/>
            <a:r>
              <a:rPr lang="es-ES"/>
              <a:t>LIM HGUGM </a:t>
            </a:r>
          </a:p>
        </p:txBody>
      </p:sp>
      <p:pic>
        <p:nvPicPr>
          <p:cNvPr id="11279" name="Picture 2" descr="http://ecancer.org/site/data/images/article/340/can-7-339fig4.gif"/>
          <p:cNvPicPr>
            <a:picLocks noChangeAspect="1" noChangeArrowheads="1"/>
          </p:cNvPicPr>
          <p:nvPr/>
        </p:nvPicPr>
        <p:blipFill>
          <a:blip r:embed="rId5"/>
          <a:srcRect l="34303"/>
          <a:stretch>
            <a:fillRect/>
          </a:stretch>
        </p:blipFill>
        <p:spPr bwMode="auto">
          <a:xfrm>
            <a:off x="0" y="2855913"/>
            <a:ext cx="2951163" cy="2619072"/>
          </a:xfrm>
          <a:prstGeom prst="rect">
            <a:avLst/>
          </a:prstGeom>
          <a:noFill/>
          <a:ln w="9525">
            <a:noFill/>
            <a:miter lim="800000"/>
            <a:headEnd/>
            <a:tailEnd/>
          </a:ln>
        </p:spPr>
      </p:pic>
      <p:pic>
        <p:nvPicPr>
          <p:cNvPr id="11280" name="Picture 4" descr="http://ecancer.org/site/data/images/article/340/can-7-339fig3.gif"/>
          <p:cNvPicPr>
            <a:picLocks noChangeAspect="1" noChangeArrowheads="1"/>
          </p:cNvPicPr>
          <p:nvPr/>
        </p:nvPicPr>
        <p:blipFill>
          <a:blip r:embed="rId6"/>
          <a:srcRect/>
          <a:stretch>
            <a:fillRect/>
          </a:stretch>
        </p:blipFill>
        <p:spPr bwMode="auto">
          <a:xfrm>
            <a:off x="3214679" y="2855913"/>
            <a:ext cx="2786072" cy="2523362"/>
          </a:xfrm>
          <a:prstGeom prst="rect">
            <a:avLst/>
          </a:prstGeom>
          <a:noFill/>
          <a:ln w="9525">
            <a:noFill/>
            <a:miter lim="800000"/>
            <a:headEnd/>
            <a:tailEnd/>
          </a:ln>
        </p:spPr>
      </p:pic>
      <p:sp>
        <p:nvSpPr>
          <p:cNvPr id="11281" name="3 Rectángulo"/>
          <p:cNvSpPr>
            <a:spLocks noChangeArrowheads="1"/>
          </p:cNvSpPr>
          <p:nvPr/>
        </p:nvSpPr>
        <p:spPr bwMode="auto">
          <a:xfrm>
            <a:off x="571500" y="2343150"/>
            <a:ext cx="1928813" cy="400110"/>
          </a:xfrm>
          <a:prstGeom prst="rect">
            <a:avLst/>
          </a:prstGeom>
          <a:noFill/>
          <a:ln w="9525">
            <a:noFill/>
            <a:miter lim="800000"/>
            <a:headEnd/>
            <a:tailEnd/>
          </a:ln>
        </p:spPr>
        <p:txBody>
          <a:bodyPr>
            <a:spAutoFit/>
          </a:bodyPr>
          <a:lstStyle/>
          <a:p>
            <a:pPr algn="r"/>
            <a:r>
              <a:rPr lang="es-ES_tradnl" sz="2000" b="1" dirty="0">
                <a:solidFill>
                  <a:srgbClr val="262673"/>
                </a:solidFill>
              </a:rPr>
              <a:t>Segmentación</a:t>
            </a:r>
            <a:endParaRPr lang="es-ES" sz="2000" b="1" dirty="0">
              <a:solidFill>
                <a:srgbClr val="262673"/>
              </a:solidFill>
            </a:endParaRPr>
          </a:p>
        </p:txBody>
      </p:sp>
      <p:sp>
        <p:nvSpPr>
          <p:cNvPr id="11282" name="3 Rectángulo"/>
          <p:cNvSpPr>
            <a:spLocks noChangeArrowheads="1"/>
          </p:cNvSpPr>
          <p:nvPr/>
        </p:nvSpPr>
        <p:spPr bwMode="auto">
          <a:xfrm>
            <a:off x="3571875" y="2355850"/>
            <a:ext cx="1928813" cy="400110"/>
          </a:xfrm>
          <a:prstGeom prst="rect">
            <a:avLst/>
          </a:prstGeom>
          <a:noFill/>
          <a:ln w="9525">
            <a:noFill/>
            <a:miter lim="800000"/>
            <a:headEnd/>
            <a:tailEnd/>
          </a:ln>
        </p:spPr>
        <p:txBody>
          <a:bodyPr>
            <a:spAutoFit/>
          </a:bodyPr>
          <a:lstStyle/>
          <a:p>
            <a:pPr algn="r"/>
            <a:r>
              <a:rPr lang="es-ES_tradnl" sz="2000" b="1" dirty="0">
                <a:solidFill>
                  <a:srgbClr val="262673"/>
                </a:solidFill>
              </a:rPr>
              <a:t>Simulación</a:t>
            </a:r>
            <a:endParaRPr lang="es-ES" sz="2000" b="1" dirty="0">
              <a:solidFill>
                <a:srgbClr val="262673"/>
              </a:solidFill>
            </a:endParaRPr>
          </a:p>
        </p:txBody>
      </p:sp>
      <p:sp>
        <p:nvSpPr>
          <p:cNvPr id="11283" name="3 Rectángulo"/>
          <p:cNvSpPr>
            <a:spLocks noChangeArrowheads="1"/>
          </p:cNvSpPr>
          <p:nvPr/>
        </p:nvSpPr>
        <p:spPr bwMode="auto">
          <a:xfrm>
            <a:off x="6786562" y="2355850"/>
            <a:ext cx="1857403" cy="400110"/>
          </a:xfrm>
          <a:prstGeom prst="rect">
            <a:avLst/>
          </a:prstGeom>
          <a:noFill/>
          <a:ln w="9525">
            <a:noFill/>
            <a:miter lim="800000"/>
            <a:headEnd/>
            <a:tailEnd/>
          </a:ln>
        </p:spPr>
        <p:txBody>
          <a:bodyPr wrap="square">
            <a:spAutoFit/>
          </a:bodyPr>
          <a:lstStyle/>
          <a:p>
            <a:pPr algn="r"/>
            <a:r>
              <a:rPr lang="es-ES_tradnl" sz="2000" b="1" dirty="0">
                <a:solidFill>
                  <a:srgbClr val="262673"/>
                </a:solidFill>
              </a:rPr>
              <a:t>Planificación</a:t>
            </a:r>
            <a:endParaRPr lang="es-ES" sz="2000" b="1" dirty="0">
              <a:solidFill>
                <a:srgbClr val="262673"/>
              </a:solidFill>
            </a:endParaRPr>
          </a:p>
        </p:txBody>
      </p:sp>
      <p:pic>
        <p:nvPicPr>
          <p:cNvPr id="11284" name="Picture 6"/>
          <p:cNvPicPr>
            <a:picLocks noChangeAspect="1" noChangeArrowheads="1"/>
          </p:cNvPicPr>
          <p:nvPr/>
        </p:nvPicPr>
        <p:blipFill>
          <a:blip r:embed="rId7"/>
          <a:srcRect r="49567"/>
          <a:stretch>
            <a:fillRect/>
          </a:stretch>
        </p:blipFill>
        <p:spPr bwMode="auto">
          <a:xfrm>
            <a:off x="6357938" y="2855913"/>
            <a:ext cx="2143152" cy="1419243"/>
          </a:xfrm>
          <a:prstGeom prst="rect">
            <a:avLst/>
          </a:prstGeom>
          <a:noFill/>
          <a:ln w="9525">
            <a:noFill/>
            <a:miter lim="800000"/>
            <a:headEnd/>
            <a:tailEnd/>
          </a:ln>
        </p:spPr>
      </p:pic>
      <p:pic>
        <p:nvPicPr>
          <p:cNvPr id="11285" name="Picture 5"/>
          <p:cNvPicPr>
            <a:picLocks noChangeAspect="1" noChangeArrowheads="1"/>
          </p:cNvPicPr>
          <p:nvPr/>
        </p:nvPicPr>
        <p:blipFill>
          <a:blip r:embed="rId7"/>
          <a:srcRect l="50000"/>
          <a:stretch>
            <a:fillRect/>
          </a:stretch>
        </p:blipFill>
        <p:spPr bwMode="auto">
          <a:xfrm>
            <a:off x="7886698" y="2857500"/>
            <a:ext cx="1257302" cy="785814"/>
          </a:xfrm>
          <a:prstGeom prst="rect">
            <a:avLst/>
          </a:prstGeom>
          <a:noFill/>
          <a:ln w="9525">
            <a:noFill/>
            <a:miter lim="800000"/>
            <a:headEnd/>
            <a:tailEnd/>
          </a:ln>
        </p:spPr>
      </p:pic>
      <p:sp>
        <p:nvSpPr>
          <p:cNvPr id="11286" name="5 Rectángulo"/>
          <p:cNvSpPr>
            <a:spLocks noChangeArrowheads="1"/>
          </p:cNvSpPr>
          <p:nvPr/>
        </p:nvSpPr>
        <p:spPr bwMode="auto">
          <a:xfrm>
            <a:off x="214282" y="5427663"/>
            <a:ext cx="2857531" cy="400110"/>
          </a:xfrm>
          <a:prstGeom prst="rect">
            <a:avLst/>
          </a:prstGeom>
          <a:noFill/>
          <a:ln w="9525">
            <a:noFill/>
            <a:miter lim="800000"/>
            <a:headEnd/>
            <a:tailEnd/>
          </a:ln>
        </p:spPr>
        <p:txBody>
          <a:bodyPr wrap="square">
            <a:spAutoFit/>
          </a:bodyPr>
          <a:lstStyle/>
          <a:p>
            <a:r>
              <a:rPr lang="es-ES_tradnl" sz="2000" dirty="0"/>
              <a:t>Definición de regiones</a:t>
            </a:r>
            <a:endParaRPr lang="es-ES" sz="2000" dirty="0"/>
          </a:p>
        </p:txBody>
      </p:sp>
      <p:sp>
        <p:nvSpPr>
          <p:cNvPr id="11287" name="39 Rectángulo"/>
          <p:cNvSpPr>
            <a:spLocks noChangeArrowheads="1"/>
          </p:cNvSpPr>
          <p:nvPr/>
        </p:nvSpPr>
        <p:spPr bwMode="auto">
          <a:xfrm>
            <a:off x="3357563" y="5356225"/>
            <a:ext cx="2857500" cy="400110"/>
          </a:xfrm>
          <a:prstGeom prst="rect">
            <a:avLst/>
          </a:prstGeom>
          <a:noFill/>
          <a:ln w="9525">
            <a:noFill/>
            <a:miter lim="800000"/>
            <a:headEnd/>
            <a:tailEnd/>
          </a:ln>
        </p:spPr>
        <p:txBody>
          <a:bodyPr>
            <a:spAutoFit/>
          </a:bodyPr>
          <a:lstStyle/>
          <a:p>
            <a:pPr algn="just">
              <a:buClr>
                <a:srgbClr val="C00000"/>
              </a:buClr>
              <a:buFont typeface="Wingdings" pitchFamily="2" charset="2"/>
              <a:buChar char="ü"/>
            </a:pPr>
            <a:r>
              <a:rPr lang="es-ES" dirty="0"/>
              <a:t> </a:t>
            </a:r>
            <a:r>
              <a:rPr lang="es-ES" sz="2000" dirty="0"/>
              <a:t>Posición del paciente </a:t>
            </a:r>
            <a:endParaRPr lang="es-ES" dirty="0"/>
          </a:p>
        </p:txBody>
      </p:sp>
      <p:sp>
        <p:nvSpPr>
          <p:cNvPr id="11288" name="40 Rectángulo"/>
          <p:cNvSpPr>
            <a:spLocks noChangeArrowheads="1"/>
          </p:cNvSpPr>
          <p:nvPr/>
        </p:nvSpPr>
        <p:spPr bwMode="auto">
          <a:xfrm>
            <a:off x="6429375" y="4284663"/>
            <a:ext cx="2571750" cy="923925"/>
          </a:xfrm>
          <a:prstGeom prst="rect">
            <a:avLst/>
          </a:prstGeom>
          <a:noFill/>
          <a:ln w="9525">
            <a:noFill/>
            <a:miter lim="800000"/>
            <a:headEnd/>
            <a:tailEnd/>
          </a:ln>
        </p:spPr>
        <p:txBody>
          <a:bodyPr>
            <a:spAutoFit/>
          </a:bodyPr>
          <a:lstStyle/>
          <a:p>
            <a:pPr algn="just">
              <a:buClr>
                <a:srgbClr val="C00000"/>
              </a:buClr>
              <a:buFont typeface="Wingdings" pitchFamily="2" charset="2"/>
              <a:buChar char="ü"/>
            </a:pPr>
            <a:r>
              <a:rPr lang="es-ES"/>
              <a:t> Diámetro, ángulo del bisel, del aplicador o la energía del haz. </a:t>
            </a:r>
          </a:p>
        </p:txBody>
      </p:sp>
      <p:sp>
        <p:nvSpPr>
          <p:cNvPr id="11289" name="41 Rectángulo"/>
          <p:cNvSpPr>
            <a:spLocks noChangeArrowheads="1"/>
          </p:cNvSpPr>
          <p:nvPr/>
        </p:nvSpPr>
        <p:spPr bwMode="auto">
          <a:xfrm>
            <a:off x="6429375" y="5210175"/>
            <a:ext cx="2500313" cy="646113"/>
          </a:xfrm>
          <a:prstGeom prst="rect">
            <a:avLst/>
          </a:prstGeom>
          <a:noFill/>
          <a:ln w="9525">
            <a:noFill/>
            <a:miter lim="800000"/>
            <a:headEnd/>
            <a:tailEnd/>
          </a:ln>
        </p:spPr>
        <p:txBody>
          <a:bodyPr>
            <a:spAutoFit/>
          </a:bodyPr>
          <a:lstStyle/>
          <a:p>
            <a:pPr>
              <a:buClr>
                <a:srgbClr val="C00000"/>
              </a:buClr>
              <a:buFont typeface="Wingdings" pitchFamily="2" charset="2"/>
              <a:buChar char="ü"/>
            </a:pPr>
            <a:r>
              <a:rPr lang="es-ES" dirty="0"/>
              <a:t> Cálculo de dosis con </a:t>
            </a:r>
            <a:r>
              <a:rPr lang="es-ES" b="1" i="1" dirty="0" err="1"/>
              <a:t>Pencil</a:t>
            </a:r>
            <a:r>
              <a:rPr lang="es-ES" b="1" i="1" dirty="0"/>
              <a:t> </a:t>
            </a:r>
            <a:r>
              <a:rPr lang="es-ES" b="1" i="1" dirty="0" err="1"/>
              <a:t>Beam</a:t>
            </a:r>
            <a:r>
              <a:rPr lang="es-ES" dirty="0"/>
              <a:t> </a:t>
            </a:r>
          </a:p>
        </p:txBody>
      </p:sp>
      <p:sp>
        <p:nvSpPr>
          <p:cNvPr id="11290" name="46 Rectángulo"/>
          <p:cNvSpPr>
            <a:spLocks noChangeArrowheads="1"/>
          </p:cNvSpPr>
          <p:nvPr/>
        </p:nvSpPr>
        <p:spPr bwMode="auto">
          <a:xfrm>
            <a:off x="6429375" y="5853113"/>
            <a:ext cx="2500313" cy="646112"/>
          </a:xfrm>
          <a:prstGeom prst="rect">
            <a:avLst/>
          </a:prstGeom>
          <a:noFill/>
          <a:ln w="9525">
            <a:noFill/>
            <a:miter lim="800000"/>
            <a:headEnd/>
            <a:tailEnd/>
          </a:ln>
        </p:spPr>
        <p:txBody>
          <a:bodyPr>
            <a:spAutoFit/>
          </a:bodyPr>
          <a:lstStyle/>
          <a:p>
            <a:pPr>
              <a:buClr>
                <a:srgbClr val="C00000"/>
              </a:buClr>
              <a:buFont typeface="Wingdings" pitchFamily="2" charset="2"/>
              <a:buChar char="ü"/>
            </a:pPr>
            <a:r>
              <a:rPr lang="es-ES"/>
              <a:t> Histogramas Dosis -Volumen</a:t>
            </a:r>
          </a:p>
        </p:txBody>
      </p:sp>
      <p:sp>
        <p:nvSpPr>
          <p:cNvPr id="11291" name="47 Rectángulo"/>
          <p:cNvSpPr>
            <a:spLocks noChangeArrowheads="1"/>
          </p:cNvSpPr>
          <p:nvPr/>
        </p:nvSpPr>
        <p:spPr bwMode="auto">
          <a:xfrm>
            <a:off x="428625" y="5856288"/>
            <a:ext cx="2857500" cy="400110"/>
          </a:xfrm>
          <a:prstGeom prst="rect">
            <a:avLst/>
          </a:prstGeom>
          <a:noFill/>
          <a:ln w="9525">
            <a:noFill/>
            <a:miter lim="800000"/>
            <a:headEnd/>
            <a:tailEnd/>
          </a:ln>
        </p:spPr>
        <p:txBody>
          <a:bodyPr>
            <a:spAutoFit/>
          </a:bodyPr>
          <a:lstStyle/>
          <a:p>
            <a:pPr algn="just">
              <a:buClr>
                <a:srgbClr val="C00000"/>
              </a:buClr>
              <a:buFont typeface="Wingdings" pitchFamily="2" charset="2"/>
              <a:buChar char="ü"/>
            </a:pPr>
            <a:r>
              <a:rPr lang="es-ES" dirty="0"/>
              <a:t> </a:t>
            </a:r>
            <a:r>
              <a:rPr lang="es-ES" sz="2000" dirty="0"/>
              <a:t>Órganos a proteger</a:t>
            </a:r>
            <a:endParaRPr lang="es-ES" dirty="0"/>
          </a:p>
        </p:txBody>
      </p:sp>
      <p:sp>
        <p:nvSpPr>
          <p:cNvPr id="11292" name="48 Rectángulo"/>
          <p:cNvSpPr>
            <a:spLocks noChangeArrowheads="1"/>
          </p:cNvSpPr>
          <p:nvPr/>
        </p:nvSpPr>
        <p:spPr bwMode="auto">
          <a:xfrm>
            <a:off x="3357563" y="5784850"/>
            <a:ext cx="2857500" cy="400110"/>
          </a:xfrm>
          <a:prstGeom prst="rect">
            <a:avLst/>
          </a:prstGeom>
          <a:noFill/>
          <a:ln w="9525">
            <a:noFill/>
            <a:miter lim="800000"/>
            <a:headEnd/>
            <a:tailEnd/>
          </a:ln>
        </p:spPr>
        <p:txBody>
          <a:bodyPr>
            <a:spAutoFit/>
          </a:bodyPr>
          <a:lstStyle/>
          <a:p>
            <a:pPr algn="just">
              <a:buClr>
                <a:srgbClr val="C00000"/>
              </a:buClr>
              <a:buFont typeface="Wingdings" pitchFamily="2" charset="2"/>
              <a:buChar char="ü"/>
            </a:pPr>
            <a:r>
              <a:rPr lang="es-ES" dirty="0"/>
              <a:t> </a:t>
            </a:r>
            <a:r>
              <a:rPr lang="es-ES" sz="2000" dirty="0"/>
              <a:t>Acceso quirúrgico</a:t>
            </a:r>
          </a:p>
        </p:txBody>
      </p:sp>
      <p:cxnSp>
        <p:nvCxnSpPr>
          <p:cNvPr id="50" name="49 Conector recto"/>
          <p:cNvCxnSpPr/>
          <p:nvPr/>
        </p:nvCxnSpPr>
        <p:spPr>
          <a:xfrm rot="5400000" flipH="1" flipV="1">
            <a:off x="1214437" y="4570413"/>
            <a:ext cx="3859213" cy="1588"/>
          </a:xfrm>
          <a:prstGeom prst="line">
            <a:avLst/>
          </a:prstGeom>
          <a:ln>
            <a:solidFill>
              <a:schemeClr val="accent6"/>
            </a:solidFill>
          </a:ln>
        </p:spPr>
        <p:style>
          <a:lnRef idx="2">
            <a:schemeClr val="dk1"/>
          </a:lnRef>
          <a:fillRef idx="0">
            <a:schemeClr val="dk1"/>
          </a:fillRef>
          <a:effectRef idx="1">
            <a:schemeClr val="dk1"/>
          </a:effectRef>
          <a:fontRef idx="minor">
            <a:schemeClr val="tx1"/>
          </a:fontRef>
        </p:style>
      </p:cxnSp>
      <p:cxnSp>
        <p:nvCxnSpPr>
          <p:cNvPr id="53" name="52 Conector recto"/>
          <p:cNvCxnSpPr/>
          <p:nvPr/>
        </p:nvCxnSpPr>
        <p:spPr>
          <a:xfrm rot="5400000" flipH="1" flipV="1">
            <a:off x="4215606" y="4569619"/>
            <a:ext cx="3857625" cy="1588"/>
          </a:xfrm>
          <a:prstGeom prst="line">
            <a:avLst/>
          </a:prstGeom>
          <a:ln>
            <a:solidFill>
              <a:schemeClr val="accent6"/>
            </a:solidFill>
          </a:ln>
        </p:spPr>
        <p:style>
          <a:lnRef idx="2">
            <a:schemeClr val="dk1"/>
          </a:lnRef>
          <a:fillRef idx="0">
            <a:schemeClr val="dk1"/>
          </a:fillRef>
          <a:effectRef idx="1">
            <a:schemeClr val="dk1"/>
          </a:effectRef>
          <a:fontRef idx="minor">
            <a:schemeClr val="tx1"/>
          </a:fontRef>
        </p:style>
      </p:cxnSp>
      <p:sp>
        <p:nvSpPr>
          <p:cNvPr id="11295" name="36 Rectángulo"/>
          <p:cNvSpPr>
            <a:spLocks noChangeArrowheads="1"/>
          </p:cNvSpPr>
          <p:nvPr/>
        </p:nvSpPr>
        <p:spPr bwMode="auto">
          <a:xfrm>
            <a:off x="142875" y="1344613"/>
            <a:ext cx="2774950" cy="369887"/>
          </a:xfrm>
          <a:prstGeom prst="rect">
            <a:avLst/>
          </a:prstGeom>
          <a:noFill/>
          <a:ln w="9525">
            <a:noFill/>
            <a:miter lim="800000"/>
            <a:headEnd/>
            <a:tailEnd/>
          </a:ln>
        </p:spPr>
        <p:txBody>
          <a:bodyPr wrap="none">
            <a:spAutoFit/>
          </a:bodyPr>
          <a:lstStyle/>
          <a:p>
            <a:r>
              <a:rPr lang="es-ES_tradnl"/>
              <a:t>1997 </a:t>
            </a:r>
            <a:r>
              <a:rPr lang="es-ES">
                <a:solidFill>
                  <a:srgbClr val="0000FF"/>
                </a:solidFill>
              </a:rPr>
              <a:t>(Desco </a:t>
            </a:r>
            <a:r>
              <a:rPr lang="es-ES" i="1">
                <a:solidFill>
                  <a:srgbClr val="0000FF"/>
                </a:solidFill>
              </a:rPr>
              <a:t>et al</a:t>
            </a:r>
            <a:r>
              <a:rPr lang="es-ES">
                <a:solidFill>
                  <a:srgbClr val="0000FF"/>
                </a:solidFill>
              </a:rPr>
              <a:t>. 1997)</a:t>
            </a:r>
            <a:r>
              <a:rPr lang="es-ES_tradnl">
                <a:solidFill>
                  <a:srgbClr val="0000FF"/>
                </a:solidFill>
              </a:rPr>
              <a:t> </a:t>
            </a:r>
            <a:endParaRPr lang="es-ES"/>
          </a:p>
        </p:txBody>
      </p:sp>
      <p:sp>
        <p:nvSpPr>
          <p:cNvPr id="11296" name="37 Rectángulo"/>
          <p:cNvSpPr>
            <a:spLocks noChangeArrowheads="1"/>
          </p:cNvSpPr>
          <p:nvPr/>
        </p:nvSpPr>
        <p:spPr bwMode="auto">
          <a:xfrm>
            <a:off x="5357818" y="642918"/>
            <a:ext cx="3071834" cy="830997"/>
          </a:xfrm>
          <a:prstGeom prst="rect">
            <a:avLst/>
          </a:prstGeom>
          <a:noFill/>
          <a:ln w="9525">
            <a:noFill/>
            <a:miter lim="800000"/>
            <a:headEnd/>
            <a:tailEnd/>
          </a:ln>
        </p:spPr>
        <p:txBody>
          <a:bodyPr wrap="square">
            <a:spAutoFit/>
          </a:bodyPr>
          <a:lstStyle/>
          <a:p>
            <a:pPr algn="ctr"/>
            <a:r>
              <a:rPr lang="es-ES" sz="1600" dirty="0"/>
              <a:t>Proyecto Singular Estratégico </a:t>
            </a:r>
            <a:r>
              <a:rPr lang="es-ES" sz="1600" dirty="0" smtClean="0"/>
              <a:t> </a:t>
            </a:r>
            <a:r>
              <a:rPr lang="es-ES" sz="1600" dirty="0"/>
              <a:t>MICINN (ENTEPRASE, </a:t>
            </a:r>
          </a:p>
          <a:p>
            <a:pPr algn="ctr"/>
            <a:r>
              <a:rPr lang="es-ES" sz="1600" dirty="0"/>
              <a:t>PSE-300000-2009-005)</a:t>
            </a:r>
          </a:p>
        </p:txBody>
      </p:sp>
      <p:sp>
        <p:nvSpPr>
          <p:cNvPr id="11297" name="38 Rectángulo"/>
          <p:cNvSpPr>
            <a:spLocks noChangeArrowheads="1"/>
          </p:cNvSpPr>
          <p:nvPr/>
        </p:nvSpPr>
        <p:spPr bwMode="auto">
          <a:xfrm>
            <a:off x="5286380" y="1500174"/>
            <a:ext cx="2857529" cy="830997"/>
          </a:xfrm>
          <a:prstGeom prst="rect">
            <a:avLst/>
          </a:prstGeom>
          <a:noFill/>
          <a:ln w="9525">
            <a:noFill/>
            <a:miter lim="800000"/>
            <a:headEnd/>
            <a:tailEnd/>
          </a:ln>
        </p:spPr>
        <p:txBody>
          <a:bodyPr wrap="square">
            <a:spAutoFit/>
          </a:bodyPr>
          <a:lstStyle/>
          <a:p>
            <a:pPr algn="ctr"/>
            <a:r>
              <a:rPr lang="es-ES" sz="1600" dirty="0"/>
              <a:t>Proyecto INNPACTO (PRECISION IPT-300000-2010-3)</a:t>
            </a:r>
          </a:p>
        </p:txBody>
      </p:sp>
      <p:pic>
        <p:nvPicPr>
          <p:cNvPr id="45" name="Picture 437" descr="logo-CDTI"/>
          <p:cNvPicPr>
            <a:picLocks noChangeAspect="1" noChangeArrowheads="1"/>
          </p:cNvPicPr>
          <p:nvPr/>
        </p:nvPicPr>
        <p:blipFill>
          <a:blip r:embed="rId8"/>
          <a:srcRect r="65411"/>
          <a:stretch>
            <a:fillRect/>
          </a:stretch>
        </p:blipFill>
        <p:spPr bwMode="auto">
          <a:xfrm>
            <a:off x="8001024" y="1643050"/>
            <a:ext cx="1014934" cy="500066"/>
          </a:xfrm>
          <a:prstGeom prst="rect">
            <a:avLst/>
          </a:prstGeom>
          <a:noFill/>
          <a:ln w="9525">
            <a:noFill/>
            <a:miter lim="800000"/>
            <a:headEnd/>
            <a:tailEnd/>
          </a:ln>
        </p:spPr>
      </p:pic>
      <p:pic>
        <p:nvPicPr>
          <p:cNvPr id="46" name="Picture 435" descr="Fondos Feder - Union Europea"/>
          <p:cNvPicPr>
            <a:picLocks noChangeAspect="1" noChangeArrowheads="1"/>
          </p:cNvPicPr>
          <p:nvPr/>
        </p:nvPicPr>
        <p:blipFill>
          <a:blip r:embed="rId9"/>
          <a:srcRect l="17391" r="17391" b="38460"/>
          <a:stretch>
            <a:fillRect/>
          </a:stretch>
        </p:blipFill>
        <p:spPr bwMode="auto">
          <a:xfrm>
            <a:off x="8420722" y="1000108"/>
            <a:ext cx="580434" cy="619129"/>
          </a:xfrm>
          <a:prstGeom prst="rect">
            <a:avLst/>
          </a:prstGeom>
          <a:noFill/>
          <a:ln w="9525">
            <a:noFill/>
            <a:miter lim="800000"/>
            <a:headEnd/>
            <a:tailEnd/>
          </a:ln>
        </p:spPr>
      </p:pic>
      <p:grpSp>
        <p:nvGrpSpPr>
          <p:cNvPr id="63" name="62 Grupo"/>
          <p:cNvGrpSpPr/>
          <p:nvPr/>
        </p:nvGrpSpPr>
        <p:grpSpPr>
          <a:xfrm>
            <a:off x="0" y="6572250"/>
            <a:ext cx="9144000" cy="277813"/>
            <a:chOff x="0" y="6572250"/>
            <a:chExt cx="9144000" cy="277813"/>
          </a:xfrm>
        </p:grpSpPr>
        <p:sp>
          <p:nvSpPr>
            <p:cNvPr id="64" name="63 Rectángulo"/>
            <p:cNvSpPr/>
            <p:nvPr/>
          </p:nvSpPr>
          <p:spPr>
            <a:xfrm>
              <a:off x="1785918" y="6572272"/>
              <a:ext cx="1285884" cy="276999"/>
            </a:xfrm>
            <a:prstGeom prst="rect">
              <a:avLst/>
            </a:prstGeom>
            <a:solidFill>
              <a:schemeClr val="bg2">
                <a:lumMod val="40000"/>
                <a:lumOff val="60000"/>
              </a:schemeClr>
            </a:solidFill>
            <a:ln>
              <a:noFill/>
            </a:ln>
          </p:spPr>
          <p:txBody>
            <a:bodyPr wrap="square">
              <a:spAutoFit/>
            </a:bodyPr>
            <a:lstStyle/>
            <a:p>
              <a:pPr>
                <a:defRPr/>
              </a:pPr>
              <a:r>
                <a:rPr lang="es-ES_tradnl" sz="1200" b="1" i="1" dirty="0" smtClean="0">
                  <a:solidFill>
                    <a:schemeClr val="bg1">
                      <a:lumMod val="50000"/>
                    </a:schemeClr>
                  </a:solidFill>
                </a:rPr>
                <a:t>Simulación MC</a:t>
              </a:r>
              <a:endParaRPr lang="es-ES" sz="1200" b="1" i="1" dirty="0">
                <a:solidFill>
                  <a:schemeClr val="bg1">
                    <a:lumMod val="50000"/>
                  </a:schemeClr>
                </a:solidFill>
              </a:endParaRPr>
            </a:p>
          </p:txBody>
        </p:sp>
        <p:sp>
          <p:nvSpPr>
            <p:cNvPr id="65" name="64 Rectángulo"/>
            <p:cNvSpPr/>
            <p:nvPr/>
          </p:nvSpPr>
          <p:spPr>
            <a:xfrm>
              <a:off x="857224" y="6572250"/>
              <a:ext cx="928694"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Objetivos</a:t>
              </a:r>
              <a:endParaRPr lang="es-ES" sz="1200" b="1" i="1" dirty="0">
                <a:solidFill>
                  <a:schemeClr val="bg1">
                    <a:lumMod val="50000"/>
                  </a:schemeClr>
                </a:solidFill>
              </a:endParaRPr>
            </a:p>
          </p:txBody>
        </p:sp>
        <p:sp>
          <p:nvSpPr>
            <p:cNvPr id="66" name="65 Rectángulo"/>
            <p:cNvSpPr/>
            <p:nvPr/>
          </p:nvSpPr>
          <p:spPr>
            <a:xfrm>
              <a:off x="0" y="6572250"/>
              <a:ext cx="1000100" cy="277813"/>
            </a:xfrm>
            <a:prstGeom prst="rect">
              <a:avLst/>
            </a:prstGeom>
            <a:solidFill>
              <a:schemeClr val="bg2">
                <a:lumMod val="40000"/>
                <a:lumOff val="60000"/>
              </a:schemeClr>
            </a:solidFill>
            <a:ln>
              <a:noFill/>
            </a:ln>
          </p:spPr>
          <p:txBody>
            <a:bodyPr wrap="square">
              <a:spAutoFit/>
            </a:bodyPr>
            <a:lstStyle/>
            <a:p>
              <a:pPr>
                <a:defRPr/>
              </a:pPr>
              <a:r>
                <a:rPr lang="es-ES" sz="1200" b="1" i="1" dirty="0" smtClean="0"/>
                <a:t>Motivación</a:t>
              </a:r>
              <a:endParaRPr lang="es-ES" sz="1200" dirty="0"/>
            </a:p>
          </p:txBody>
        </p:sp>
        <p:sp>
          <p:nvSpPr>
            <p:cNvPr id="67" name="66 Rectángulo"/>
            <p:cNvSpPr/>
            <p:nvPr/>
          </p:nvSpPr>
          <p:spPr>
            <a:xfrm>
              <a:off x="7929586" y="6572250"/>
              <a:ext cx="1214414"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Conclusiones</a:t>
              </a:r>
              <a:endParaRPr lang="es-ES" sz="1200" b="1" i="1" dirty="0">
                <a:solidFill>
                  <a:schemeClr val="bg1">
                    <a:lumMod val="50000"/>
                  </a:schemeClr>
                </a:solidFill>
              </a:endParaRPr>
            </a:p>
          </p:txBody>
        </p:sp>
        <p:sp>
          <p:nvSpPr>
            <p:cNvPr id="68" name="67 Rectángulo"/>
            <p:cNvSpPr/>
            <p:nvPr/>
          </p:nvSpPr>
          <p:spPr>
            <a:xfrm>
              <a:off x="6572287" y="6572250"/>
              <a:ext cx="1500175"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Validación </a:t>
              </a:r>
              <a:r>
                <a:rPr lang="es-ES" sz="1200" b="1" i="1" dirty="0">
                  <a:solidFill>
                    <a:schemeClr val="bg1">
                      <a:lumMod val="50000"/>
                    </a:schemeClr>
                  </a:solidFill>
                </a:rPr>
                <a:t>datos</a:t>
              </a:r>
            </a:p>
          </p:txBody>
        </p:sp>
        <p:sp>
          <p:nvSpPr>
            <p:cNvPr id="69" name="68 Rectángulo"/>
            <p:cNvSpPr/>
            <p:nvPr/>
          </p:nvSpPr>
          <p:spPr>
            <a:xfrm>
              <a:off x="4786326" y="6572250"/>
              <a:ext cx="2000252"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Validación </a:t>
              </a:r>
              <a:r>
                <a:rPr lang="es-ES" sz="1200" b="1" i="1" dirty="0">
                  <a:solidFill>
                    <a:schemeClr val="bg1">
                      <a:lumMod val="50000"/>
                    </a:schemeClr>
                  </a:solidFill>
                </a:rPr>
                <a:t>simulaciones</a:t>
              </a:r>
            </a:p>
          </p:txBody>
        </p:sp>
        <p:sp>
          <p:nvSpPr>
            <p:cNvPr id="70" name="69 Rectángulo"/>
            <p:cNvSpPr/>
            <p:nvPr/>
          </p:nvSpPr>
          <p:spPr>
            <a:xfrm>
              <a:off x="3000364" y="6572250"/>
              <a:ext cx="1928826" cy="276999"/>
            </a:xfrm>
            <a:prstGeom prst="rect">
              <a:avLst/>
            </a:prstGeom>
            <a:solidFill>
              <a:schemeClr val="bg2">
                <a:lumMod val="40000"/>
                <a:lumOff val="60000"/>
              </a:schemeClr>
            </a:solidFill>
            <a:ln>
              <a:noFill/>
            </a:ln>
          </p:spPr>
          <p:txBody>
            <a:bodyPr wrap="square">
              <a:spAutoFit/>
            </a:bodyPr>
            <a:lstStyle/>
            <a:p>
              <a:pPr algn="ctr">
                <a:defRPr/>
              </a:pPr>
              <a:r>
                <a:rPr lang="es-ES_tradnl" sz="1200" b="1" i="1" dirty="0" smtClean="0">
                  <a:solidFill>
                    <a:schemeClr val="bg1">
                      <a:lumMod val="50000"/>
                    </a:schemeClr>
                  </a:solidFill>
                </a:rPr>
                <a:t>Método desarrollado</a:t>
              </a:r>
              <a:endParaRPr lang="es-ES" sz="1200" b="1" i="1" dirty="0">
                <a:solidFill>
                  <a:schemeClr val="bg1">
                    <a:lumMod val="50000"/>
                  </a:schemeClr>
                </a:solidFill>
              </a:endParaRPr>
            </a:p>
          </p:txBody>
        </p: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4 Rectángulo"/>
          <p:cNvSpPr>
            <a:spLocks noChangeArrowheads="1"/>
          </p:cNvSpPr>
          <p:nvPr/>
        </p:nvSpPr>
        <p:spPr bwMode="auto">
          <a:xfrm>
            <a:off x="6500813" y="44450"/>
            <a:ext cx="2643187" cy="584775"/>
          </a:xfrm>
          <a:prstGeom prst="rect">
            <a:avLst/>
          </a:prstGeom>
          <a:noFill/>
          <a:ln w="9525">
            <a:noFill/>
            <a:miter lim="800000"/>
            <a:headEnd/>
            <a:tailEnd/>
          </a:ln>
        </p:spPr>
        <p:txBody>
          <a:bodyPr>
            <a:spAutoFit/>
          </a:bodyPr>
          <a:lstStyle/>
          <a:p>
            <a:pPr algn="r"/>
            <a:r>
              <a:rPr lang="es-ES_tradnl" sz="3200" b="1" dirty="0">
                <a:solidFill>
                  <a:srgbClr val="262673"/>
                </a:solidFill>
              </a:rPr>
              <a:t>Motivación</a:t>
            </a:r>
            <a:endParaRPr lang="es-ES" sz="3200" b="1" dirty="0">
              <a:solidFill>
                <a:srgbClr val="262673"/>
              </a:solidFill>
            </a:endParaRPr>
          </a:p>
        </p:txBody>
      </p:sp>
      <p:cxnSp>
        <p:nvCxnSpPr>
          <p:cNvPr id="5" name="4 Conector recto"/>
          <p:cNvCxnSpPr/>
          <p:nvPr/>
        </p:nvCxnSpPr>
        <p:spPr>
          <a:xfrm>
            <a:off x="6572264" y="571480"/>
            <a:ext cx="2471724" cy="1588"/>
          </a:xfrm>
          <a:prstGeom prst="line">
            <a:avLst/>
          </a:prstGeom>
          <a:ln>
            <a:solidFill>
              <a:srgbClr val="C00000"/>
            </a:solidFill>
          </a:ln>
        </p:spPr>
        <p:style>
          <a:lnRef idx="2">
            <a:schemeClr val="dk1"/>
          </a:lnRef>
          <a:fillRef idx="0">
            <a:schemeClr val="dk1"/>
          </a:fillRef>
          <a:effectRef idx="1">
            <a:schemeClr val="dk1"/>
          </a:effectRef>
          <a:fontRef idx="minor">
            <a:schemeClr val="tx1"/>
          </a:fontRef>
        </p:style>
      </p:cxnSp>
      <p:sp>
        <p:nvSpPr>
          <p:cNvPr id="12292" name="5 Rectángulo"/>
          <p:cNvSpPr>
            <a:spLocks noChangeArrowheads="1"/>
          </p:cNvSpPr>
          <p:nvPr/>
        </p:nvSpPr>
        <p:spPr bwMode="auto">
          <a:xfrm>
            <a:off x="428596" y="928670"/>
            <a:ext cx="8358246" cy="3046988"/>
          </a:xfrm>
          <a:prstGeom prst="rect">
            <a:avLst/>
          </a:prstGeom>
          <a:noFill/>
          <a:ln w="9525">
            <a:noFill/>
            <a:miter lim="800000"/>
            <a:headEnd/>
            <a:tailEnd/>
          </a:ln>
        </p:spPr>
        <p:txBody>
          <a:bodyPr wrap="square">
            <a:spAutoFit/>
          </a:bodyPr>
          <a:lstStyle/>
          <a:p>
            <a:pPr algn="just">
              <a:buClr>
                <a:srgbClr val="C00000"/>
              </a:buClr>
              <a:buFont typeface="Wingdings" pitchFamily="2" charset="2"/>
              <a:buChar char="ü"/>
            </a:pPr>
            <a:r>
              <a:rPr lang="es-ES" sz="2400" dirty="0" smtClean="0"/>
              <a:t> Desarrollar un </a:t>
            </a:r>
            <a:r>
              <a:rPr lang="es-ES" sz="2400" b="1" dirty="0">
                <a:solidFill>
                  <a:srgbClr val="C00000"/>
                </a:solidFill>
              </a:rPr>
              <a:t>planificador</a:t>
            </a:r>
            <a:r>
              <a:rPr lang="es-ES" sz="2400" dirty="0"/>
              <a:t> de radioterapia basado en </a:t>
            </a:r>
            <a:r>
              <a:rPr lang="es-ES" sz="2400" b="1" dirty="0">
                <a:solidFill>
                  <a:srgbClr val="C00000"/>
                </a:solidFill>
              </a:rPr>
              <a:t>técnicas Monte Carlo</a:t>
            </a:r>
            <a:r>
              <a:rPr lang="es-ES" sz="2400" dirty="0"/>
              <a:t> (MC) que permita calcular dosis realistas en situaciones </a:t>
            </a:r>
            <a:r>
              <a:rPr lang="es-ES" sz="2400" dirty="0" smtClean="0"/>
              <a:t>complejas.</a:t>
            </a:r>
          </a:p>
          <a:p>
            <a:pPr algn="just">
              <a:buClr>
                <a:srgbClr val="C00000"/>
              </a:buClr>
            </a:pPr>
            <a:endParaRPr lang="es-ES" dirty="0" smtClean="0"/>
          </a:p>
          <a:p>
            <a:pPr algn="just">
              <a:buClr>
                <a:srgbClr val="C00000"/>
              </a:buClr>
              <a:buFont typeface="Wingdings" pitchFamily="2" charset="2"/>
              <a:buChar char="ü"/>
            </a:pPr>
            <a:r>
              <a:rPr lang="es-ES" sz="2400" dirty="0" smtClean="0"/>
              <a:t> Es necesario disponer de </a:t>
            </a:r>
            <a:r>
              <a:rPr lang="es-ES" sz="2400" b="1" dirty="0" smtClean="0">
                <a:solidFill>
                  <a:srgbClr val="C00000"/>
                </a:solidFill>
              </a:rPr>
              <a:t>modelos realistas de los haces de partículas</a:t>
            </a:r>
            <a:r>
              <a:rPr lang="es-ES" sz="2400" dirty="0" smtClean="0"/>
              <a:t> producidos por los aceleradores.</a:t>
            </a:r>
            <a:r>
              <a:rPr lang="es-ES" sz="2400" dirty="0"/>
              <a:t> </a:t>
            </a:r>
            <a:r>
              <a:rPr lang="es-ES" sz="2400" dirty="0" smtClean="0"/>
              <a:t>Esta modelización en RIO presenta retos particulares: múltiples aplicadores y biseles. </a:t>
            </a:r>
            <a:endParaRPr lang="es-ES" sz="2400" dirty="0"/>
          </a:p>
        </p:txBody>
      </p:sp>
      <p:sp>
        <p:nvSpPr>
          <p:cNvPr id="12293" name="6 Marcador de número de diapositiva"/>
          <p:cNvSpPr>
            <a:spLocks noGrp="1"/>
          </p:cNvSpPr>
          <p:nvPr>
            <p:ph type="sldNum" sz="quarter" idx="12"/>
          </p:nvPr>
        </p:nvSpPr>
        <p:spPr>
          <a:noFill/>
          <a:ln>
            <a:miter lim="800000"/>
            <a:headEnd/>
            <a:tailEnd/>
          </a:ln>
        </p:spPr>
        <p:txBody>
          <a:bodyPr/>
          <a:lstStyle/>
          <a:p>
            <a:fld id="{3D1849AD-2405-427C-B685-71C033AC1E94}" type="slidenum">
              <a:rPr lang="es-ES" smtClean="0">
                <a:latin typeface="Arial" charset="0"/>
              </a:rPr>
              <a:pPr/>
              <a:t>11</a:t>
            </a:fld>
            <a:endParaRPr lang="es-ES" smtClean="0">
              <a:latin typeface="Arial" charset="0"/>
            </a:endParaRPr>
          </a:p>
        </p:txBody>
      </p:sp>
      <p:sp>
        <p:nvSpPr>
          <p:cNvPr id="12295" name="5 Rectángulo"/>
          <p:cNvSpPr>
            <a:spLocks noChangeArrowheads="1"/>
          </p:cNvSpPr>
          <p:nvPr/>
        </p:nvSpPr>
        <p:spPr bwMode="auto">
          <a:xfrm>
            <a:off x="428596" y="4071942"/>
            <a:ext cx="7000924" cy="830997"/>
          </a:xfrm>
          <a:prstGeom prst="rect">
            <a:avLst/>
          </a:prstGeom>
          <a:noFill/>
          <a:ln w="9525">
            <a:noFill/>
            <a:miter lim="800000"/>
            <a:headEnd/>
            <a:tailEnd/>
          </a:ln>
        </p:spPr>
        <p:txBody>
          <a:bodyPr wrap="square">
            <a:spAutoFit/>
          </a:bodyPr>
          <a:lstStyle/>
          <a:p>
            <a:pPr algn="just">
              <a:buClr>
                <a:srgbClr val="C00000"/>
              </a:buClr>
              <a:buFont typeface="Wingdings" pitchFamily="2" charset="2"/>
              <a:buChar char="ü"/>
            </a:pPr>
            <a:r>
              <a:rPr lang="es-ES" sz="2400" dirty="0"/>
              <a:t> </a:t>
            </a:r>
            <a:r>
              <a:rPr lang="es-ES" sz="2400" dirty="0" smtClean="0"/>
              <a:t>En el </a:t>
            </a:r>
            <a:r>
              <a:rPr lang="es-ES" sz="2400" b="1" dirty="0" smtClean="0"/>
              <a:t>año 2010</a:t>
            </a:r>
            <a:r>
              <a:rPr lang="es-ES" sz="2400" dirty="0"/>
              <a:t>, </a:t>
            </a:r>
            <a:r>
              <a:rPr lang="es-ES" sz="2400" dirty="0" smtClean="0"/>
              <a:t>se une </a:t>
            </a:r>
            <a:r>
              <a:rPr lang="es-ES" sz="2400" b="1" dirty="0" smtClean="0"/>
              <a:t>GFN-UCM</a:t>
            </a:r>
            <a:r>
              <a:rPr lang="es-ES" sz="2400" dirty="0" smtClean="0"/>
              <a:t> a los proyectos para satisfacer estas demandas.</a:t>
            </a:r>
            <a:endParaRPr lang="es-ES" sz="2400" dirty="0"/>
          </a:p>
        </p:txBody>
      </p:sp>
      <p:pic>
        <p:nvPicPr>
          <p:cNvPr id="1029" name="Picture 5" descr="http://4.bp.blogspot.com/_cZQe2ploA7I/THmbOYC_otI/AAAAAAAAABg/VSNioU8zg4w/s320/Atomo_0.jpg"/>
          <p:cNvPicPr>
            <a:picLocks noChangeAspect="1" noChangeArrowheads="1"/>
          </p:cNvPicPr>
          <p:nvPr/>
        </p:nvPicPr>
        <p:blipFill>
          <a:blip r:embed="rId3"/>
          <a:srcRect/>
          <a:stretch>
            <a:fillRect/>
          </a:stretch>
        </p:blipFill>
        <p:spPr bwMode="auto">
          <a:xfrm>
            <a:off x="7643832" y="4071943"/>
            <a:ext cx="1428759" cy="1428760"/>
          </a:xfrm>
          <a:prstGeom prst="rect">
            <a:avLst/>
          </a:prstGeom>
          <a:noFill/>
        </p:spPr>
      </p:pic>
      <p:sp>
        <p:nvSpPr>
          <p:cNvPr id="23" name="5 Rectángulo"/>
          <p:cNvSpPr>
            <a:spLocks noChangeArrowheads="1"/>
          </p:cNvSpPr>
          <p:nvPr/>
        </p:nvSpPr>
        <p:spPr bwMode="auto">
          <a:xfrm>
            <a:off x="857224" y="5214950"/>
            <a:ext cx="8143932" cy="1200329"/>
          </a:xfrm>
          <a:prstGeom prst="rect">
            <a:avLst/>
          </a:prstGeom>
          <a:noFill/>
          <a:ln w="9525">
            <a:noFill/>
            <a:miter lim="800000"/>
            <a:headEnd/>
            <a:tailEnd/>
          </a:ln>
        </p:spPr>
        <p:txBody>
          <a:bodyPr wrap="square">
            <a:spAutoFit/>
          </a:bodyPr>
          <a:lstStyle/>
          <a:p>
            <a:pPr algn="just">
              <a:buClr>
                <a:srgbClr val="C00000"/>
              </a:buClr>
              <a:buFont typeface="Wingdings" pitchFamily="2" charset="2"/>
              <a:buChar char="§"/>
            </a:pPr>
            <a:r>
              <a:rPr lang="es-ES" sz="2400" dirty="0" smtClean="0"/>
              <a:t> GFN-UCM: modelado del haz</a:t>
            </a:r>
          </a:p>
          <a:p>
            <a:pPr algn="just">
              <a:buClr>
                <a:srgbClr val="C00000"/>
              </a:buClr>
              <a:buFont typeface="Wingdings" pitchFamily="2" charset="2"/>
              <a:buChar char="§"/>
            </a:pPr>
            <a:r>
              <a:rPr lang="es-ES" sz="2400" dirty="0" smtClean="0"/>
              <a:t> Grupo de tecnologías de Imagen Biomédica, UPM: implementación en </a:t>
            </a:r>
            <a:r>
              <a:rPr lang="es-ES" sz="2400" b="1" i="1" dirty="0" err="1" smtClean="0"/>
              <a:t>radiance</a:t>
            </a:r>
            <a:r>
              <a:rPr lang="es-ES" sz="2400" b="1" i="1" dirty="0" smtClean="0"/>
              <a:t>®</a:t>
            </a:r>
            <a:r>
              <a:rPr lang="es-ES" sz="2400" dirty="0" smtClean="0"/>
              <a:t>   </a:t>
            </a:r>
            <a:endParaRPr lang="es-ES" sz="2400" dirty="0"/>
          </a:p>
        </p:txBody>
      </p:sp>
      <p:grpSp>
        <p:nvGrpSpPr>
          <p:cNvPr id="40" name="39 Grupo"/>
          <p:cNvGrpSpPr/>
          <p:nvPr/>
        </p:nvGrpSpPr>
        <p:grpSpPr>
          <a:xfrm>
            <a:off x="0" y="6572250"/>
            <a:ext cx="9144000" cy="277813"/>
            <a:chOff x="0" y="6572250"/>
            <a:chExt cx="9144000" cy="277813"/>
          </a:xfrm>
        </p:grpSpPr>
        <p:sp>
          <p:nvSpPr>
            <p:cNvPr id="41" name="40 Rectángulo"/>
            <p:cNvSpPr/>
            <p:nvPr/>
          </p:nvSpPr>
          <p:spPr>
            <a:xfrm>
              <a:off x="1785918" y="6572272"/>
              <a:ext cx="1285884" cy="276999"/>
            </a:xfrm>
            <a:prstGeom prst="rect">
              <a:avLst/>
            </a:prstGeom>
            <a:solidFill>
              <a:schemeClr val="bg2">
                <a:lumMod val="40000"/>
                <a:lumOff val="60000"/>
              </a:schemeClr>
            </a:solidFill>
            <a:ln>
              <a:noFill/>
            </a:ln>
          </p:spPr>
          <p:txBody>
            <a:bodyPr wrap="square">
              <a:spAutoFit/>
            </a:bodyPr>
            <a:lstStyle/>
            <a:p>
              <a:pPr>
                <a:defRPr/>
              </a:pPr>
              <a:r>
                <a:rPr lang="es-ES_tradnl" sz="1200" b="1" i="1" dirty="0" smtClean="0">
                  <a:solidFill>
                    <a:schemeClr val="bg1">
                      <a:lumMod val="50000"/>
                    </a:schemeClr>
                  </a:solidFill>
                </a:rPr>
                <a:t>Simulación MC</a:t>
              </a:r>
              <a:endParaRPr lang="es-ES" sz="1200" b="1" i="1" dirty="0">
                <a:solidFill>
                  <a:schemeClr val="bg1">
                    <a:lumMod val="50000"/>
                  </a:schemeClr>
                </a:solidFill>
              </a:endParaRPr>
            </a:p>
          </p:txBody>
        </p:sp>
        <p:sp>
          <p:nvSpPr>
            <p:cNvPr id="42" name="41 Rectángulo"/>
            <p:cNvSpPr/>
            <p:nvPr/>
          </p:nvSpPr>
          <p:spPr>
            <a:xfrm>
              <a:off x="857224" y="6572250"/>
              <a:ext cx="928694"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Objetivos</a:t>
              </a:r>
              <a:endParaRPr lang="es-ES" sz="1200" b="1" i="1" dirty="0">
                <a:solidFill>
                  <a:schemeClr val="bg1">
                    <a:lumMod val="50000"/>
                  </a:schemeClr>
                </a:solidFill>
              </a:endParaRPr>
            </a:p>
          </p:txBody>
        </p:sp>
        <p:sp>
          <p:nvSpPr>
            <p:cNvPr id="43" name="42 Rectángulo"/>
            <p:cNvSpPr/>
            <p:nvPr/>
          </p:nvSpPr>
          <p:spPr>
            <a:xfrm>
              <a:off x="0" y="6572250"/>
              <a:ext cx="1000100" cy="277813"/>
            </a:xfrm>
            <a:prstGeom prst="rect">
              <a:avLst/>
            </a:prstGeom>
            <a:solidFill>
              <a:schemeClr val="bg2">
                <a:lumMod val="40000"/>
                <a:lumOff val="60000"/>
              </a:schemeClr>
            </a:solidFill>
            <a:ln>
              <a:noFill/>
            </a:ln>
          </p:spPr>
          <p:txBody>
            <a:bodyPr wrap="square">
              <a:spAutoFit/>
            </a:bodyPr>
            <a:lstStyle/>
            <a:p>
              <a:pPr>
                <a:defRPr/>
              </a:pPr>
              <a:r>
                <a:rPr lang="es-ES" sz="1200" b="1" i="1" dirty="0" smtClean="0"/>
                <a:t>Motivación</a:t>
              </a:r>
              <a:endParaRPr lang="es-ES" sz="1200" dirty="0"/>
            </a:p>
          </p:txBody>
        </p:sp>
        <p:sp>
          <p:nvSpPr>
            <p:cNvPr id="44" name="43 Rectángulo"/>
            <p:cNvSpPr/>
            <p:nvPr/>
          </p:nvSpPr>
          <p:spPr>
            <a:xfrm>
              <a:off x="7929586" y="6572250"/>
              <a:ext cx="1214414"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Conclusiones</a:t>
              </a:r>
              <a:endParaRPr lang="es-ES" sz="1200" b="1" i="1" dirty="0">
                <a:solidFill>
                  <a:schemeClr val="bg1">
                    <a:lumMod val="50000"/>
                  </a:schemeClr>
                </a:solidFill>
              </a:endParaRPr>
            </a:p>
          </p:txBody>
        </p:sp>
        <p:sp>
          <p:nvSpPr>
            <p:cNvPr id="45" name="44 Rectángulo"/>
            <p:cNvSpPr/>
            <p:nvPr/>
          </p:nvSpPr>
          <p:spPr>
            <a:xfrm>
              <a:off x="6572287" y="6572250"/>
              <a:ext cx="1500175"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Validación </a:t>
              </a:r>
              <a:r>
                <a:rPr lang="es-ES" sz="1200" b="1" i="1" dirty="0">
                  <a:solidFill>
                    <a:schemeClr val="bg1">
                      <a:lumMod val="50000"/>
                    </a:schemeClr>
                  </a:solidFill>
                </a:rPr>
                <a:t>datos</a:t>
              </a:r>
            </a:p>
          </p:txBody>
        </p:sp>
        <p:sp>
          <p:nvSpPr>
            <p:cNvPr id="46" name="45 Rectángulo"/>
            <p:cNvSpPr/>
            <p:nvPr/>
          </p:nvSpPr>
          <p:spPr>
            <a:xfrm>
              <a:off x="4786326" y="6572250"/>
              <a:ext cx="2000252"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Validación </a:t>
              </a:r>
              <a:r>
                <a:rPr lang="es-ES" sz="1200" b="1" i="1" dirty="0">
                  <a:solidFill>
                    <a:schemeClr val="bg1">
                      <a:lumMod val="50000"/>
                    </a:schemeClr>
                  </a:solidFill>
                </a:rPr>
                <a:t>simulaciones</a:t>
              </a:r>
            </a:p>
          </p:txBody>
        </p:sp>
        <p:sp>
          <p:nvSpPr>
            <p:cNvPr id="47" name="46 Rectángulo"/>
            <p:cNvSpPr/>
            <p:nvPr/>
          </p:nvSpPr>
          <p:spPr>
            <a:xfrm>
              <a:off x="3000364" y="6572250"/>
              <a:ext cx="1928826" cy="276999"/>
            </a:xfrm>
            <a:prstGeom prst="rect">
              <a:avLst/>
            </a:prstGeom>
            <a:solidFill>
              <a:schemeClr val="bg2">
                <a:lumMod val="40000"/>
                <a:lumOff val="60000"/>
              </a:schemeClr>
            </a:solidFill>
            <a:ln>
              <a:noFill/>
            </a:ln>
          </p:spPr>
          <p:txBody>
            <a:bodyPr wrap="square">
              <a:spAutoFit/>
            </a:bodyPr>
            <a:lstStyle/>
            <a:p>
              <a:pPr algn="ctr">
                <a:defRPr/>
              </a:pPr>
              <a:r>
                <a:rPr lang="es-ES_tradnl" sz="1200" b="1" i="1" dirty="0" smtClean="0">
                  <a:solidFill>
                    <a:schemeClr val="bg1">
                      <a:lumMod val="50000"/>
                    </a:schemeClr>
                  </a:solidFill>
                </a:rPr>
                <a:t>Método desarrollado</a:t>
              </a:r>
              <a:endParaRPr lang="es-ES" sz="1200" b="1" i="1" dirty="0">
                <a:solidFill>
                  <a:schemeClr val="bg1">
                    <a:lumMod val="50000"/>
                  </a:schemeClr>
                </a:solidFill>
              </a:endParaRPr>
            </a:p>
          </p:txBody>
        </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2 Rectángulo"/>
          <p:cNvSpPr>
            <a:spLocks noChangeArrowheads="1"/>
          </p:cNvSpPr>
          <p:nvPr/>
        </p:nvSpPr>
        <p:spPr bwMode="auto">
          <a:xfrm>
            <a:off x="1214414" y="1285860"/>
            <a:ext cx="7500990" cy="4493538"/>
          </a:xfrm>
          <a:prstGeom prst="rect">
            <a:avLst/>
          </a:prstGeom>
          <a:noFill/>
          <a:ln w="9525">
            <a:noFill/>
            <a:miter lim="800000"/>
            <a:headEnd/>
            <a:tailEnd/>
          </a:ln>
        </p:spPr>
        <p:txBody>
          <a:bodyPr wrap="square">
            <a:spAutoFit/>
          </a:bodyPr>
          <a:lstStyle/>
          <a:p>
            <a:pPr algn="just"/>
            <a:r>
              <a:rPr lang="es-ES" sz="2600" dirty="0"/>
              <a:t>El objetivo principal de esta tesis ha sido el </a:t>
            </a:r>
            <a:r>
              <a:rPr lang="es-ES" sz="2600" b="1" dirty="0">
                <a:solidFill>
                  <a:srgbClr val="C00000"/>
                </a:solidFill>
              </a:rPr>
              <a:t>desarrollo</a:t>
            </a:r>
            <a:r>
              <a:rPr lang="es-ES" sz="2600" b="1" dirty="0"/>
              <a:t>, </a:t>
            </a:r>
            <a:r>
              <a:rPr lang="es-ES" sz="2600" b="1" dirty="0">
                <a:solidFill>
                  <a:srgbClr val="C00000"/>
                </a:solidFill>
              </a:rPr>
              <a:t>implementación</a:t>
            </a:r>
            <a:r>
              <a:rPr lang="es-ES" sz="2600" b="1" dirty="0"/>
              <a:t> </a:t>
            </a:r>
            <a:r>
              <a:rPr lang="es-ES" sz="2600" dirty="0"/>
              <a:t>y</a:t>
            </a:r>
            <a:r>
              <a:rPr lang="es-ES" sz="2600" b="1" dirty="0"/>
              <a:t> </a:t>
            </a:r>
            <a:r>
              <a:rPr lang="es-ES" sz="2600" b="1" dirty="0">
                <a:solidFill>
                  <a:srgbClr val="C00000"/>
                </a:solidFill>
              </a:rPr>
              <a:t>evaluación</a:t>
            </a:r>
            <a:r>
              <a:rPr lang="es-ES" sz="2600" b="1" dirty="0"/>
              <a:t> </a:t>
            </a:r>
            <a:r>
              <a:rPr lang="es-ES" sz="2600" dirty="0"/>
              <a:t>de una </a:t>
            </a:r>
            <a:r>
              <a:rPr lang="es-ES" sz="2600" b="1" dirty="0"/>
              <a:t>herramienta</a:t>
            </a:r>
            <a:r>
              <a:rPr lang="es-ES" sz="2600" dirty="0"/>
              <a:t> capaz de proporcionar una descripción realista y fiable del haz de radiación empleado en un tratamiento de </a:t>
            </a:r>
            <a:r>
              <a:rPr lang="es-ES" sz="2600" dirty="0" smtClean="0"/>
              <a:t>RIO. </a:t>
            </a:r>
          </a:p>
          <a:p>
            <a:pPr algn="just"/>
            <a:endParaRPr lang="es-ES" sz="2600" dirty="0" smtClean="0"/>
          </a:p>
          <a:p>
            <a:pPr algn="just"/>
            <a:r>
              <a:rPr lang="es-ES" sz="2600" dirty="0" smtClean="0"/>
              <a:t>Ha de incluir modelos de los aceleradores adecuados </a:t>
            </a:r>
            <a:r>
              <a:rPr lang="es-ES" sz="2600" dirty="0"/>
              <a:t>para su utilización en </a:t>
            </a:r>
            <a:r>
              <a:rPr lang="es-ES" sz="2600" b="1" dirty="0"/>
              <a:t>algoritmos de cálculo de dosis </a:t>
            </a:r>
            <a:r>
              <a:rPr lang="es-ES" sz="2600" dirty="0"/>
              <a:t>mediante métodos </a:t>
            </a:r>
            <a:r>
              <a:rPr lang="es-ES" sz="2600" b="1" dirty="0"/>
              <a:t>Monte </a:t>
            </a:r>
            <a:r>
              <a:rPr lang="es-ES" sz="2600" b="1" dirty="0" smtClean="0"/>
              <a:t>Carlo </a:t>
            </a:r>
            <a:r>
              <a:rPr lang="es-ES" sz="2600" dirty="0" smtClean="0"/>
              <a:t>y debe</a:t>
            </a:r>
            <a:r>
              <a:rPr lang="es-ES" sz="2600" b="1" dirty="0" smtClean="0"/>
              <a:t> </a:t>
            </a:r>
            <a:r>
              <a:rPr lang="es-ES" sz="2600" dirty="0" smtClean="0"/>
              <a:t>poder ser incorporada en </a:t>
            </a:r>
            <a:r>
              <a:rPr lang="es-ES" sz="2600" b="1" i="1" dirty="0" err="1" smtClean="0"/>
              <a:t>radiance</a:t>
            </a:r>
            <a:r>
              <a:rPr lang="es-ES" sz="2600" b="1" i="1" dirty="0" smtClean="0"/>
              <a:t>®</a:t>
            </a:r>
            <a:r>
              <a:rPr lang="es-ES" sz="2600" dirty="0" smtClean="0"/>
              <a:t>. </a:t>
            </a:r>
            <a:endParaRPr lang="es-ES" sz="2600" dirty="0"/>
          </a:p>
        </p:txBody>
      </p:sp>
      <p:sp>
        <p:nvSpPr>
          <p:cNvPr id="13315" name="4 Rectángulo"/>
          <p:cNvSpPr>
            <a:spLocks noChangeArrowheads="1"/>
          </p:cNvSpPr>
          <p:nvPr/>
        </p:nvSpPr>
        <p:spPr bwMode="auto">
          <a:xfrm>
            <a:off x="6500813" y="44450"/>
            <a:ext cx="2643187" cy="584775"/>
          </a:xfrm>
          <a:prstGeom prst="rect">
            <a:avLst/>
          </a:prstGeom>
          <a:noFill/>
          <a:ln w="9525">
            <a:noFill/>
            <a:miter lim="800000"/>
            <a:headEnd/>
            <a:tailEnd/>
          </a:ln>
        </p:spPr>
        <p:txBody>
          <a:bodyPr>
            <a:spAutoFit/>
          </a:bodyPr>
          <a:lstStyle/>
          <a:p>
            <a:pPr algn="r"/>
            <a:r>
              <a:rPr lang="es-ES" sz="3200" b="1" dirty="0">
                <a:solidFill>
                  <a:srgbClr val="262673"/>
                </a:solidFill>
              </a:rPr>
              <a:t>Objetivos</a:t>
            </a:r>
            <a:endParaRPr lang="es-ES" sz="3200" dirty="0">
              <a:solidFill>
                <a:srgbClr val="262673"/>
              </a:solidFill>
            </a:endParaRPr>
          </a:p>
        </p:txBody>
      </p:sp>
      <p:cxnSp>
        <p:nvCxnSpPr>
          <p:cNvPr id="5" name="4 Conector recto"/>
          <p:cNvCxnSpPr/>
          <p:nvPr/>
        </p:nvCxnSpPr>
        <p:spPr>
          <a:xfrm>
            <a:off x="7143750" y="569893"/>
            <a:ext cx="1900238" cy="1587"/>
          </a:xfrm>
          <a:prstGeom prst="line">
            <a:avLst/>
          </a:prstGeom>
          <a:ln>
            <a:solidFill>
              <a:srgbClr val="C00000"/>
            </a:solidFill>
          </a:ln>
        </p:spPr>
        <p:style>
          <a:lnRef idx="2">
            <a:schemeClr val="dk1"/>
          </a:lnRef>
          <a:fillRef idx="0">
            <a:schemeClr val="dk1"/>
          </a:fillRef>
          <a:effectRef idx="1">
            <a:schemeClr val="dk1"/>
          </a:effectRef>
          <a:fontRef idx="minor">
            <a:schemeClr val="tx1"/>
          </a:fontRef>
        </p:style>
      </p:cxnSp>
      <p:sp>
        <p:nvSpPr>
          <p:cNvPr id="13317" name="AutoShape 7" descr="data:image/jpeg;base64,/9j/4AAQSkZJRgABAQAAAQABAAD/2wCEAAkGBxISDxIQEBQQFBAPFxUVEA8QDg8QEA8PFBcXFxQVFBUYHCggGBolHBQUITEhJSksLi4uFx8zODMsNygvLisBCgoKDQ0NFw0QFTcZFxwrKzcsLCwuNzcsLCwrKysrKywrLDcrLDIrNysrKysrKzcsKywsKzcrLCwrKys3LCwrK//AABEIAMwAzAMBIgACEQEDEQH/xAAbAAEAAgMBAQAAAAAAAAAAAAAABQYCAwQBB//EAEUQAAIBAgMFBAYHBQQLAAAAAAABAgMRBBIhBQYxQVETYYGRIiMycXKxFEJSYqHB8DNTorLRB0ODkhUWJDQ1Y3OCk8Lx/8QAFQEBAQAAAAAAAAAAAAAAAAAAAAH/xAAZEQEAAgMAAAAAAAAAAAAAAAAAARESUWH/2gAMAwEAAhEDEQA/APuIAAAAAAAAAAAAAAAAAAAGutVUYuUuCV2BwY7b2Ho1oUKk0qtRXUeaj9p9F3kjCSaurNPVNapruILB4GH0qtOtCPaYqnFNSineir+r142vqTdClGEYwglGEUlGMUlGMVwSXJAbAAAAAAAAAAAAAAAAAAAAAAAMADTOuuRrdcDqByfSDOGJXMDeccvWVMv93SacukqvFLw4++3Q2Yyu1FKGs56QXfzfuSu/A2YaioRUVy5vi3zb727sDDGYVVI2d1JO8Jr2oS6o1YTFPN2VWyqJaNezVivrR/NcjtNGMwynGzumneMl7UJcmgN4OTBYhu8J2VSGkrcJdJLuZ1gAAAAAAAAAAAAAAAAAAAOHGYmzyrxOurO0W+ib8itVMTd36gdzrHjrke6xi6wEh247cje3OatXzPs+XGp8PKPj8rgT2y8QpSzy+srU7/Vh1/7nr5E0VKFcs+Eq5qcZdUvMDcAAODaay5aq4x0l3wf9HZ+Z14eqpRTX6YxFPNCUftJoiN3MTmzwfGNn+TIJsAFAAAAAAAAAAAAAAAAHPtD9jUt9mXyKY65eZxumnwaafuZ87x8XSqypvjB2965PyA6XXMXWI91zH6QB3VsVli35Lm29EkYUJNLXWUtZPrLh5Lh4EZGvmnm+rC6j3y4N+HDzN6rgScaxcdi/7vT7034XZQcO3OcYR9qTSXvZ9Hw1JQhGC4RSXkgNoAAFS3dqWxtWHL1n4TVi2lN3f/4jV/xf50BcgAAAAAAAAAAAAAAAACKx21MssseXF9/cBKSklxK1vNs+Ne0oO1WOl/qyj3nTLGX1k9CNq0oTlnjWqxd+ClHLbpZoCr7UwdShZz1i/rx1in39CMq12/RT1lz+zHm/11LljsTKnSk60O1ppel2UXUk49ci18j5hU3owaqTdNYhxb9FdhUvGPTXpqBYIStZLguCMlV/XU59n42lWhmhHEvuWFqv8bWLNu1RyPtvomJqzT9DNLDU4w77TqJ38NCZQtJ7dHYjgu3qpqbXoQfGEXzfey0kB/pbFP2cNTj/ANXG0l/IpGEtoYzmsDT/AMavW/BRiTLhSxXPGysPE4x+1icJFf8ALwVWT/jq/kc9epWWssdWdvqQw2Fpxl3NuLdvEXOhL7Y2w6UHKCTt1vqiB3Tr58bKpw7SE52ve2aUXa/iR+KqSxcZUajlTpv2p036TtyizzB7v4Sla3b1Ha16uIq2t0UYtKxZsX2ntOhKThGrScouziqkMyfernWVLd3dLZ8ZSrww1LtXJtycU8revorhEtiRUegAAAAAAAAAAAAMajsm+ibPlu09uSVdNWcc3pLm1fU+ptFT2luTTlKVSi8spa5Z3cb9z5AQeL2kpL0XozhliXbRme0ti1qPt05KP24+lDzXDxI+NKUl6L/ADoeOkub8yMwmApuo7x9puUXwvza96JPDbJlJ3m9OhLx2Ystlo1rF9JLn+u8DDC0rJJKyXJKyO2nNRMKM1l6SWko9JfrX3NHDjcVYCUeMNU8b3lbq7T/XU6sNszG116ujPK/rztTj/E9fACQq7US5nJPaObS534TcOvJ3rVYQXNQvOXm7IsGD3LwkF6UZ1JfaqVJfyxaS8gKtg6uluh1xkS+P3Pi3fDzdN/YneUfB8SnYHG1Kleph4U5zq0r3UItqUE8udPpdoD6Buu7wn0uvkTZF7vYSVKglNWnL0pK97X4LyJQAAAAAAAAAAAAAAAADxoqu3MDSjWWSEYtq83FWzO+mnDkWsrG2J3ry7rL8AOOFM9loMxjNgRWPbi864cJrrHk/evlcjsTTb8eZN1YkfGlllk5O7p+7nHw5d3uAse5u71OFNYicU6s9Y3s8kOVl1fUthzbMS7Clbhkj8kdIAAAa61TLGUn9VN+SuUL+zennxGJrfdUb/FJy/wDVFj332gqGBrSvaU1kj3ynp8rnB/Zpg3DAqo1rXk5rvgtI/K/iBbQAAAAAAAAAAAAAAAAAAKbtKr62o/vMuR882nW9ZP4pfMDojVMnIioYnU66VW4G+UTTWoZlbh0f2ZLg0blINgWPdjF56GV6TpPLJdOat3O+ncTJU9htxnOpG7UUu0ivrQu9V3rj5lqhJNJrVPVPqmBkeM9Kpv7vR9DoqnSTni8Q8lClFXk5PS9gK3vvi5bQ2jR2Zh3eNN5q8lwjb2m/cn5tH0rC4eNOnCnBWhTjGMV0jFWXyKxuBur9DoupWtLG4n0sRUvezevZp9E/NlsAAAAAAAAAAAAAAAAAAAAfMtsP1tT4pfNn00+Z7aXrqnxS+YERKtZkjga1yJxMBsqq41Mr4Ph7wLTE9NdKWhtAsG7FP0Zy6tLy/wDp30fV1Ozf7Od3S+7LjKHza8ehybsfspfF+SJPE0FOLi9L6prjGS1TXemBxbxbap4TDzr1XpH2YrjOfJIre5279SdZ7Ux6viqy9RRlqsJRlwVuGdq1+nDqbqmDlitpR+kpdjs+EZKD9iripcKnektUnzt0LfFgeo9AAAAAAAAAAAAAAAAAAAAAfNdtL19T4pfM+lHzbav7Wo/vS+YENWibNh7PdavZcIRlOT7orTzdkKyRZtw8N6OInbVpRXim/wCgHBQZ1ROVdxupyYFn3Z/Zz+L8iaITdmXozXevkTYEJt3d2OJUl2lal2iUanYySzxXW60fK6JXB4aNKnClBWhTioxV2/RirLU3AAAAAAAAAAAAAAAAAAAAAAA8k9GfPccrtvq2XrG1kqc9VezS15vQpWMp2AgsTEu+4tDLhXL95OXlHT8mUzER1Pou71HLhKK+6n4y1fzAq1ejlqTj0lJfieZDv2jT/wBoq/FfzSZrVACS3Wj+0fuRPkRu7C0J/F+RLgAAAAAAAAAAAAAGOYZjS2zy7A35hmOdtmLbA6swznJdmLcgOzORW19o5JKF7XV336tfkbnn6kTtfY8q7Tc5QlHRSjFXt0fUDjxGLT6HDOsnzNz3Vqfv5/8Ajj/Uw/1Sn+/qf5IoCOqpXL1u5ilLDQ6w9B+HD8LFWW6UudWo/wDKiUwOCrUYZKburt+lxbYGWJmnXqS+98kl+Rup1EQ0tn4tNtRhJNt+209feg8Pi/3XlOIFhoY1Q4Ws+K6krRxClFSXBlGeGxj/ALr+OP8AUndlxrQpxjKNnxet7NsCfzjORylMyUpASGcKZxXkZJsDrzDMct2epsDpzHuY5rs9TYHRmFzRc9uBnlPMpmAMMoyGYA15D3IZgDW4HnZm0WA1dmOzNoA1dmh2aNh6Bq7MdmbbCwGrsx2ZtseAa+zHZmwAYZBlMwBhkGU2ADBRPbGQAxsLHp6B/9k="/>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ES"/>
          </a:p>
        </p:txBody>
      </p:sp>
      <p:sp>
        <p:nvSpPr>
          <p:cNvPr id="13318" name="AutoShape 9" descr="data:image/jpeg;base64,/9j/4AAQSkZJRgABAQAAAQABAAD/2wCEAAkGBxISDxIQEBQQFBAPFxUVEA8QDg8QEA8PFBcXFxQVFBUYHCggGBolHBQUITEhJSksLi4uFx8zODMsNygvLisBCgoKDQ0NFw0QFTcZFxwrKzcsLCwuNzcsLCwrKysrKywrLDcrLDIrNysrKysrKzcsKywsKzcrLCwrKys3LCwrK//AABEIAMwAzAMBIgACEQEDEQH/xAAbAAEAAgMBAQAAAAAAAAAAAAAABQYCAwQBB//EAEUQAAIBAgMFBAYHBQQLAAAAAAABAgMRBBIhBQYxQVETYYGRIiMycXKxFEJSYqHB8DNTorLRB0ODkhUWJDQ1Y3OCk8Lx/8QAFQEBAQAAAAAAAAAAAAAAAAAAAAH/xAAZEQEAAgMAAAAAAAAAAAAAAAAAARESUWH/2gAMAwEAAhEDEQA/APuIAAAAAAAAAAAAAAAAAAAGutVUYuUuCV2BwY7b2Ho1oUKk0qtRXUeaj9p9F3kjCSaurNPVNapruILB4GH0qtOtCPaYqnFNSineir+r142vqTdClGEYwglGEUlGMUlGMVwSXJAbAAAAAAAAAAAAAAAAAAAAAAAMADTOuuRrdcDqByfSDOGJXMDeccvWVMv93SacukqvFLw4++3Q2Yyu1FKGs56QXfzfuSu/A2YaioRUVy5vi3zb727sDDGYVVI2d1JO8Jr2oS6o1YTFPN2VWyqJaNezVivrR/NcjtNGMwynGzumneMl7UJcmgN4OTBYhu8J2VSGkrcJdJLuZ1gAAAAAAAAAAAAAAAAAAAOHGYmzyrxOurO0W+ib8itVMTd36gdzrHjrke6xi6wEh247cje3OatXzPs+XGp8PKPj8rgT2y8QpSzy+srU7/Vh1/7nr5E0VKFcs+Eq5qcZdUvMDcAAODaay5aq4x0l3wf9HZ+Z14eqpRTX6YxFPNCUftJoiN3MTmzwfGNn+TIJsAFAAAAAAAAAAAAAAAAHPtD9jUt9mXyKY65eZxumnwaafuZ87x8XSqypvjB2965PyA6XXMXWI91zH6QB3VsVli35Lm29EkYUJNLXWUtZPrLh5Lh4EZGvmnm+rC6j3y4N+HDzN6rgScaxcdi/7vT7034XZQcO3OcYR9qTSXvZ9Hw1JQhGC4RSXkgNoAAFS3dqWxtWHL1n4TVi2lN3f/4jV/xf50BcgAAAAAAAAAAAAAAAACKx21MssseXF9/cBKSklxK1vNs+Ne0oO1WOl/qyj3nTLGX1k9CNq0oTlnjWqxd+ClHLbpZoCr7UwdShZz1i/rx1in39CMq12/RT1lz+zHm/11LljsTKnSk60O1ppel2UXUk49ci18j5hU3owaqTdNYhxb9FdhUvGPTXpqBYIStZLguCMlV/XU59n42lWhmhHEvuWFqv8bWLNu1RyPtvomJqzT9DNLDU4w77TqJ38NCZQtJ7dHYjgu3qpqbXoQfGEXzfey0kB/pbFP2cNTj/ANXG0l/IpGEtoYzmsDT/AMavW/BRiTLhSxXPGysPE4x+1icJFf8ALwVWT/jq/kc9epWWssdWdvqQw2Fpxl3NuLdvEXOhL7Y2w6UHKCTt1vqiB3Tr58bKpw7SE52ve2aUXa/iR+KqSxcZUajlTpv2p036TtyizzB7v4Sla3b1Ha16uIq2t0UYtKxZsX2ntOhKThGrScouziqkMyfernWVLd3dLZ8ZSrww1LtXJtycU8revorhEtiRUegAAAAAAAAAAAAMajsm+ibPlu09uSVdNWcc3pLm1fU+ptFT2luTTlKVSi8spa5Z3cb9z5AQeL2kpL0XozhliXbRme0ti1qPt05KP24+lDzXDxI+NKUl6L/ADoeOkub8yMwmApuo7x9puUXwvza96JPDbJlJ3m9OhLx2Ystlo1rF9JLn+u8DDC0rJJKyXJKyO2nNRMKM1l6SWko9JfrX3NHDjcVYCUeMNU8b3lbq7T/XU6sNszG116ujPK/rztTj/E9fACQq7US5nJPaObS534TcOvJ3rVYQXNQvOXm7IsGD3LwkF6UZ1JfaqVJfyxaS8gKtg6uluh1xkS+P3Pi3fDzdN/YneUfB8SnYHG1Kleph4U5zq0r3UItqUE8udPpdoD6Buu7wn0uvkTZF7vYSVKglNWnL0pK97X4LyJQAAAAAAAAAAAAAAAADxoqu3MDSjWWSEYtq83FWzO+mnDkWsrG2J3ry7rL8AOOFM9loMxjNgRWPbi864cJrrHk/evlcjsTTb8eZN1YkfGlllk5O7p+7nHw5d3uAse5u71OFNYicU6s9Y3s8kOVl1fUthzbMS7Clbhkj8kdIAAAa61TLGUn9VN+SuUL+zennxGJrfdUb/FJy/wDVFj332gqGBrSvaU1kj3ynp8rnB/Zpg3DAqo1rXk5rvgtI/K/iBbQAAAAAAAAAAAAAAAAAAKbtKr62o/vMuR882nW9ZP4pfMDojVMnIioYnU66VW4G+UTTWoZlbh0f2ZLg0blINgWPdjF56GV6TpPLJdOat3O+ncTJU9htxnOpG7UUu0ivrQu9V3rj5lqhJNJrVPVPqmBkeM9Kpv7vR9DoqnSTni8Q8lClFXk5PS9gK3vvi5bQ2jR2Zh3eNN5q8lwjb2m/cn5tH0rC4eNOnCnBWhTjGMV0jFWXyKxuBur9DoupWtLG4n0sRUvezevZp9E/NlsAAAAAAAAAAAAAAAAAAAAfMtsP1tT4pfNn00+Z7aXrqnxS+YERKtZkjga1yJxMBsqq41Mr4Ph7wLTE9NdKWhtAsG7FP0Zy6tLy/wDp30fV1Ozf7Od3S+7LjKHza8ehybsfspfF+SJPE0FOLi9L6prjGS1TXemBxbxbap4TDzr1XpH2YrjOfJIre5279SdZ7Ux6viqy9RRlqsJRlwVuGdq1+nDqbqmDlitpR+kpdjs+EZKD9iripcKnektUnzt0LfFgeo9AAAAAAAAAAAAAAAAAAAAAfNdtL19T4pfM+lHzbav7Wo/vS+YENWibNh7PdavZcIRlOT7orTzdkKyRZtw8N6OInbVpRXim/wCgHBQZ1ROVdxupyYFn3Z/Zz+L8iaITdmXozXevkTYEJt3d2OJUl2lal2iUanYySzxXW60fK6JXB4aNKnClBWhTioxV2/RirLU3AAAAAAAAAAAAAAAAAAAAAAA8k9GfPccrtvq2XrG1kqc9VezS15vQpWMp2AgsTEu+4tDLhXL95OXlHT8mUzER1Pou71HLhKK+6n4y1fzAq1ejlqTj0lJfieZDv2jT/wBoq/FfzSZrVACS3Wj+0fuRPkRu7C0J/F+RLgAAAAAAAAAAAAAGOYZjS2zy7A35hmOdtmLbA6swznJdmLcgOzORW19o5JKF7XV336tfkbnn6kTtfY8q7Tc5QlHRSjFXt0fUDjxGLT6HDOsnzNz3Vqfv5/8Ajj/Uw/1Sn+/qf5IoCOqpXL1u5ilLDQ6w9B+HD8LFWW6UudWo/wDKiUwOCrUYZKburt+lxbYGWJmnXqS+98kl+Rup1EQ0tn4tNtRhJNt+209feg8Pi/3XlOIFhoY1Q4Ws+K6krRxClFSXBlGeGxj/ALr+OP8AUndlxrQpxjKNnxet7NsCfzjORylMyUpASGcKZxXkZJsDrzDMct2epsDpzHuY5rs9TYHRmFzRc9uBnlPMpmAMMoyGYA15D3IZgDW4HnZm0WA1dmOzNoA1dmh2aNh6Bq7MdmbbCwGrsx2ZtseAa+zHZmwAYZBlMwBhkGU2ADBRPbGQAxsLHp6B/9k="/>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ES"/>
          </a:p>
        </p:txBody>
      </p:sp>
      <p:pic>
        <p:nvPicPr>
          <p:cNvPr id="13319" name="Picture 11" descr="http://2.bp.blogspot.com/-5Qmp5Op_TP0/T9kZAfMxmLI/AAAAAAAAAhg/QCIhDV__-CA/s1600/objetivos-y-fines-diana-de-eficiencia-energetica.jpg"/>
          <p:cNvPicPr>
            <a:picLocks noChangeAspect="1" noChangeArrowheads="1"/>
          </p:cNvPicPr>
          <p:nvPr/>
        </p:nvPicPr>
        <p:blipFill>
          <a:blip r:embed="rId2"/>
          <a:srcRect l="9998"/>
          <a:stretch>
            <a:fillRect/>
          </a:stretch>
        </p:blipFill>
        <p:spPr bwMode="auto">
          <a:xfrm>
            <a:off x="-32" y="1071546"/>
            <a:ext cx="1285916" cy="1428760"/>
          </a:xfrm>
          <a:prstGeom prst="rect">
            <a:avLst/>
          </a:prstGeom>
          <a:noFill/>
          <a:ln w="9525">
            <a:noFill/>
            <a:miter lim="800000"/>
            <a:headEnd/>
            <a:tailEnd/>
          </a:ln>
        </p:spPr>
      </p:pic>
      <p:sp>
        <p:nvSpPr>
          <p:cNvPr id="13320" name="7 Marcador de número de diapositiva"/>
          <p:cNvSpPr>
            <a:spLocks noGrp="1"/>
          </p:cNvSpPr>
          <p:nvPr>
            <p:ph type="sldNum" sz="quarter" idx="12"/>
          </p:nvPr>
        </p:nvSpPr>
        <p:spPr>
          <a:noFill/>
          <a:ln>
            <a:miter lim="800000"/>
            <a:headEnd/>
            <a:tailEnd/>
          </a:ln>
        </p:spPr>
        <p:txBody>
          <a:bodyPr/>
          <a:lstStyle/>
          <a:p>
            <a:fld id="{D738DE1B-6F48-4D21-9A70-CC4E07BB22F8}" type="slidenum">
              <a:rPr lang="es-ES" smtClean="0">
                <a:latin typeface="Arial" charset="0"/>
              </a:rPr>
              <a:pPr/>
              <a:t>12</a:t>
            </a:fld>
            <a:endParaRPr lang="es-ES" smtClean="0">
              <a:latin typeface="Arial" charset="0"/>
            </a:endParaRPr>
          </a:p>
        </p:txBody>
      </p:sp>
      <p:grpSp>
        <p:nvGrpSpPr>
          <p:cNvPr id="32" name="31 Grupo"/>
          <p:cNvGrpSpPr/>
          <p:nvPr/>
        </p:nvGrpSpPr>
        <p:grpSpPr>
          <a:xfrm>
            <a:off x="0" y="6572250"/>
            <a:ext cx="9144000" cy="277813"/>
            <a:chOff x="0" y="6572250"/>
            <a:chExt cx="9144000" cy="277813"/>
          </a:xfrm>
        </p:grpSpPr>
        <p:sp>
          <p:nvSpPr>
            <p:cNvPr id="33" name="32 Rectángulo"/>
            <p:cNvSpPr/>
            <p:nvPr/>
          </p:nvSpPr>
          <p:spPr>
            <a:xfrm>
              <a:off x="1785918" y="6572272"/>
              <a:ext cx="1285884" cy="276999"/>
            </a:xfrm>
            <a:prstGeom prst="rect">
              <a:avLst/>
            </a:prstGeom>
            <a:solidFill>
              <a:schemeClr val="bg2">
                <a:lumMod val="40000"/>
                <a:lumOff val="60000"/>
              </a:schemeClr>
            </a:solidFill>
            <a:ln>
              <a:noFill/>
            </a:ln>
          </p:spPr>
          <p:txBody>
            <a:bodyPr wrap="square">
              <a:spAutoFit/>
            </a:bodyPr>
            <a:lstStyle/>
            <a:p>
              <a:pPr>
                <a:defRPr/>
              </a:pPr>
              <a:r>
                <a:rPr lang="es-ES_tradnl" sz="1200" b="1" i="1" dirty="0" smtClean="0">
                  <a:solidFill>
                    <a:schemeClr val="bg1">
                      <a:lumMod val="50000"/>
                    </a:schemeClr>
                  </a:solidFill>
                </a:rPr>
                <a:t>Simulación MC</a:t>
              </a:r>
              <a:endParaRPr lang="es-ES" sz="1200" b="1" i="1" dirty="0">
                <a:solidFill>
                  <a:schemeClr val="bg1">
                    <a:lumMod val="50000"/>
                  </a:schemeClr>
                </a:solidFill>
              </a:endParaRPr>
            </a:p>
          </p:txBody>
        </p:sp>
        <p:sp>
          <p:nvSpPr>
            <p:cNvPr id="34" name="33 Rectángulo"/>
            <p:cNvSpPr/>
            <p:nvPr/>
          </p:nvSpPr>
          <p:spPr>
            <a:xfrm>
              <a:off x="857224" y="6572250"/>
              <a:ext cx="928694"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t>Objetivos</a:t>
              </a:r>
              <a:endParaRPr lang="es-ES" sz="1200" b="1" i="1" dirty="0"/>
            </a:p>
          </p:txBody>
        </p:sp>
        <p:sp>
          <p:nvSpPr>
            <p:cNvPr id="35" name="34 Rectángulo"/>
            <p:cNvSpPr/>
            <p:nvPr/>
          </p:nvSpPr>
          <p:spPr>
            <a:xfrm>
              <a:off x="0" y="6572250"/>
              <a:ext cx="1000100" cy="277813"/>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Motivación</a:t>
              </a:r>
              <a:endParaRPr lang="es-ES" sz="1200" b="1" i="1" dirty="0">
                <a:solidFill>
                  <a:schemeClr val="bg1">
                    <a:lumMod val="50000"/>
                  </a:schemeClr>
                </a:solidFill>
              </a:endParaRPr>
            </a:p>
          </p:txBody>
        </p:sp>
        <p:sp>
          <p:nvSpPr>
            <p:cNvPr id="36" name="35 Rectángulo"/>
            <p:cNvSpPr/>
            <p:nvPr/>
          </p:nvSpPr>
          <p:spPr>
            <a:xfrm>
              <a:off x="7929586" y="6572250"/>
              <a:ext cx="1214414"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Conclusiones</a:t>
              </a:r>
              <a:endParaRPr lang="es-ES" sz="1200" b="1" i="1" dirty="0">
                <a:solidFill>
                  <a:schemeClr val="bg1">
                    <a:lumMod val="50000"/>
                  </a:schemeClr>
                </a:solidFill>
              </a:endParaRPr>
            </a:p>
          </p:txBody>
        </p:sp>
        <p:sp>
          <p:nvSpPr>
            <p:cNvPr id="37" name="36 Rectángulo"/>
            <p:cNvSpPr/>
            <p:nvPr/>
          </p:nvSpPr>
          <p:spPr>
            <a:xfrm>
              <a:off x="6572287" y="6572250"/>
              <a:ext cx="1500175"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Validación </a:t>
              </a:r>
              <a:r>
                <a:rPr lang="es-ES" sz="1200" b="1" i="1" dirty="0">
                  <a:solidFill>
                    <a:schemeClr val="bg1">
                      <a:lumMod val="50000"/>
                    </a:schemeClr>
                  </a:solidFill>
                </a:rPr>
                <a:t>datos</a:t>
              </a:r>
            </a:p>
          </p:txBody>
        </p:sp>
        <p:sp>
          <p:nvSpPr>
            <p:cNvPr id="38" name="37 Rectángulo"/>
            <p:cNvSpPr/>
            <p:nvPr/>
          </p:nvSpPr>
          <p:spPr>
            <a:xfrm>
              <a:off x="4786326" y="6572250"/>
              <a:ext cx="2000252"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Validación </a:t>
              </a:r>
              <a:r>
                <a:rPr lang="es-ES" sz="1200" b="1" i="1" dirty="0">
                  <a:solidFill>
                    <a:schemeClr val="bg1">
                      <a:lumMod val="50000"/>
                    </a:schemeClr>
                  </a:solidFill>
                </a:rPr>
                <a:t>simulaciones</a:t>
              </a:r>
            </a:p>
          </p:txBody>
        </p:sp>
        <p:sp>
          <p:nvSpPr>
            <p:cNvPr id="39" name="38 Rectángulo"/>
            <p:cNvSpPr/>
            <p:nvPr/>
          </p:nvSpPr>
          <p:spPr>
            <a:xfrm>
              <a:off x="3000364" y="6572250"/>
              <a:ext cx="1928826" cy="276999"/>
            </a:xfrm>
            <a:prstGeom prst="rect">
              <a:avLst/>
            </a:prstGeom>
            <a:solidFill>
              <a:schemeClr val="bg2">
                <a:lumMod val="40000"/>
                <a:lumOff val="60000"/>
              </a:schemeClr>
            </a:solidFill>
            <a:ln>
              <a:noFill/>
            </a:ln>
          </p:spPr>
          <p:txBody>
            <a:bodyPr wrap="square">
              <a:spAutoFit/>
            </a:bodyPr>
            <a:lstStyle/>
            <a:p>
              <a:pPr algn="ctr">
                <a:defRPr/>
              </a:pPr>
              <a:r>
                <a:rPr lang="es-ES_tradnl" sz="1200" b="1" i="1" dirty="0" smtClean="0">
                  <a:solidFill>
                    <a:schemeClr val="bg1">
                      <a:lumMod val="50000"/>
                    </a:schemeClr>
                  </a:solidFill>
                </a:rPr>
                <a:t>Método desarrollado</a:t>
              </a:r>
              <a:endParaRPr lang="es-ES" sz="1200" b="1" i="1" dirty="0">
                <a:solidFill>
                  <a:schemeClr val="bg1">
                    <a:lumMod val="50000"/>
                  </a:schemeClr>
                </a:solidFill>
              </a:endParaRPr>
            </a:p>
          </p:txBody>
        </p:sp>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4 Rectángulo"/>
          <p:cNvSpPr>
            <a:spLocks noChangeArrowheads="1"/>
          </p:cNvSpPr>
          <p:nvPr/>
        </p:nvSpPr>
        <p:spPr bwMode="auto">
          <a:xfrm>
            <a:off x="6500813" y="44450"/>
            <a:ext cx="2643187" cy="584775"/>
          </a:xfrm>
          <a:prstGeom prst="rect">
            <a:avLst/>
          </a:prstGeom>
          <a:noFill/>
          <a:ln w="9525">
            <a:noFill/>
            <a:miter lim="800000"/>
            <a:headEnd/>
            <a:tailEnd/>
          </a:ln>
        </p:spPr>
        <p:txBody>
          <a:bodyPr>
            <a:spAutoFit/>
          </a:bodyPr>
          <a:lstStyle/>
          <a:p>
            <a:pPr algn="r"/>
            <a:r>
              <a:rPr lang="es-ES" sz="3200" b="1" dirty="0">
                <a:solidFill>
                  <a:srgbClr val="262673"/>
                </a:solidFill>
              </a:rPr>
              <a:t>Contenidos</a:t>
            </a:r>
            <a:endParaRPr lang="es-ES" sz="3200" dirty="0">
              <a:solidFill>
                <a:srgbClr val="262673"/>
              </a:solidFill>
            </a:endParaRPr>
          </a:p>
        </p:txBody>
      </p:sp>
      <p:cxnSp>
        <p:nvCxnSpPr>
          <p:cNvPr id="3" name="2 Conector recto"/>
          <p:cNvCxnSpPr/>
          <p:nvPr/>
        </p:nvCxnSpPr>
        <p:spPr>
          <a:xfrm>
            <a:off x="6643702" y="571480"/>
            <a:ext cx="2400286" cy="1588"/>
          </a:xfrm>
          <a:prstGeom prst="line">
            <a:avLst/>
          </a:prstGeom>
          <a:ln>
            <a:solidFill>
              <a:srgbClr val="C00000"/>
            </a:solidFill>
          </a:ln>
        </p:spPr>
        <p:style>
          <a:lnRef idx="2">
            <a:schemeClr val="dk1"/>
          </a:lnRef>
          <a:fillRef idx="0">
            <a:schemeClr val="dk1"/>
          </a:fillRef>
          <a:effectRef idx="1">
            <a:schemeClr val="dk1"/>
          </a:effectRef>
          <a:fontRef idx="minor">
            <a:schemeClr val="tx1"/>
          </a:fontRef>
        </p:style>
      </p:cxnSp>
      <p:sp>
        <p:nvSpPr>
          <p:cNvPr id="14340" name="4 Marcador de número de diapositiva"/>
          <p:cNvSpPr>
            <a:spLocks noGrp="1"/>
          </p:cNvSpPr>
          <p:nvPr>
            <p:ph type="sldNum" sz="quarter" idx="12"/>
          </p:nvPr>
        </p:nvSpPr>
        <p:spPr>
          <a:noFill/>
          <a:ln>
            <a:miter lim="800000"/>
            <a:headEnd/>
            <a:tailEnd/>
          </a:ln>
        </p:spPr>
        <p:txBody>
          <a:bodyPr/>
          <a:lstStyle/>
          <a:p>
            <a:fld id="{DFC6BAFF-CEC1-48D1-96F8-29BD7064BE32}" type="slidenum">
              <a:rPr lang="es-ES" smtClean="0">
                <a:latin typeface="Arial" charset="0"/>
              </a:rPr>
              <a:pPr/>
              <a:t>13</a:t>
            </a:fld>
            <a:endParaRPr lang="es-ES" smtClean="0">
              <a:latin typeface="Arial" charset="0"/>
            </a:endParaRPr>
          </a:p>
        </p:txBody>
      </p:sp>
      <p:sp>
        <p:nvSpPr>
          <p:cNvPr id="6" name="Marcador de contenido 2"/>
          <p:cNvSpPr txBox="1">
            <a:spLocks/>
          </p:cNvSpPr>
          <p:nvPr/>
        </p:nvSpPr>
        <p:spPr bwMode="auto">
          <a:xfrm>
            <a:off x="1214438" y="1143000"/>
            <a:ext cx="7858125" cy="5500688"/>
          </a:xfrm>
          <a:prstGeom prst="rect">
            <a:avLst/>
          </a:prstGeom>
          <a:noFill/>
          <a:ln w="9525">
            <a:noFill/>
            <a:miter lim="800000"/>
            <a:headEnd/>
            <a:tailEnd/>
          </a:ln>
        </p:spPr>
        <p:txBody>
          <a:bodyPr/>
          <a:lstStyle/>
          <a:p>
            <a:pPr marL="514350" indent="-514350">
              <a:spcBef>
                <a:spcPct val="20000"/>
              </a:spcBef>
              <a:buFont typeface="Arial" charset="0"/>
              <a:buAutoNum type="arabicPeriod"/>
              <a:defRPr/>
            </a:pPr>
            <a:r>
              <a:rPr lang="es-ES_tradnl" sz="3000" dirty="0">
                <a:solidFill>
                  <a:schemeClr val="accent3">
                    <a:lumMod val="65000"/>
                  </a:schemeClr>
                </a:solidFill>
              </a:rPr>
              <a:t>Motivación</a:t>
            </a:r>
          </a:p>
          <a:p>
            <a:pPr marL="514350" indent="-514350">
              <a:spcBef>
                <a:spcPct val="20000"/>
              </a:spcBef>
              <a:buClr>
                <a:schemeClr val="bg1">
                  <a:lumMod val="65000"/>
                </a:schemeClr>
              </a:buClr>
              <a:buFont typeface="Arial" charset="0"/>
              <a:buAutoNum type="arabicPeriod"/>
              <a:defRPr/>
            </a:pPr>
            <a:r>
              <a:rPr lang="es-ES_tradnl" sz="3000" dirty="0">
                <a:solidFill>
                  <a:schemeClr val="accent3">
                    <a:lumMod val="65000"/>
                  </a:schemeClr>
                </a:solidFill>
              </a:rPr>
              <a:t>Objetivos de la </a:t>
            </a:r>
            <a:r>
              <a:rPr lang="es-ES_tradnl" sz="3000" dirty="0" smtClean="0">
                <a:solidFill>
                  <a:schemeClr val="accent3">
                    <a:lumMod val="65000"/>
                  </a:schemeClr>
                </a:solidFill>
              </a:rPr>
              <a:t>tesis</a:t>
            </a:r>
          </a:p>
          <a:p>
            <a:pPr marL="514350" indent="-514350">
              <a:spcBef>
                <a:spcPct val="20000"/>
              </a:spcBef>
              <a:buFont typeface="Arial" charset="0"/>
              <a:buAutoNum type="arabicPeriod"/>
              <a:defRPr/>
            </a:pPr>
            <a:r>
              <a:rPr lang="es-ES_tradnl" sz="3000" dirty="0" smtClean="0"/>
              <a:t>Simulaciones Monte Carlo</a:t>
            </a:r>
            <a:endParaRPr lang="es-ES_tradnl" sz="3000" dirty="0"/>
          </a:p>
          <a:p>
            <a:pPr marL="514350" indent="-514350">
              <a:spcBef>
                <a:spcPct val="20000"/>
              </a:spcBef>
              <a:buFont typeface="Arial" charset="0"/>
              <a:buAutoNum type="arabicPeriod"/>
              <a:defRPr/>
            </a:pPr>
            <a:r>
              <a:rPr lang="es-ES_tradnl" sz="3000" dirty="0">
                <a:solidFill>
                  <a:schemeClr val="accent3">
                    <a:lumMod val="65000"/>
                  </a:schemeClr>
                </a:solidFill>
              </a:rPr>
              <a:t>Descripción del </a:t>
            </a:r>
            <a:r>
              <a:rPr lang="es-ES_tradnl" sz="3000" dirty="0" smtClean="0">
                <a:solidFill>
                  <a:schemeClr val="accent3">
                    <a:lumMod val="65000"/>
                  </a:schemeClr>
                </a:solidFill>
              </a:rPr>
              <a:t>método </a:t>
            </a:r>
            <a:r>
              <a:rPr lang="es-ES_tradnl" sz="3000" dirty="0">
                <a:solidFill>
                  <a:schemeClr val="accent3">
                    <a:lumMod val="65000"/>
                  </a:schemeClr>
                </a:solidFill>
              </a:rPr>
              <a:t>desarrollado.</a:t>
            </a:r>
          </a:p>
          <a:p>
            <a:pPr marL="514350" indent="-514350">
              <a:spcBef>
                <a:spcPct val="20000"/>
              </a:spcBef>
              <a:buFont typeface="Arial" charset="0"/>
              <a:buAutoNum type="arabicPeriod"/>
              <a:defRPr/>
            </a:pPr>
            <a:r>
              <a:rPr lang="es-ES_tradnl" sz="3000" dirty="0">
                <a:solidFill>
                  <a:schemeClr val="accent3">
                    <a:lumMod val="65000"/>
                  </a:schemeClr>
                </a:solidFill>
              </a:rPr>
              <a:t>Validación con simulaciones</a:t>
            </a:r>
          </a:p>
          <a:p>
            <a:pPr marL="514350" indent="-514350">
              <a:spcBef>
                <a:spcPct val="20000"/>
              </a:spcBef>
              <a:buFont typeface="Arial" charset="0"/>
              <a:buAutoNum type="arabicPeriod"/>
              <a:defRPr/>
            </a:pPr>
            <a:r>
              <a:rPr lang="es-ES_tradnl" sz="3000" dirty="0">
                <a:solidFill>
                  <a:schemeClr val="accent3">
                    <a:lumMod val="65000"/>
                  </a:schemeClr>
                </a:solidFill>
              </a:rPr>
              <a:t>Validación con datos de aceleradores clínicos</a:t>
            </a:r>
            <a:endParaRPr lang="es-ES" sz="3000" dirty="0">
              <a:solidFill>
                <a:schemeClr val="accent3">
                  <a:lumMod val="65000"/>
                </a:schemeClr>
              </a:solidFill>
            </a:endParaRPr>
          </a:p>
          <a:p>
            <a:pPr marL="514350" indent="-514350">
              <a:spcBef>
                <a:spcPct val="20000"/>
              </a:spcBef>
              <a:buFont typeface="Arial" charset="0"/>
              <a:buAutoNum type="arabicPeriod"/>
              <a:defRPr/>
            </a:pPr>
            <a:r>
              <a:rPr lang="es-ES_tradnl" sz="3000" dirty="0">
                <a:solidFill>
                  <a:schemeClr val="accent3">
                    <a:lumMod val="65000"/>
                  </a:schemeClr>
                </a:solidFill>
              </a:rPr>
              <a:t>Resumen </a:t>
            </a:r>
            <a:endParaRPr lang="es-ES" sz="3000" dirty="0">
              <a:solidFill>
                <a:schemeClr val="accent3">
                  <a:lumMod val="65000"/>
                </a:schemeClr>
              </a:solidFill>
            </a:endParaRPr>
          </a:p>
          <a:p>
            <a:pPr marL="514350" indent="-514350">
              <a:spcBef>
                <a:spcPct val="20000"/>
              </a:spcBef>
              <a:buFont typeface="Arial" charset="0"/>
              <a:buAutoNum type="arabicPeriod"/>
              <a:defRPr/>
            </a:pPr>
            <a:r>
              <a:rPr lang="es-ES_tradnl" sz="3000" dirty="0">
                <a:solidFill>
                  <a:schemeClr val="accent3">
                    <a:lumMod val="65000"/>
                  </a:schemeClr>
                </a:solidFill>
              </a:rPr>
              <a:t>Conclusiones generales</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30 Rectángulo"/>
          <p:cNvSpPr/>
          <p:nvPr/>
        </p:nvSpPr>
        <p:spPr>
          <a:xfrm>
            <a:off x="928688" y="4429143"/>
            <a:ext cx="1500187" cy="142875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cxnSp>
        <p:nvCxnSpPr>
          <p:cNvPr id="8" name="7 Conector recto"/>
          <p:cNvCxnSpPr/>
          <p:nvPr/>
        </p:nvCxnSpPr>
        <p:spPr>
          <a:xfrm rot="5400000">
            <a:off x="1178719" y="1535924"/>
            <a:ext cx="500063" cy="428625"/>
          </a:xfrm>
          <a:prstGeom prst="line">
            <a:avLst/>
          </a:prstGeom>
          <a:ln w="63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0" name="9 Conector recto"/>
          <p:cNvCxnSpPr/>
          <p:nvPr/>
        </p:nvCxnSpPr>
        <p:spPr>
          <a:xfrm rot="5400000">
            <a:off x="-71437" y="3143268"/>
            <a:ext cx="257175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10 Conector recto"/>
          <p:cNvCxnSpPr/>
          <p:nvPr/>
        </p:nvCxnSpPr>
        <p:spPr>
          <a:xfrm rot="5400000">
            <a:off x="785813" y="3143268"/>
            <a:ext cx="257175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12 Conector recto"/>
          <p:cNvCxnSpPr/>
          <p:nvPr/>
        </p:nvCxnSpPr>
        <p:spPr>
          <a:xfrm rot="5400000">
            <a:off x="4763" y="2709880"/>
            <a:ext cx="2857500" cy="438150"/>
          </a:xfrm>
          <a:prstGeom prst="line">
            <a:avLst/>
          </a:prstGeom>
          <a:ln w="63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6" name="15 Conector recto"/>
          <p:cNvCxnSpPr/>
          <p:nvPr/>
        </p:nvCxnSpPr>
        <p:spPr>
          <a:xfrm rot="5400000">
            <a:off x="71438" y="2857518"/>
            <a:ext cx="2857500" cy="285750"/>
          </a:xfrm>
          <a:prstGeom prst="line">
            <a:avLst/>
          </a:prstGeom>
          <a:ln w="63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8" name="17 Conector recto"/>
          <p:cNvCxnSpPr/>
          <p:nvPr/>
        </p:nvCxnSpPr>
        <p:spPr>
          <a:xfrm rot="16200000" flipH="1">
            <a:off x="531019" y="2612249"/>
            <a:ext cx="2633663" cy="409575"/>
          </a:xfrm>
          <a:prstGeom prst="line">
            <a:avLst/>
          </a:prstGeom>
          <a:ln w="63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0" name="19 Conector recto"/>
          <p:cNvCxnSpPr/>
          <p:nvPr/>
        </p:nvCxnSpPr>
        <p:spPr>
          <a:xfrm rot="16200000" flipH="1">
            <a:off x="321469" y="2893237"/>
            <a:ext cx="2857500" cy="214312"/>
          </a:xfrm>
          <a:prstGeom prst="line">
            <a:avLst/>
          </a:prstGeom>
          <a:ln w="63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3" name="22 Conector recto"/>
          <p:cNvCxnSpPr/>
          <p:nvPr/>
        </p:nvCxnSpPr>
        <p:spPr>
          <a:xfrm rot="5400000">
            <a:off x="892969" y="1821674"/>
            <a:ext cx="1071563" cy="428625"/>
          </a:xfrm>
          <a:prstGeom prst="line">
            <a:avLst/>
          </a:prstGeom>
          <a:ln w="63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7" name="26 Conector recto"/>
          <p:cNvCxnSpPr/>
          <p:nvPr/>
        </p:nvCxnSpPr>
        <p:spPr>
          <a:xfrm rot="5400000">
            <a:off x="9525" y="2776555"/>
            <a:ext cx="2919413" cy="366713"/>
          </a:xfrm>
          <a:prstGeom prst="line">
            <a:avLst/>
          </a:prstGeom>
          <a:ln w="63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9" name="28 Conector recto"/>
          <p:cNvCxnSpPr/>
          <p:nvPr/>
        </p:nvCxnSpPr>
        <p:spPr>
          <a:xfrm rot="16200000" flipV="1">
            <a:off x="392906" y="2821800"/>
            <a:ext cx="2428875" cy="785812"/>
          </a:xfrm>
          <a:prstGeom prst="line">
            <a:avLst/>
          </a:prstGeom>
          <a:ln w="63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32" name="31 Conector recto"/>
          <p:cNvCxnSpPr/>
          <p:nvPr/>
        </p:nvCxnSpPr>
        <p:spPr>
          <a:xfrm rot="16200000" flipH="1">
            <a:off x="1250157" y="1893111"/>
            <a:ext cx="1214438" cy="428625"/>
          </a:xfrm>
          <a:prstGeom prst="line">
            <a:avLst/>
          </a:prstGeom>
          <a:ln w="63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35" name="34 Conector recto"/>
          <p:cNvCxnSpPr/>
          <p:nvPr/>
        </p:nvCxnSpPr>
        <p:spPr>
          <a:xfrm rot="5400000">
            <a:off x="1107282" y="2821799"/>
            <a:ext cx="1071562" cy="857250"/>
          </a:xfrm>
          <a:prstGeom prst="line">
            <a:avLst/>
          </a:prstGeom>
          <a:ln w="63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38" name="37 Conector recto"/>
          <p:cNvCxnSpPr/>
          <p:nvPr/>
        </p:nvCxnSpPr>
        <p:spPr>
          <a:xfrm rot="16200000" flipH="1">
            <a:off x="1035844" y="3964799"/>
            <a:ext cx="642938" cy="285750"/>
          </a:xfrm>
          <a:prstGeom prst="line">
            <a:avLst/>
          </a:prstGeom>
          <a:ln w="6350">
            <a:solidFill>
              <a:srgbClr val="C00000"/>
            </a:solidFill>
          </a:ln>
        </p:spPr>
        <p:style>
          <a:lnRef idx="2">
            <a:schemeClr val="accent1"/>
          </a:lnRef>
          <a:fillRef idx="0">
            <a:schemeClr val="accent1"/>
          </a:fillRef>
          <a:effectRef idx="1">
            <a:schemeClr val="accent1"/>
          </a:effectRef>
          <a:fontRef idx="minor">
            <a:schemeClr val="tx1"/>
          </a:fontRef>
        </p:style>
      </p:cxnSp>
      <p:pic>
        <p:nvPicPr>
          <p:cNvPr id="12303" name="Picture 15"/>
          <p:cNvPicPr>
            <a:picLocks noChangeAspect="1" noChangeArrowheads="1"/>
          </p:cNvPicPr>
          <p:nvPr/>
        </p:nvPicPr>
        <p:blipFill>
          <a:blip r:embed="rId3"/>
          <a:srcRect/>
          <a:stretch>
            <a:fillRect/>
          </a:stretch>
        </p:blipFill>
        <p:spPr bwMode="auto">
          <a:xfrm>
            <a:off x="928688" y="4429143"/>
            <a:ext cx="1500187" cy="1428750"/>
          </a:xfrm>
          <a:prstGeom prst="rect">
            <a:avLst/>
          </a:prstGeom>
          <a:noFill/>
          <a:ln w="9525">
            <a:noFill/>
            <a:miter lim="800000"/>
            <a:headEnd/>
            <a:tailEnd/>
          </a:ln>
        </p:spPr>
      </p:pic>
      <p:cxnSp>
        <p:nvCxnSpPr>
          <p:cNvPr id="34" name="33 Conector recto"/>
          <p:cNvCxnSpPr>
            <a:endCxn id="12303" idx="0"/>
          </p:cNvCxnSpPr>
          <p:nvPr/>
        </p:nvCxnSpPr>
        <p:spPr>
          <a:xfrm rot="16200000" flipH="1">
            <a:off x="232569" y="2982137"/>
            <a:ext cx="2857500" cy="36512"/>
          </a:xfrm>
          <a:prstGeom prst="line">
            <a:avLst/>
          </a:prstGeom>
          <a:ln w="63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39" name="38 Conector recto"/>
          <p:cNvCxnSpPr/>
          <p:nvPr/>
        </p:nvCxnSpPr>
        <p:spPr>
          <a:xfrm rot="5400000">
            <a:off x="142876" y="2928955"/>
            <a:ext cx="2857500" cy="142875"/>
          </a:xfrm>
          <a:prstGeom prst="line">
            <a:avLst/>
          </a:prstGeom>
          <a:ln w="63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40" name="39 Conector recto"/>
          <p:cNvCxnSpPr/>
          <p:nvPr/>
        </p:nvCxnSpPr>
        <p:spPr>
          <a:xfrm rot="5400000">
            <a:off x="678657" y="2107424"/>
            <a:ext cx="1500187" cy="428625"/>
          </a:xfrm>
          <a:prstGeom prst="line">
            <a:avLst/>
          </a:prstGeom>
          <a:ln w="63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41" name="40 Conector recto"/>
          <p:cNvCxnSpPr/>
          <p:nvPr/>
        </p:nvCxnSpPr>
        <p:spPr>
          <a:xfrm rot="16200000" flipH="1">
            <a:off x="928688" y="2286018"/>
            <a:ext cx="1857375" cy="428625"/>
          </a:xfrm>
          <a:prstGeom prst="line">
            <a:avLst/>
          </a:prstGeom>
          <a:ln w="63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42" name="41 Conector recto"/>
          <p:cNvCxnSpPr/>
          <p:nvPr/>
        </p:nvCxnSpPr>
        <p:spPr>
          <a:xfrm rot="16200000" flipH="1">
            <a:off x="250032" y="2893236"/>
            <a:ext cx="2928938" cy="142875"/>
          </a:xfrm>
          <a:prstGeom prst="line">
            <a:avLst/>
          </a:prstGeom>
          <a:ln w="63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43" name="42 Conector recto"/>
          <p:cNvCxnSpPr/>
          <p:nvPr/>
        </p:nvCxnSpPr>
        <p:spPr>
          <a:xfrm rot="5400000">
            <a:off x="178594" y="2964674"/>
            <a:ext cx="2857500" cy="71438"/>
          </a:xfrm>
          <a:prstGeom prst="line">
            <a:avLst/>
          </a:prstGeom>
          <a:ln w="63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45" name="44 Conector recto"/>
          <p:cNvCxnSpPr/>
          <p:nvPr/>
        </p:nvCxnSpPr>
        <p:spPr>
          <a:xfrm rot="16200000" flipH="1">
            <a:off x="892969" y="3393299"/>
            <a:ext cx="1357313" cy="714375"/>
          </a:xfrm>
          <a:prstGeom prst="line">
            <a:avLst/>
          </a:prstGeom>
          <a:ln w="6350">
            <a:solidFill>
              <a:srgbClr val="C00000"/>
            </a:solidFill>
          </a:ln>
        </p:spPr>
        <p:style>
          <a:lnRef idx="2">
            <a:schemeClr val="accent1"/>
          </a:lnRef>
          <a:fillRef idx="0">
            <a:schemeClr val="accent1"/>
          </a:fillRef>
          <a:effectRef idx="1">
            <a:schemeClr val="accent1"/>
          </a:effectRef>
          <a:fontRef idx="minor">
            <a:schemeClr val="tx1"/>
          </a:fontRef>
        </p:style>
      </p:cxnSp>
      <p:pic>
        <p:nvPicPr>
          <p:cNvPr id="12304" name="Picture 16"/>
          <p:cNvPicPr>
            <a:picLocks noChangeAspect="1" noChangeArrowheads="1"/>
          </p:cNvPicPr>
          <p:nvPr/>
        </p:nvPicPr>
        <p:blipFill>
          <a:blip r:embed="rId4"/>
          <a:srcRect/>
          <a:stretch>
            <a:fillRect/>
          </a:stretch>
        </p:blipFill>
        <p:spPr bwMode="auto">
          <a:xfrm>
            <a:off x="928688" y="4429143"/>
            <a:ext cx="1511300" cy="1500187"/>
          </a:xfrm>
          <a:prstGeom prst="rect">
            <a:avLst/>
          </a:prstGeom>
          <a:noFill/>
          <a:ln w="9525">
            <a:noFill/>
            <a:miter lim="800000"/>
            <a:headEnd/>
            <a:tailEnd/>
          </a:ln>
        </p:spPr>
      </p:pic>
      <p:cxnSp>
        <p:nvCxnSpPr>
          <p:cNvPr id="55" name="54 Conector recto"/>
          <p:cNvCxnSpPr/>
          <p:nvPr/>
        </p:nvCxnSpPr>
        <p:spPr>
          <a:xfrm rot="5400000">
            <a:off x="1393031" y="3750487"/>
            <a:ext cx="1071563" cy="285750"/>
          </a:xfrm>
          <a:prstGeom prst="line">
            <a:avLst/>
          </a:prstGeom>
          <a:ln w="63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70" name="69 Conector recto"/>
          <p:cNvCxnSpPr/>
          <p:nvPr/>
        </p:nvCxnSpPr>
        <p:spPr>
          <a:xfrm rot="5400000">
            <a:off x="71438" y="2857517"/>
            <a:ext cx="2928938" cy="214313"/>
          </a:xfrm>
          <a:prstGeom prst="line">
            <a:avLst/>
          </a:prstGeom>
          <a:ln w="15875">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73" name="72 Conector recto"/>
          <p:cNvCxnSpPr/>
          <p:nvPr/>
        </p:nvCxnSpPr>
        <p:spPr>
          <a:xfrm rot="16200000" flipH="1">
            <a:off x="321469" y="2821799"/>
            <a:ext cx="2928938" cy="285750"/>
          </a:xfrm>
          <a:prstGeom prst="line">
            <a:avLst/>
          </a:prstGeom>
          <a:ln w="15875">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77" name="76 Conector recto"/>
          <p:cNvCxnSpPr/>
          <p:nvPr/>
        </p:nvCxnSpPr>
        <p:spPr>
          <a:xfrm rot="16200000" flipH="1">
            <a:off x="250032" y="2893236"/>
            <a:ext cx="2857500" cy="71437"/>
          </a:xfrm>
          <a:prstGeom prst="line">
            <a:avLst/>
          </a:prstGeom>
          <a:ln w="15875">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87" name="86 Conector recto"/>
          <p:cNvCxnSpPr>
            <a:endCxn id="12304" idx="0"/>
          </p:cNvCxnSpPr>
          <p:nvPr/>
        </p:nvCxnSpPr>
        <p:spPr>
          <a:xfrm rot="16200000" flipH="1">
            <a:off x="200025" y="2944830"/>
            <a:ext cx="2928938" cy="39688"/>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89" name="88 Conector recto"/>
          <p:cNvCxnSpPr/>
          <p:nvPr/>
        </p:nvCxnSpPr>
        <p:spPr>
          <a:xfrm rot="5400000">
            <a:off x="215107" y="2928161"/>
            <a:ext cx="2857500" cy="1587"/>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94" name="93 Conector recto"/>
          <p:cNvCxnSpPr/>
          <p:nvPr/>
        </p:nvCxnSpPr>
        <p:spPr>
          <a:xfrm rot="5400000">
            <a:off x="142876" y="2928955"/>
            <a:ext cx="2857500" cy="142875"/>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97" name="96 Conector recto"/>
          <p:cNvCxnSpPr/>
          <p:nvPr/>
        </p:nvCxnSpPr>
        <p:spPr>
          <a:xfrm rot="5400000">
            <a:off x="178594" y="2964674"/>
            <a:ext cx="2857500" cy="71438"/>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04" name="103 Conector recto"/>
          <p:cNvCxnSpPr/>
          <p:nvPr/>
        </p:nvCxnSpPr>
        <p:spPr>
          <a:xfrm rot="5400000">
            <a:off x="357188" y="3071830"/>
            <a:ext cx="2286000" cy="28575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10" name="109 Conector recto"/>
          <p:cNvCxnSpPr/>
          <p:nvPr/>
        </p:nvCxnSpPr>
        <p:spPr>
          <a:xfrm rot="16200000" flipH="1">
            <a:off x="357187" y="2928956"/>
            <a:ext cx="2786063" cy="214312"/>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13" name="112 Conector recto"/>
          <p:cNvCxnSpPr/>
          <p:nvPr/>
        </p:nvCxnSpPr>
        <p:spPr>
          <a:xfrm rot="16200000" flipH="1">
            <a:off x="392907" y="2821799"/>
            <a:ext cx="2857500" cy="357187"/>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pic>
        <p:nvPicPr>
          <p:cNvPr id="12305" name="Picture 17"/>
          <p:cNvPicPr>
            <a:picLocks noChangeAspect="1" noChangeArrowheads="1"/>
          </p:cNvPicPr>
          <p:nvPr/>
        </p:nvPicPr>
        <p:blipFill>
          <a:blip r:embed="rId5"/>
          <a:srcRect/>
          <a:stretch>
            <a:fillRect/>
          </a:stretch>
        </p:blipFill>
        <p:spPr bwMode="auto">
          <a:xfrm>
            <a:off x="928688" y="4429143"/>
            <a:ext cx="1500187" cy="1489075"/>
          </a:xfrm>
          <a:prstGeom prst="rect">
            <a:avLst/>
          </a:prstGeom>
          <a:noFill/>
          <a:ln w="9525">
            <a:noFill/>
            <a:miter lim="800000"/>
            <a:headEnd/>
            <a:tailEnd/>
          </a:ln>
        </p:spPr>
      </p:pic>
      <p:cxnSp>
        <p:nvCxnSpPr>
          <p:cNvPr id="119" name="118 Conector recto"/>
          <p:cNvCxnSpPr/>
          <p:nvPr/>
        </p:nvCxnSpPr>
        <p:spPr>
          <a:xfrm rot="5400000">
            <a:off x="71438" y="2857517"/>
            <a:ext cx="2928938" cy="214313"/>
          </a:xfrm>
          <a:prstGeom prst="line">
            <a:avLst/>
          </a:prstGeom>
          <a:ln w="28575">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20" name="119 Conector recto"/>
          <p:cNvCxnSpPr/>
          <p:nvPr/>
        </p:nvCxnSpPr>
        <p:spPr>
          <a:xfrm rot="16200000" flipH="1">
            <a:off x="357188" y="3000393"/>
            <a:ext cx="2714625" cy="142875"/>
          </a:xfrm>
          <a:prstGeom prst="line">
            <a:avLst/>
          </a:prstGeom>
          <a:ln w="28575">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28" name="127 Conector recto"/>
          <p:cNvCxnSpPr/>
          <p:nvPr/>
        </p:nvCxnSpPr>
        <p:spPr>
          <a:xfrm rot="5400000">
            <a:off x="35719" y="2821799"/>
            <a:ext cx="2857500" cy="357188"/>
          </a:xfrm>
          <a:prstGeom prst="line">
            <a:avLst/>
          </a:prstGeom>
          <a:ln w="28575">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29" name="128 Conector recto"/>
          <p:cNvCxnSpPr>
            <a:endCxn id="31" idx="0"/>
          </p:cNvCxnSpPr>
          <p:nvPr/>
        </p:nvCxnSpPr>
        <p:spPr>
          <a:xfrm rot="16200000" flipH="1">
            <a:off x="196850" y="2946418"/>
            <a:ext cx="2928938" cy="36512"/>
          </a:xfrm>
          <a:prstGeom prst="line">
            <a:avLst/>
          </a:prstGeom>
          <a:ln w="28575">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30" name="129 Conector recto"/>
          <p:cNvCxnSpPr/>
          <p:nvPr/>
        </p:nvCxnSpPr>
        <p:spPr>
          <a:xfrm rot="16200000" flipH="1">
            <a:off x="321469" y="2821799"/>
            <a:ext cx="2928938" cy="285750"/>
          </a:xfrm>
          <a:prstGeom prst="line">
            <a:avLst/>
          </a:prstGeom>
          <a:ln w="28575">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43" name="142 Conector recto"/>
          <p:cNvCxnSpPr/>
          <p:nvPr/>
        </p:nvCxnSpPr>
        <p:spPr>
          <a:xfrm rot="16200000" flipH="1">
            <a:off x="1535907" y="1607361"/>
            <a:ext cx="642938" cy="428625"/>
          </a:xfrm>
          <a:prstGeom prst="line">
            <a:avLst/>
          </a:prstGeom>
          <a:ln w="63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48" name="147 Conector recto"/>
          <p:cNvCxnSpPr/>
          <p:nvPr/>
        </p:nvCxnSpPr>
        <p:spPr>
          <a:xfrm rot="5400000">
            <a:off x="607219" y="2893236"/>
            <a:ext cx="2286000" cy="642938"/>
          </a:xfrm>
          <a:prstGeom prst="line">
            <a:avLst/>
          </a:prstGeom>
          <a:ln w="6350">
            <a:solidFill>
              <a:srgbClr val="C00000"/>
            </a:solidFill>
          </a:ln>
        </p:spPr>
        <p:style>
          <a:lnRef idx="2">
            <a:schemeClr val="accent1"/>
          </a:lnRef>
          <a:fillRef idx="0">
            <a:schemeClr val="accent1"/>
          </a:fillRef>
          <a:effectRef idx="1">
            <a:schemeClr val="accent1"/>
          </a:effectRef>
          <a:fontRef idx="minor">
            <a:schemeClr val="tx1"/>
          </a:fontRef>
        </p:style>
      </p:cxnSp>
      <p:pic>
        <p:nvPicPr>
          <p:cNvPr id="12306" name="Picture 18"/>
          <p:cNvPicPr>
            <a:picLocks noChangeAspect="1" noChangeArrowheads="1"/>
          </p:cNvPicPr>
          <p:nvPr/>
        </p:nvPicPr>
        <p:blipFill>
          <a:blip r:embed="rId6"/>
          <a:srcRect/>
          <a:stretch>
            <a:fillRect/>
          </a:stretch>
        </p:blipFill>
        <p:spPr bwMode="auto">
          <a:xfrm>
            <a:off x="928688" y="4429143"/>
            <a:ext cx="1500187" cy="1500187"/>
          </a:xfrm>
          <a:prstGeom prst="rect">
            <a:avLst/>
          </a:prstGeom>
          <a:noFill/>
          <a:ln w="9525">
            <a:noFill/>
            <a:miter lim="800000"/>
            <a:headEnd/>
            <a:tailEnd/>
          </a:ln>
        </p:spPr>
      </p:pic>
      <p:sp>
        <p:nvSpPr>
          <p:cNvPr id="15405" name="4 Rectángulo"/>
          <p:cNvSpPr>
            <a:spLocks noChangeArrowheads="1"/>
          </p:cNvSpPr>
          <p:nvPr/>
        </p:nvSpPr>
        <p:spPr bwMode="auto">
          <a:xfrm>
            <a:off x="1214415" y="44450"/>
            <a:ext cx="7929586" cy="523220"/>
          </a:xfrm>
          <a:prstGeom prst="rect">
            <a:avLst/>
          </a:prstGeom>
          <a:noFill/>
          <a:ln w="9525">
            <a:noFill/>
            <a:miter lim="800000"/>
            <a:headEnd/>
            <a:tailEnd/>
          </a:ln>
        </p:spPr>
        <p:txBody>
          <a:bodyPr wrap="square">
            <a:spAutoFit/>
          </a:bodyPr>
          <a:lstStyle/>
          <a:p>
            <a:pPr algn="r"/>
            <a:r>
              <a:rPr lang="es-ES" sz="2800" b="1" dirty="0">
                <a:solidFill>
                  <a:srgbClr val="262673"/>
                </a:solidFill>
              </a:rPr>
              <a:t>Simulaciones Monte Carlo en Radioterapia</a:t>
            </a:r>
            <a:endParaRPr lang="es-ES" sz="2800" dirty="0">
              <a:solidFill>
                <a:srgbClr val="262673"/>
              </a:solidFill>
            </a:endParaRPr>
          </a:p>
        </p:txBody>
      </p:sp>
      <p:cxnSp>
        <p:nvCxnSpPr>
          <p:cNvPr id="153" name="152 Conector recto"/>
          <p:cNvCxnSpPr/>
          <p:nvPr/>
        </p:nvCxnSpPr>
        <p:spPr>
          <a:xfrm>
            <a:off x="1857356" y="500042"/>
            <a:ext cx="7186632" cy="1608"/>
          </a:xfrm>
          <a:prstGeom prst="line">
            <a:avLst/>
          </a:prstGeom>
          <a:ln>
            <a:solidFill>
              <a:srgbClr val="C00000"/>
            </a:solidFill>
          </a:ln>
        </p:spPr>
        <p:style>
          <a:lnRef idx="2">
            <a:schemeClr val="dk1"/>
          </a:lnRef>
          <a:fillRef idx="0">
            <a:schemeClr val="dk1"/>
          </a:fillRef>
          <a:effectRef idx="1">
            <a:schemeClr val="dk1"/>
          </a:effectRef>
          <a:fontRef idx="minor">
            <a:schemeClr val="tx1"/>
          </a:fontRef>
        </p:style>
      </p:cxnSp>
      <p:pic>
        <p:nvPicPr>
          <p:cNvPr id="15407" name="Picture 3"/>
          <p:cNvPicPr>
            <a:picLocks noChangeAspect="1" noChangeArrowheads="1"/>
          </p:cNvPicPr>
          <p:nvPr/>
        </p:nvPicPr>
        <p:blipFill>
          <a:blip r:embed="rId7"/>
          <a:srcRect/>
          <a:stretch>
            <a:fillRect/>
          </a:stretch>
        </p:blipFill>
        <p:spPr bwMode="auto">
          <a:xfrm>
            <a:off x="2500313" y="4429143"/>
            <a:ext cx="142875" cy="1428750"/>
          </a:xfrm>
          <a:prstGeom prst="rect">
            <a:avLst/>
          </a:prstGeom>
          <a:noFill/>
          <a:ln w="9525">
            <a:noFill/>
            <a:miter lim="800000"/>
            <a:headEnd/>
            <a:tailEnd/>
          </a:ln>
        </p:spPr>
      </p:pic>
      <p:sp>
        <p:nvSpPr>
          <p:cNvPr id="15408" name="155 CuadroTexto"/>
          <p:cNvSpPr txBox="1">
            <a:spLocks noChangeArrowheads="1"/>
          </p:cNvSpPr>
          <p:nvPr/>
        </p:nvSpPr>
        <p:spPr bwMode="auto">
          <a:xfrm>
            <a:off x="2571736" y="4325945"/>
            <a:ext cx="500063" cy="246063"/>
          </a:xfrm>
          <a:prstGeom prst="rect">
            <a:avLst/>
          </a:prstGeom>
          <a:noFill/>
          <a:ln w="9525">
            <a:noFill/>
            <a:miter lim="800000"/>
            <a:headEnd/>
            <a:tailEnd/>
          </a:ln>
        </p:spPr>
        <p:txBody>
          <a:bodyPr>
            <a:spAutoFit/>
          </a:bodyPr>
          <a:lstStyle/>
          <a:p>
            <a:r>
              <a:rPr lang="es-ES_tradnl" sz="1000" dirty="0"/>
              <a:t>100</a:t>
            </a:r>
            <a:endParaRPr lang="es-ES" sz="1000" dirty="0"/>
          </a:p>
        </p:txBody>
      </p:sp>
      <p:sp>
        <p:nvSpPr>
          <p:cNvPr id="68" name="67 Rectángulo"/>
          <p:cNvSpPr/>
          <p:nvPr/>
        </p:nvSpPr>
        <p:spPr>
          <a:xfrm>
            <a:off x="785813" y="1143018"/>
            <a:ext cx="1785937" cy="714375"/>
          </a:xfrm>
          <a:prstGeom prst="rect">
            <a:avLst/>
          </a:prstGeom>
          <a:solidFill>
            <a:schemeClr val="accent3">
              <a:lumMod val="65000"/>
              <a:alpha val="5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sp>
        <p:nvSpPr>
          <p:cNvPr id="15410" name="71 Marcador de número de diapositiva"/>
          <p:cNvSpPr>
            <a:spLocks noGrp="1"/>
          </p:cNvSpPr>
          <p:nvPr>
            <p:ph type="sldNum" sz="quarter" idx="12"/>
          </p:nvPr>
        </p:nvSpPr>
        <p:spPr>
          <a:noFill/>
          <a:ln>
            <a:miter lim="800000"/>
            <a:headEnd/>
            <a:tailEnd/>
          </a:ln>
        </p:spPr>
        <p:txBody>
          <a:bodyPr/>
          <a:lstStyle/>
          <a:p>
            <a:fld id="{22DFE681-2A44-456A-A4D0-DF8EB0A3C28C}" type="slidenum">
              <a:rPr lang="es-ES" smtClean="0">
                <a:latin typeface="Arial" charset="0"/>
              </a:rPr>
              <a:pPr/>
              <a:t>14</a:t>
            </a:fld>
            <a:endParaRPr lang="es-ES" dirty="0" smtClean="0">
              <a:latin typeface="Arial" charset="0"/>
            </a:endParaRPr>
          </a:p>
        </p:txBody>
      </p:sp>
      <p:sp>
        <p:nvSpPr>
          <p:cNvPr id="15437" name="Rectangle 77"/>
          <p:cNvSpPr>
            <a:spLocks noChangeArrowheads="1"/>
          </p:cNvSpPr>
          <p:nvPr/>
        </p:nvSpPr>
        <p:spPr bwMode="auto">
          <a:xfrm>
            <a:off x="3286115" y="1136206"/>
            <a:ext cx="5429288" cy="1631216"/>
          </a:xfrm>
          <a:prstGeom prst="rect">
            <a:avLst/>
          </a:prstGeom>
          <a:noFill/>
          <a:ln w="9525">
            <a:noFill/>
            <a:miter lim="800000"/>
            <a:headEnd/>
            <a:tailEnd/>
          </a:ln>
          <a:effectLst/>
        </p:spPr>
        <p:txBody>
          <a:bodyPr wrap="square" anchor="ctr">
            <a:spAutoFit/>
          </a:bodyPr>
          <a:lstStyle/>
          <a:p>
            <a:pPr algn="just" eaLnBrk="0" hangingPunct="0">
              <a:buClr>
                <a:srgbClr val="C00000"/>
              </a:buClr>
              <a:buFont typeface="Wingdings" pitchFamily="2" charset="2"/>
              <a:buChar char="ü"/>
              <a:defRPr/>
            </a:pPr>
            <a:r>
              <a:rPr lang="es-ES_tradnl" sz="2000" dirty="0" smtClean="0">
                <a:latin typeface="+mn-lt"/>
                <a:cs typeface="Times New Roman" pitchFamily="18" charset="0"/>
              </a:rPr>
              <a:t> Reproducir mediante modelos matemáticos las interacciones y trayectorias de las partículas a partir del conocimiento de las distribuciones de probabilidad de los procesos físicos implicados. </a:t>
            </a:r>
            <a:endParaRPr lang="es-ES_tradnl" sz="2000" dirty="0">
              <a:latin typeface="+mn-lt"/>
              <a:cs typeface="Times New Roman" pitchFamily="18" charset="0"/>
            </a:endParaRPr>
          </a:p>
        </p:txBody>
      </p:sp>
      <p:sp>
        <p:nvSpPr>
          <p:cNvPr id="88" name="87 Rectángulo"/>
          <p:cNvSpPr/>
          <p:nvPr/>
        </p:nvSpPr>
        <p:spPr>
          <a:xfrm>
            <a:off x="3286115" y="2714620"/>
            <a:ext cx="5429288" cy="1600438"/>
          </a:xfrm>
          <a:prstGeom prst="rect">
            <a:avLst/>
          </a:prstGeom>
        </p:spPr>
        <p:txBody>
          <a:bodyPr wrap="square">
            <a:spAutoFit/>
          </a:bodyPr>
          <a:lstStyle/>
          <a:p>
            <a:pPr algn="just" eaLnBrk="0" hangingPunct="0">
              <a:buClr>
                <a:srgbClr val="C00000"/>
              </a:buClr>
              <a:buFont typeface="Wingdings" pitchFamily="2" charset="2"/>
              <a:buChar char="ü"/>
              <a:defRPr/>
            </a:pPr>
            <a:endParaRPr lang="es-ES_tradnl" dirty="0">
              <a:cs typeface="Times New Roman" pitchFamily="18" charset="0"/>
            </a:endParaRPr>
          </a:p>
          <a:p>
            <a:pPr algn="just" eaLnBrk="0" hangingPunct="0">
              <a:buClr>
                <a:srgbClr val="C00000"/>
              </a:buClr>
              <a:buFont typeface="Wingdings" pitchFamily="2" charset="2"/>
              <a:buChar char="ü"/>
              <a:defRPr/>
            </a:pPr>
            <a:r>
              <a:rPr lang="es-ES_tradnl" sz="2000" dirty="0">
                <a:latin typeface="+mn-lt"/>
                <a:cs typeface="Times New Roman" pitchFamily="18" charset="0"/>
              </a:rPr>
              <a:t> Cada partícula primaria y todos sus productos secundarios </a:t>
            </a:r>
            <a:r>
              <a:rPr lang="es-ES_tradnl" sz="2000" dirty="0" smtClean="0">
                <a:latin typeface="+mn-lt"/>
                <a:cs typeface="Times New Roman" pitchFamily="18" charset="0"/>
              </a:rPr>
              <a:t>(</a:t>
            </a:r>
            <a:r>
              <a:rPr lang="es-ES_tradnl" sz="2000" b="1" i="1" dirty="0" smtClean="0">
                <a:latin typeface="+mn-lt"/>
                <a:cs typeface="Times New Roman" pitchFamily="18" charset="0"/>
              </a:rPr>
              <a:t>historia</a:t>
            </a:r>
            <a:r>
              <a:rPr lang="es-ES_tradnl" sz="2000" dirty="0" smtClean="0">
                <a:latin typeface="+mn-lt"/>
                <a:cs typeface="Times New Roman" pitchFamily="18" charset="0"/>
              </a:rPr>
              <a:t>)</a:t>
            </a:r>
            <a:r>
              <a:rPr lang="es-ES_tradnl" sz="2000" b="1" i="1" dirty="0" smtClean="0">
                <a:solidFill>
                  <a:srgbClr val="C00000"/>
                </a:solidFill>
                <a:latin typeface="+mn-lt"/>
                <a:cs typeface="Times New Roman" pitchFamily="18" charset="0"/>
              </a:rPr>
              <a:t> </a:t>
            </a:r>
            <a:r>
              <a:rPr lang="es-ES_tradnl" sz="2000" b="1" dirty="0" smtClean="0">
                <a:solidFill>
                  <a:srgbClr val="C00000"/>
                </a:solidFill>
                <a:latin typeface="+mn-lt"/>
                <a:cs typeface="Times New Roman" pitchFamily="18" charset="0"/>
              </a:rPr>
              <a:t>se producen con modelos físicos realistas </a:t>
            </a:r>
            <a:r>
              <a:rPr lang="es-ES_tradnl" sz="2000" dirty="0" smtClean="0">
                <a:latin typeface="+mn-lt"/>
                <a:cs typeface="Times New Roman" pitchFamily="18" charset="0"/>
              </a:rPr>
              <a:t>y pueden programarse en el ordenador</a:t>
            </a:r>
            <a:endParaRPr lang="es-ES_tradnl" sz="2000" dirty="0">
              <a:latin typeface="+mn-lt"/>
              <a:cs typeface="Times New Roman" pitchFamily="18" charset="0"/>
            </a:endParaRPr>
          </a:p>
        </p:txBody>
      </p:sp>
      <p:sp>
        <p:nvSpPr>
          <p:cNvPr id="90" name="89 Rectángulo"/>
          <p:cNvSpPr/>
          <p:nvPr/>
        </p:nvSpPr>
        <p:spPr>
          <a:xfrm>
            <a:off x="3286116" y="4350916"/>
            <a:ext cx="5429288" cy="1292662"/>
          </a:xfrm>
          <a:prstGeom prst="rect">
            <a:avLst/>
          </a:prstGeom>
        </p:spPr>
        <p:txBody>
          <a:bodyPr wrap="square">
            <a:spAutoFit/>
          </a:bodyPr>
          <a:lstStyle/>
          <a:p>
            <a:pPr algn="just" eaLnBrk="0" hangingPunct="0">
              <a:buClr>
                <a:srgbClr val="C00000"/>
              </a:buClr>
              <a:buFont typeface="Wingdings" pitchFamily="2" charset="2"/>
              <a:buChar char="ü"/>
              <a:defRPr/>
            </a:pPr>
            <a:endParaRPr lang="es-ES_tradnl" dirty="0">
              <a:cs typeface="Times New Roman" pitchFamily="18" charset="0"/>
            </a:endParaRPr>
          </a:p>
          <a:p>
            <a:pPr algn="just" eaLnBrk="0" hangingPunct="0">
              <a:buClr>
                <a:srgbClr val="C00000"/>
              </a:buClr>
              <a:buFont typeface="Wingdings" pitchFamily="2" charset="2"/>
              <a:buChar char="ü"/>
              <a:defRPr/>
            </a:pPr>
            <a:r>
              <a:rPr lang="es-ES_tradnl" sz="2000" dirty="0">
                <a:latin typeface="+mn-lt"/>
                <a:cs typeface="Times New Roman" pitchFamily="18" charset="0"/>
              </a:rPr>
              <a:t> Imprescindible modelar un elevado número de </a:t>
            </a:r>
            <a:r>
              <a:rPr lang="es-ES_tradnl" sz="2000" dirty="0" smtClean="0">
                <a:latin typeface="+mn-lt"/>
                <a:cs typeface="Times New Roman" pitchFamily="18" charset="0"/>
              </a:rPr>
              <a:t>historias para obtener suficiente precisión estadística</a:t>
            </a:r>
            <a:endParaRPr lang="es-ES_tradnl" sz="2000" b="1" i="1" dirty="0">
              <a:solidFill>
                <a:srgbClr val="C00000"/>
              </a:solidFill>
              <a:latin typeface="+mn-lt"/>
              <a:cs typeface="Times New Roman" pitchFamily="18" charset="0"/>
            </a:endParaRPr>
          </a:p>
        </p:txBody>
      </p:sp>
      <p:grpSp>
        <p:nvGrpSpPr>
          <p:cNvPr id="65" name="64 Grupo"/>
          <p:cNvGrpSpPr/>
          <p:nvPr/>
        </p:nvGrpSpPr>
        <p:grpSpPr>
          <a:xfrm>
            <a:off x="0" y="6572250"/>
            <a:ext cx="9144000" cy="277813"/>
            <a:chOff x="0" y="6572250"/>
            <a:chExt cx="9144000" cy="277813"/>
          </a:xfrm>
        </p:grpSpPr>
        <p:sp>
          <p:nvSpPr>
            <p:cNvPr id="63" name="62 Rectángulo"/>
            <p:cNvSpPr/>
            <p:nvPr/>
          </p:nvSpPr>
          <p:spPr>
            <a:xfrm>
              <a:off x="1785918" y="6572272"/>
              <a:ext cx="1285884" cy="276999"/>
            </a:xfrm>
            <a:prstGeom prst="rect">
              <a:avLst/>
            </a:prstGeom>
            <a:solidFill>
              <a:schemeClr val="bg2">
                <a:lumMod val="40000"/>
                <a:lumOff val="60000"/>
              </a:schemeClr>
            </a:solidFill>
            <a:ln>
              <a:noFill/>
            </a:ln>
          </p:spPr>
          <p:txBody>
            <a:bodyPr wrap="square">
              <a:spAutoFit/>
            </a:bodyPr>
            <a:lstStyle/>
            <a:p>
              <a:pPr algn="ctr">
                <a:defRPr/>
              </a:pPr>
              <a:r>
                <a:rPr lang="es-ES_tradnl" sz="1200" b="1" i="1" dirty="0" smtClean="0"/>
                <a:t>Simulación MC</a:t>
              </a:r>
              <a:endParaRPr lang="es-ES" sz="1200" b="1" i="1" dirty="0"/>
            </a:p>
          </p:txBody>
        </p:sp>
        <p:sp>
          <p:nvSpPr>
            <p:cNvPr id="79" name="78 Rectángulo"/>
            <p:cNvSpPr/>
            <p:nvPr/>
          </p:nvSpPr>
          <p:spPr>
            <a:xfrm>
              <a:off x="857224" y="6572250"/>
              <a:ext cx="928694"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Objetivos</a:t>
              </a:r>
              <a:endParaRPr lang="es-ES" sz="1200" b="1" i="1" dirty="0">
                <a:solidFill>
                  <a:schemeClr val="bg1">
                    <a:lumMod val="50000"/>
                  </a:schemeClr>
                </a:solidFill>
              </a:endParaRPr>
            </a:p>
          </p:txBody>
        </p:sp>
        <p:sp>
          <p:nvSpPr>
            <p:cNvPr id="81" name="80 Rectángulo"/>
            <p:cNvSpPr/>
            <p:nvPr/>
          </p:nvSpPr>
          <p:spPr>
            <a:xfrm>
              <a:off x="0" y="6572250"/>
              <a:ext cx="1000100" cy="277813"/>
            </a:xfrm>
            <a:prstGeom prst="rect">
              <a:avLst/>
            </a:prstGeom>
            <a:solidFill>
              <a:schemeClr val="bg2">
                <a:lumMod val="40000"/>
                <a:lumOff val="60000"/>
              </a:schemeClr>
            </a:solidFill>
            <a:ln>
              <a:noFill/>
            </a:ln>
          </p:spPr>
          <p:txBody>
            <a:bodyPr wrap="square">
              <a:spAutoFit/>
            </a:bodyPr>
            <a:lstStyle/>
            <a:p>
              <a:pPr>
                <a:defRPr/>
              </a:pPr>
              <a:r>
                <a:rPr lang="es-ES" sz="1200" b="1" i="1" dirty="0" smtClean="0">
                  <a:solidFill>
                    <a:schemeClr val="bg1">
                      <a:lumMod val="50000"/>
                    </a:schemeClr>
                  </a:solidFill>
                </a:rPr>
                <a:t>Motivación</a:t>
              </a:r>
              <a:endParaRPr lang="es-ES" sz="1200" dirty="0">
                <a:solidFill>
                  <a:schemeClr val="bg1">
                    <a:lumMod val="50000"/>
                  </a:schemeClr>
                </a:solidFill>
              </a:endParaRPr>
            </a:p>
          </p:txBody>
        </p:sp>
        <p:sp>
          <p:nvSpPr>
            <p:cNvPr id="84" name="83 Rectángulo"/>
            <p:cNvSpPr/>
            <p:nvPr/>
          </p:nvSpPr>
          <p:spPr>
            <a:xfrm>
              <a:off x="7929586" y="6572250"/>
              <a:ext cx="1214414"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Conclusiones</a:t>
              </a:r>
              <a:endParaRPr lang="es-ES" sz="1200" b="1" i="1" dirty="0">
                <a:solidFill>
                  <a:schemeClr val="bg1">
                    <a:lumMod val="50000"/>
                  </a:schemeClr>
                </a:solidFill>
              </a:endParaRPr>
            </a:p>
          </p:txBody>
        </p:sp>
        <p:sp>
          <p:nvSpPr>
            <p:cNvPr id="83" name="82 Rectángulo"/>
            <p:cNvSpPr/>
            <p:nvPr/>
          </p:nvSpPr>
          <p:spPr>
            <a:xfrm>
              <a:off x="6572287" y="6572250"/>
              <a:ext cx="1500175"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Validación </a:t>
              </a:r>
              <a:r>
                <a:rPr lang="es-ES" sz="1200" b="1" i="1" dirty="0">
                  <a:solidFill>
                    <a:schemeClr val="bg1">
                      <a:lumMod val="50000"/>
                    </a:schemeClr>
                  </a:solidFill>
                </a:rPr>
                <a:t>datos</a:t>
              </a:r>
            </a:p>
          </p:txBody>
        </p:sp>
        <p:sp>
          <p:nvSpPr>
            <p:cNvPr id="82" name="81 Rectángulo"/>
            <p:cNvSpPr/>
            <p:nvPr/>
          </p:nvSpPr>
          <p:spPr>
            <a:xfrm>
              <a:off x="4786326" y="6572250"/>
              <a:ext cx="2000252"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Validación </a:t>
              </a:r>
              <a:r>
                <a:rPr lang="es-ES" sz="1200" b="1" i="1" dirty="0">
                  <a:solidFill>
                    <a:schemeClr val="bg1">
                      <a:lumMod val="50000"/>
                    </a:schemeClr>
                  </a:solidFill>
                </a:rPr>
                <a:t>simulaciones</a:t>
              </a:r>
            </a:p>
          </p:txBody>
        </p:sp>
        <p:sp>
          <p:nvSpPr>
            <p:cNvPr id="80" name="79 Rectángulo"/>
            <p:cNvSpPr/>
            <p:nvPr/>
          </p:nvSpPr>
          <p:spPr>
            <a:xfrm>
              <a:off x="3143240" y="6572250"/>
              <a:ext cx="1785950" cy="276999"/>
            </a:xfrm>
            <a:prstGeom prst="rect">
              <a:avLst/>
            </a:prstGeom>
            <a:solidFill>
              <a:schemeClr val="bg2">
                <a:lumMod val="40000"/>
                <a:lumOff val="60000"/>
              </a:schemeClr>
            </a:solidFill>
            <a:ln>
              <a:noFill/>
            </a:ln>
          </p:spPr>
          <p:txBody>
            <a:bodyPr wrap="square">
              <a:spAutoFit/>
            </a:bodyPr>
            <a:lstStyle/>
            <a:p>
              <a:pPr>
                <a:defRPr/>
              </a:pPr>
              <a:r>
                <a:rPr lang="es-ES" sz="1200" b="1" i="1" dirty="0" smtClean="0">
                  <a:solidFill>
                    <a:schemeClr val="bg1">
                      <a:lumMod val="50000"/>
                    </a:schemeClr>
                  </a:solidFill>
                </a:rPr>
                <a:t>Método desarrollado</a:t>
              </a:r>
              <a:endParaRPr lang="es-ES" sz="1200" b="1" i="1" dirty="0">
                <a:solidFill>
                  <a:schemeClr val="bg1">
                    <a:lumMod val="50000"/>
                  </a:schemeClr>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8"/>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0"/>
                                  </p:stCondLst>
                                  <p:childTnLst>
                                    <p:set>
                                      <p:cBhvr>
                                        <p:cTn id="9" dur="1" fill="hold">
                                          <p:stCondLst>
                                            <p:cond delay="499"/>
                                          </p:stCondLst>
                                        </p:cTn>
                                        <p:tgtEl>
                                          <p:spTgt spid="16"/>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0"/>
                                  </p:stCondLst>
                                  <p:childTnLst>
                                    <p:set>
                                      <p:cBhvr>
                                        <p:cTn id="12" dur="1" fill="hold">
                                          <p:stCondLst>
                                            <p:cond delay="499"/>
                                          </p:stCondLst>
                                        </p:cTn>
                                        <p:tgtEl>
                                          <p:spTgt spid="8"/>
                                        </p:tgtEl>
                                        <p:attrNameLst>
                                          <p:attrName>style.visibility</p:attrName>
                                        </p:attrNameLst>
                                      </p:cBhvr>
                                      <p:to>
                                        <p:strVal val="visible"/>
                                      </p:to>
                                    </p:set>
                                  </p:childTnLst>
                                </p:cTn>
                              </p:par>
                              <p:par>
                                <p:cTn id="13" presetID="1" presetClass="entr" presetSubtype="0" fill="hold" nodeType="withEffect">
                                  <p:stCondLst>
                                    <p:cond delay="200"/>
                                  </p:stCondLst>
                                  <p:childTnLst>
                                    <p:set>
                                      <p:cBhvr>
                                        <p:cTn id="14" dur="1" fill="hold">
                                          <p:stCondLst>
                                            <p:cond delay="499"/>
                                          </p:stCondLst>
                                        </p:cTn>
                                        <p:tgtEl>
                                          <p:spTgt spid="29"/>
                                        </p:tgtEl>
                                        <p:attrNameLst>
                                          <p:attrName>style.visibility</p:attrName>
                                        </p:attrNameLst>
                                      </p:cBhvr>
                                      <p:to>
                                        <p:strVal val="visible"/>
                                      </p:to>
                                    </p:set>
                                  </p:childTnLst>
                                </p:cTn>
                              </p:par>
                            </p:childTnLst>
                          </p:cTn>
                        </p:par>
                        <p:par>
                          <p:cTn id="15" fill="hold">
                            <p:stCondLst>
                              <p:cond delay="1700"/>
                            </p:stCondLst>
                            <p:childTnLst>
                              <p:par>
                                <p:cTn id="16" presetID="1" presetClass="entr" presetSubtype="0" fill="hold" nodeType="afterEffect">
                                  <p:stCondLst>
                                    <p:cond delay="0"/>
                                  </p:stCondLst>
                                  <p:childTnLst>
                                    <p:set>
                                      <p:cBhvr>
                                        <p:cTn id="17" dur="1" fill="hold">
                                          <p:stCondLst>
                                            <p:cond delay="499"/>
                                          </p:stCondLst>
                                        </p:cTn>
                                        <p:tgtEl>
                                          <p:spTgt spid="32"/>
                                        </p:tgtEl>
                                        <p:attrNameLst>
                                          <p:attrName>style.visibility</p:attrName>
                                        </p:attrNameLst>
                                      </p:cBhvr>
                                      <p:to>
                                        <p:strVal val="visible"/>
                                      </p:to>
                                    </p:set>
                                  </p:childTnLst>
                                </p:cTn>
                              </p:par>
                            </p:childTnLst>
                          </p:cTn>
                        </p:par>
                        <p:par>
                          <p:cTn id="18" fill="hold">
                            <p:stCondLst>
                              <p:cond delay="2200"/>
                            </p:stCondLst>
                            <p:childTnLst>
                              <p:par>
                                <p:cTn id="19" presetID="1" presetClass="entr" presetSubtype="0" fill="hold" nodeType="afterEffect">
                                  <p:stCondLst>
                                    <p:cond delay="200"/>
                                  </p:stCondLst>
                                  <p:childTnLst>
                                    <p:set>
                                      <p:cBhvr>
                                        <p:cTn id="20" dur="1" fill="hold">
                                          <p:stCondLst>
                                            <p:cond delay="499"/>
                                          </p:stCondLst>
                                        </p:cTn>
                                        <p:tgtEl>
                                          <p:spTgt spid="35"/>
                                        </p:tgtEl>
                                        <p:attrNameLst>
                                          <p:attrName>style.visibility</p:attrName>
                                        </p:attrNameLst>
                                      </p:cBhvr>
                                      <p:to>
                                        <p:strVal val="visible"/>
                                      </p:to>
                                    </p:set>
                                  </p:childTnLst>
                                </p:cTn>
                              </p:par>
                              <p:par>
                                <p:cTn id="21" presetID="1" presetClass="entr" presetSubtype="0" fill="hold" nodeType="withEffect">
                                  <p:stCondLst>
                                    <p:cond delay="200"/>
                                  </p:stCondLst>
                                  <p:childTnLst>
                                    <p:set>
                                      <p:cBhvr>
                                        <p:cTn id="22" dur="1" fill="hold">
                                          <p:stCondLst>
                                            <p:cond delay="499"/>
                                          </p:stCondLst>
                                        </p:cTn>
                                        <p:tgtEl>
                                          <p:spTgt spid="12303"/>
                                        </p:tgtEl>
                                        <p:attrNameLst>
                                          <p:attrName>style.visibility</p:attrName>
                                        </p:attrNameLst>
                                      </p:cBhvr>
                                      <p:to>
                                        <p:strVal val="visible"/>
                                      </p:to>
                                    </p:set>
                                  </p:childTnLst>
                                </p:cTn>
                              </p:par>
                            </p:childTnLst>
                          </p:cTn>
                        </p:par>
                        <p:par>
                          <p:cTn id="23" fill="hold">
                            <p:stCondLst>
                              <p:cond delay="2900"/>
                            </p:stCondLst>
                            <p:childTnLst>
                              <p:par>
                                <p:cTn id="24" presetID="1" presetClass="entr" presetSubtype="0" fill="hold" nodeType="afterEffect">
                                  <p:stCondLst>
                                    <p:cond delay="200"/>
                                  </p:stCondLst>
                                  <p:childTnLst>
                                    <p:set>
                                      <p:cBhvr>
                                        <p:cTn id="25" dur="1" fill="hold">
                                          <p:stCondLst>
                                            <p:cond delay="499"/>
                                          </p:stCondLst>
                                        </p:cTn>
                                        <p:tgtEl>
                                          <p:spTgt spid="38"/>
                                        </p:tgtEl>
                                        <p:attrNameLst>
                                          <p:attrName>style.visibility</p:attrName>
                                        </p:attrNameLst>
                                      </p:cBhvr>
                                      <p:to>
                                        <p:strVal val="visible"/>
                                      </p:to>
                                    </p:set>
                                  </p:childTnLst>
                                </p:cTn>
                              </p:par>
                            </p:childTnLst>
                          </p:cTn>
                        </p:par>
                        <p:par>
                          <p:cTn id="26" fill="hold">
                            <p:stCondLst>
                              <p:cond delay="3600"/>
                            </p:stCondLst>
                            <p:childTnLst>
                              <p:par>
                                <p:cTn id="27" presetID="1" presetClass="entr" presetSubtype="0" fill="hold" nodeType="afterEffect">
                                  <p:stCondLst>
                                    <p:cond delay="0"/>
                                  </p:stCondLst>
                                  <p:childTnLst>
                                    <p:set>
                                      <p:cBhvr>
                                        <p:cTn id="28" dur="1" fill="hold">
                                          <p:stCondLst>
                                            <p:cond delay="499"/>
                                          </p:stCondLst>
                                        </p:cTn>
                                        <p:tgtEl>
                                          <p:spTgt spid="23"/>
                                        </p:tgtEl>
                                        <p:attrNameLst>
                                          <p:attrName>style.visibility</p:attrName>
                                        </p:attrNameLst>
                                      </p:cBhvr>
                                      <p:to>
                                        <p:strVal val="visible"/>
                                      </p:to>
                                    </p:set>
                                  </p:childTnLst>
                                </p:cTn>
                              </p:par>
                            </p:childTnLst>
                          </p:cTn>
                        </p:par>
                        <p:par>
                          <p:cTn id="29" fill="hold">
                            <p:stCondLst>
                              <p:cond delay="4100"/>
                            </p:stCondLst>
                            <p:childTnLst>
                              <p:par>
                                <p:cTn id="30" presetID="1" presetClass="entr" presetSubtype="0" fill="hold" nodeType="afterEffect">
                                  <p:stCondLst>
                                    <p:cond delay="0"/>
                                  </p:stCondLst>
                                  <p:childTnLst>
                                    <p:set>
                                      <p:cBhvr>
                                        <p:cTn id="31" dur="1" fill="hold">
                                          <p:stCondLst>
                                            <p:cond delay="499"/>
                                          </p:stCondLst>
                                        </p:cTn>
                                        <p:tgtEl>
                                          <p:spTgt spid="20"/>
                                        </p:tgtEl>
                                        <p:attrNameLst>
                                          <p:attrName>style.visibility</p:attrName>
                                        </p:attrNameLst>
                                      </p:cBhvr>
                                      <p:to>
                                        <p:strVal val="visible"/>
                                      </p:to>
                                    </p:set>
                                  </p:childTnLst>
                                </p:cTn>
                              </p:par>
                            </p:childTnLst>
                          </p:cTn>
                        </p:par>
                        <p:par>
                          <p:cTn id="32" fill="hold">
                            <p:stCondLst>
                              <p:cond delay="4600"/>
                            </p:stCondLst>
                            <p:childTnLst>
                              <p:par>
                                <p:cTn id="33" presetID="1" presetClass="entr" presetSubtype="0" fill="hold" nodeType="afterEffect">
                                  <p:stCondLst>
                                    <p:cond delay="0"/>
                                  </p:stCondLst>
                                  <p:childTnLst>
                                    <p:set>
                                      <p:cBhvr>
                                        <p:cTn id="34" dur="1" fill="hold">
                                          <p:stCondLst>
                                            <p:cond delay="499"/>
                                          </p:stCondLst>
                                        </p:cTn>
                                        <p:tgtEl>
                                          <p:spTgt spid="13"/>
                                        </p:tgtEl>
                                        <p:attrNameLst>
                                          <p:attrName>style.visibility</p:attrName>
                                        </p:attrNameLst>
                                      </p:cBhvr>
                                      <p:to>
                                        <p:strVal val="visible"/>
                                      </p:to>
                                    </p:set>
                                  </p:childTnLst>
                                </p:cTn>
                              </p:par>
                            </p:childTnLst>
                          </p:cTn>
                        </p:par>
                        <p:par>
                          <p:cTn id="35" fill="hold">
                            <p:stCondLst>
                              <p:cond delay="5100"/>
                            </p:stCondLst>
                            <p:childTnLst>
                              <p:par>
                                <p:cTn id="36" presetID="1" presetClass="entr" presetSubtype="0" fill="hold" nodeType="afterEffect">
                                  <p:stCondLst>
                                    <p:cond delay="0"/>
                                  </p:stCondLst>
                                  <p:childTnLst>
                                    <p:set>
                                      <p:cBhvr>
                                        <p:cTn id="37" dur="1" fill="hold">
                                          <p:stCondLst>
                                            <p:cond delay="499"/>
                                          </p:stCondLst>
                                        </p:cTn>
                                        <p:tgtEl>
                                          <p:spTgt spid="27"/>
                                        </p:tgtEl>
                                        <p:attrNameLst>
                                          <p:attrName>style.visibility</p:attrName>
                                        </p:attrNameLst>
                                      </p:cBhvr>
                                      <p:to>
                                        <p:strVal val="visible"/>
                                      </p:to>
                                    </p:set>
                                  </p:childTnLst>
                                </p:cTn>
                              </p:par>
                            </p:childTnLst>
                          </p:cTn>
                        </p:par>
                        <p:par>
                          <p:cTn id="38" fill="hold">
                            <p:stCondLst>
                              <p:cond delay="5600"/>
                            </p:stCondLst>
                            <p:childTnLst>
                              <p:par>
                                <p:cTn id="39" presetID="1" presetClass="entr" presetSubtype="0" fill="hold" nodeType="afterEffect">
                                  <p:stCondLst>
                                    <p:cond delay="0"/>
                                  </p:stCondLst>
                                  <p:childTnLst>
                                    <p:set>
                                      <p:cBhvr>
                                        <p:cTn id="40" dur="1" fill="hold">
                                          <p:stCondLst>
                                            <p:cond delay="499"/>
                                          </p:stCondLst>
                                        </p:cTn>
                                        <p:tgtEl>
                                          <p:spTgt spid="34"/>
                                        </p:tgtEl>
                                        <p:attrNameLst>
                                          <p:attrName>style.visibility</p:attrName>
                                        </p:attrNameLst>
                                      </p:cBhvr>
                                      <p:to>
                                        <p:strVal val="visible"/>
                                      </p:to>
                                    </p:set>
                                  </p:childTnLst>
                                </p:cTn>
                              </p:par>
                            </p:childTnLst>
                          </p:cTn>
                        </p:par>
                        <p:par>
                          <p:cTn id="41" fill="hold">
                            <p:stCondLst>
                              <p:cond delay="6100"/>
                            </p:stCondLst>
                            <p:childTnLst>
                              <p:par>
                                <p:cTn id="42" presetID="1" presetClass="entr" presetSubtype="0" fill="hold" nodeType="afterEffect">
                                  <p:stCondLst>
                                    <p:cond delay="0"/>
                                  </p:stCondLst>
                                  <p:childTnLst>
                                    <p:set>
                                      <p:cBhvr>
                                        <p:cTn id="43" dur="1" fill="hold">
                                          <p:stCondLst>
                                            <p:cond delay="499"/>
                                          </p:stCondLst>
                                        </p:cTn>
                                        <p:tgtEl>
                                          <p:spTgt spid="39"/>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499"/>
                                          </p:stCondLst>
                                        </p:cTn>
                                        <p:tgtEl>
                                          <p:spTgt spid="40"/>
                                        </p:tgtEl>
                                        <p:attrNameLst>
                                          <p:attrName>style.visibility</p:attrName>
                                        </p:attrNameLst>
                                      </p:cBhvr>
                                      <p:to>
                                        <p:strVal val="visible"/>
                                      </p:to>
                                    </p:set>
                                  </p:childTnLst>
                                </p:cTn>
                              </p:par>
                              <p:par>
                                <p:cTn id="46" presetID="1" presetClass="entr" presetSubtype="0" fill="hold" nodeType="withEffect">
                                  <p:stCondLst>
                                    <p:cond delay="200"/>
                                  </p:stCondLst>
                                  <p:childTnLst>
                                    <p:set>
                                      <p:cBhvr>
                                        <p:cTn id="47" dur="1" fill="hold">
                                          <p:stCondLst>
                                            <p:cond delay="499"/>
                                          </p:stCondLst>
                                        </p:cTn>
                                        <p:tgtEl>
                                          <p:spTgt spid="41"/>
                                        </p:tgtEl>
                                        <p:attrNameLst>
                                          <p:attrName>style.visibility</p:attrName>
                                        </p:attrNameLst>
                                      </p:cBhvr>
                                      <p:to>
                                        <p:strVal val="visible"/>
                                      </p:to>
                                    </p:set>
                                  </p:childTnLst>
                                </p:cTn>
                              </p:par>
                            </p:childTnLst>
                          </p:cTn>
                        </p:par>
                        <p:par>
                          <p:cTn id="48" fill="hold">
                            <p:stCondLst>
                              <p:cond delay="6800"/>
                            </p:stCondLst>
                            <p:childTnLst>
                              <p:par>
                                <p:cTn id="49" presetID="1" presetClass="entr" presetSubtype="0" fill="hold" nodeType="afterEffect">
                                  <p:stCondLst>
                                    <p:cond delay="0"/>
                                  </p:stCondLst>
                                  <p:childTnLst>
                                    <p:set>
                                      <p:cBhvr>
                                        <p:cTn id="50" dur="1" fill="hold">
                                          <p:stCondLst>
                                            <p:cond delay="499"/>
                                          </p:stCondLst>
                                        </p:cTn>
                                        <p:tgtEl>
                                          <p:spTgt spid="42"/>
                                        </p:tgtEl>
                                        <p:attrNameLst>
                                          <p:attrName>style.visibility</p:attrName>
                                        </p:attrNameLst>
                                      </p:cBhvr>
                                      <p:to>
                                        <p:strVal val="visible"/>
                                      </p:to>
                                    </p:set>
                                  </p:childTnLst>
                                </p:cTn>
                              </p:par>
                            </p:childTnLst>
                          </p:cTn>
                        </p:par>
                        <p:par>
                          <p:cTn id="51" fill="hold">
                            <p:stCondLst>
                              <p:cond delay="7300"/>
                            </p:stCondLst>
                            <p:childTnLst>
                              <p:par>
                                <p:cTn id="52" presetID="1" presetClass="entr" presetSubtype="0" fill="hold" nodeType="afterEffect">
                                  <p:stCondLst>
                                    <p:cond delay="0"/>
                                  </p:stCondLst>
                                  <p:childTnLst>
                                    <p:set>
                                      <p:cBhvr>
                                        <p:cTn id="53" dur="1" fill="hold">
                                          <p:stCondLst>
                                            <p:cond delay="499"/>
                                          </p:stCondLst>
                                        </p:cTn>
                                        <p:tgtEl>
                                          <p:spTgt spid="43"/>
                                        </p:tgtEl>
                                        <p:attrNameLst>
                                          <p:attrName>style.visibility</p:attrName>
                                        </p:attrNameLst>
                                      </p:cBhvr>
                                      <p:to>
                                        <p:strVal val="visible"/>
                                      </p:to>
                                    </p:set>
                                  </p:childTnLst>
                                </p:cTn>
                              </p:par>
                              <p:par>
                                <p:cTn id="54" presetID="1" presetClass="entr" presetSubtype="0" fill="hold" nodeType="withEffect">
                                  <p:stCondLst>
                                    <p:cond delay="200"/>
                                  </p:stCondLst>
                                  <p:childTnLst>
                                    <p:set>
                                      <p:cBhvr>
                                        <p:cTn id="55" dur="1" fill="hold">
                                          <p:stCondLst>
                                            <p:cond delay="499"/>
                                          </p:stCondLst>
                                        </p:cTn>
                                        <p:tgtEl>
                                          <p:spTgt spid="45"/>
                                        </p:tgtEl>
                                        <p:attrNameLst>
                                          <p:attrName>style.visibility</p:attrName>
                                        </p:attrNameLst>
                                      </p:cBhvr>
                                      <p:to>
                                        <p:strVal val="visible"/>
                                      </p:to>
                                    </p:set>
                                  </p:childTnLst>
                                </p:cTn>
                              </p:par>
                              <p:par>
                                <p:cTn id="56" presetID="1" presetClass="entr" presetSubtype="0" fill="hold" nodeType="withEffect">
                                  <p:stCondLst>
                                    <p:cond delay="200"/>
                                  </p:stCondLst>
                                  <p:childTnLst>
                                    <p:set>
                                      <p:cBhvr>
                                        <p:cTn id="57" dur="1" fill="hold">
                                          <p:stCondLst>
                                            <p:cond delay="499"/>
                                          </p:stCondLst>
                                        </p:cTn>
                                        <p:tgtEl>
                                          <p:spTgt spid="12304"/>
                                        </p:tgtEl>
                                        <p:attrNameLst>
                                          <p:attrName>style.visibility</p:attrName>
                                        </p:attrNameLst>
                                      </p:cBhvr>
                                      <p:to>
                                        <p:strVal val="visible"/>
                                      </p:to>
                                    </p:set>
                                  </p:childTnLst>
                                </p:cTn>
                              </p:par>
                              <p:par>
                                <p:cTn id="58" presetID="1" presetClass="entr" presetSubtype="0" fill="hold" nodeType="withEffect">
                                  <p:stCondLst>
                                    <p:cond delay="200"/>
                                  </p:stCondLst>
                                  <p:childTnLst>
                                    <p:set>
                                      <p:cBhvr>
                                        <p:cTn id="59" dur="1" fill="hold">
                                          <p:stCondLst>
                                            <p:cond delay="499"/>
                                          </p:stCondLst>
                                        </p:cTn>
                                        <p:tgtEl>
                                          <p:spTgt spid="55"/>
                                        </p:tgtEl>
                                        <p:attrNameLst>
                                          <p:attrName>style.visibility</p:attrName>
                                        </p:attrNameLst>
                                      </p:cBhvr>
                                      <p:to>
                                        <p:strVal val="visible"/>
                                      </p:to>
                                    </p:set>
                                  </p:childTnLst>
                                </p:cTn>
                              </p:par>
                            </p:childTnLst>
                          </p:cTn>
                        </p:par>
                        <p:par>
                          <p:cTn id="60" fill="hold">
                            <p:stCondLst>
                              <p:cond delay="8000"/>
                            </p:stCondLst>
                            <p:childTnLst>
                              <p:par>
                                <p:cTn id="61" presetID="1" presetClass="entr" presetSubtype="0" fill="hold" nodeType="afterEffect">
                                  <p:stCondLst>
                                    <p:cond delay="0"/>
                                  </p:stCondLst>
                                  <p:childTnLst>
                                    <p:set>
                                      <p:cBhvr>
                                        <p:cTn id="62" dur="1" fill="hold">
                                          <p:stCondLst>
                                            <p:cond delay="499"/>
                                          </p:stCondLst>
                                        </p:cTn>
                                        <p:tgtEl>
                                          <p:spTgt spid="70"/>
                                        </p:tgtEl>
                                        <p:attrNameLst>
                                          <p:attrName>style.visibility</p:attrName>
                                        </p:attrNameLst>
                                      </p:cBhvr>
                                      <p:to>
                                        <p:strVal val="visible"/>
                                      </p:to>
                                    </p:set>
                                  </p:childTnLst>
                                </p:cTn>
                              </p:par>
                            </p:childTnLst>
                          </p:cTn>
                        </p:par>
                        <p:par>
                          <p:cTn id="63" fill="hold">
                            <p:stCondLst>
                              <p:cond delay="8500"/>
                            </p:stCondLst>
                            <p:childTnLst>
                              <p:par>
                                <p:cTn id="64" presetID="1" presetClass="entr" presetSubtype="0" fill="hold" nodeType="afterEffect">
                                  <p:stCondLst>
                                    <p:cond delay="0"/>
                                  </p:stCondLst>
                                  <p:childTnLst>
                                    <p:set>
                                      <p:cBhvr>
                                        <p:cTn id="65" dur="1" fill="hold">
                                          <p:stCondLst>
                                            <p:cond delay="499"/>
                                          </p:stCondLst>
                                        </p:cTn>
                                        <p:tgtEl>
                                          <p:spTgt spid="73"/>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499"/>
                                          </p:stCondLst>
                                        </p:cTn>
                                        <p:tgtEl>
                                          <p:spTgt spid="77"/>
                                        </p:tgtEl>
                                        <p:attrNameLst>
                                          <p:attrName>style.visibility</p:attrName>
                                        </p:attrNameLst>
                                      </p:cBhvr>
                                      <p:to>
                                        <p:strVal val="visible"/>
                                      </p:to>
                                    </p:set>
                                  </p:childTnLst>
                                </p:cTn>
                              </p:par>
                            </p:childTnLst>
                          </p:cTn>
                        </p:par>
                        <p:par>
                          <p:cTn id="68" fill="hold">
                            <p:stCondLst>
                              <p:cond delay="9000"/>
                            </p:stCondLst>
                            <p:childTnLst>
                              <p:par>
                                <p:cTn id="69" presetID="1" presetClass="entr" presetSubtype="0" fill="hold" nodeType="afterEffect">
                                  <p:stCondLst>
                                    <p:cond delay="0"/>
                                  </p:stCondLst>
                                  <p:childTnLst>
                                    <p:set>
                                      <p:cBhvr>
                                        <p:cTn id="70" dur="1" fill="hold">
                                          <p:stCondLst>
                                            <p:cond delay="499"/>
                                          </p:stCondLst>
                                        </p:cTn>
                                        <p:tgtEl>
                                          <p:spTgt spid="94"/>
                                        </p:tgtEl>
                                        <p:attrNameLst>
                                          <p:attrName>style.visibility</p:attrName>
                                        </p:attrNameLst>
                                      </p:cBhvr>
                                      <p:to>
                                        <p:strVal val="visible"/>
                                      </p:to>
                                    </p:set>
                                  </p:childTnLst>
                                </p:cTn>
                              </p:par>
                            </p:childTnLst>
                          </p:cTn>
                        </p:par>
                        <p:par>
                          <p:cTn id="71" fill="hold">
                            <p:stCondLst>
                              <p:cond delay="9500"/>
                            </p:stCondLst>
                            <p:childTnLst>
                              <p:par>
                                <p:cTn id="72" presetID="1" presetClass="entr" presetSubtype="0" fill="hold" nodeType="afterEffect">
                                  <p:stCondLst>
                                    <p:cond delay="0"/>
                                  </p:stCondLst>
                                  <p:childTnLst>
                                    <p:set>
                                      <p:cBhvr>
                                        <p:cTn id="73" dur="1" fill="hold">
                                          <p:stCondLst>
                                            <p:cond delay="499"/>
                                          </p:stCondLst>
                                        </p:cTn>
                                        <p:tgtEl>
                                          <p:spTgt spid="113"/>
                                        </p:tgtEl>
                                        <p:attrNameLst>
                                          <p:attrName>style.visibility</p:attrName>
                                        </p:attrNameLst>
                                      </p:cBhvr>
                                      <p:to>
                                        <p:strVal val="visible"/>
                                      </p:to>
                                    </p:set>
                                  </p:childTnLst>
                                </p:cTn>
                              </p:par>
                            </p:childTnLst>
                          </p:cTn>
                        </p:par>
                        <p:par>
                          <p:cTn id="74" fill="hold">
                            <p:stCondLst>
                              <p:cond delay="10000"/>
                            </p:stCondLst>
                            <p:childTnLst>
                              <p:par>
                                <p:cTn id="75" presetID="1" presetClass="entr" presetSubtype="0" fill="hold" nodeType="afterEffect">
                                  <p:stCondLst>
                                    <p:cond delay="200"/>
                                  </p:stCondLst>
                                  <p:childTnLst>
                                    <p:set>
                                      <p:cBhvr>
                                        <p:cTn id="76" dur="1" fill="hold">
                                          <p:stCondLst>
                                            <p:cond delay="499"/>
                                          </p:stCondLst>
                                        </p:cTn>
                                        <p:tgtEl>
                                          <p:spTgt spid="97"/>
                                        </p:tgtEl>
                                        <p:attrNameLst>
                                          <p:attrName>style.visibility</p:attrName>
                                        </p:attrNameLst>
                                      </p:cBhvr>
                                      <p:to>
                                        <p:strVal val="visible"/>
                                      </p:to>
                                    </p:set>
                                  </p:childTnLst>
                                </p:cTn>
                              </p:par>
                            </p:childTnLst>
                          </p:cTn>
                        </p:par>
                        <p:par>
                          <p:cTn id="77" fill="hold">
                            <p:stCondLst>
                              <p:cond delay="10700"/>
                            </p:stCondLst>
                            <p:childTnLst>
                              <p:par>
                                <p:cTn id="78" presetID="1" presetClass="entr" presetSubtype="0" fill="hold" nodeType="afterEffect">
                                  <p:stCondLst>
                                    <p:cond delay="200"/>
                                  </p:stCondLst>
                                  <p:childTnLst>
                                    <p:set>
                                      <p:cBhvr>
                                        <p:cTn id="79" dur="1" fill="hold">
                                          <p:stCondLst>
                                            <p:cond delay="499"/>
                                          </p:stCondLst>
                                        </p:cTn>
                                        <p:tgtEl>
                                          <p:spTgt spid="104"/>
                                        </p:tgtEl>
                                        <p:attrNameLst>
                                          <p:attrName>style.visibility</p:attrName>
                                        </p:attrNameLst>
                                      </p:cBhvr>
                                      <p:to>
                                        <p:strVal val="visible"/>
                                      </p:to>
                                    </p:set>
                                  </p:childTnLst>
                                </p:cTn>
                              </p:par>
                            </p:childTnLst>
                          </p:cTn>
                        </p:par>
                        <p:par>
                          <p:cTn id="80" fill="hold">
                            <p:stCondLst>
                              <p:cond delay="11400"/>
                            </p:stCondLst>
                            <p:childTnLst>
                              <p:par>
                                <p:cTn id="81" presetID="1" presetClass="entr" presetSubtype="0" fill="hold" nodeType="afterEffect">
                                  <p:stCondLst>
                                    <p:cond delay="200"/>
                                  </p:stCondLst>
                                  <p:childTnLst>
                                    <p:set>
                                      <p:cBhvr>
                                        <p:cTn id="82" dur="1" fill="hold">
                                          <p:stCondLst>
                                            <p:cond delay="499"/>
                                          </p:stCondLst>
                                        </p:cTn>
                                        <p:tgtEl>
                                          <p:spTgt spid="89"/>
                                        </p:tgtEl>
                                        <p:attrNameLst>
                                          <p:attrName>style.visibility</p:attrName>
                                        </p:attrNameLst>
                                      </p:cBhvr>
                                      <p:to>
                                        <p:strVal val="visible"/>
                                      </p:to>
                                    </p:set>
                                  </p:childTnLst>
                                </p:cTn>
                              </p:par>
                            </p:childTnLst>
                          </p:cTn>
                        </p:par>
                        <p:par>
                          <p:cTn id="83" fill="hold">
                            <p:stCondLst>
                              <p:cond delay="12100"/>
                            </p:stCondLst>
                            <p:childTnLst>
                              <p:par>
                                <p:cTn id="84" presetID="1" presetClass="entr" presetSubtype="0" fill="hold" nodeType="afterEffect">
                                  <p:stCondLst>
                                    <p:cond delay="200"/>
                                  </p:stCondLst>
                                  <p:childTnLst>
                                    <p:set>
                                      <p:cBhvr>
                                        <p:cTn id="85" dur="1" fill="hold">
                                          <p:stCondLst>
                                            <p:cond delay="499"/>
                                          </p:stCondLst>
                                        </p:cTn>
                                        <p:tgtEl>
                                          <p:spTgt spid="87"/>
                                        </p:tgtEl>
                                        <p:attrNameLst>
                                          <p:attrName>style.visibility</p:attrName>
                                        </p:attrNameLst>
                                      </p:cBhvr>
                                      <p:to>
                                        <p:strVal val="visible"/>
                                      </p:to>
                                    </p:set>
                                  </p:childTnLst>
                                </p:cTn>
                              </p:par>
                            </p:childTnLst>
                          </p:cTn>
                        </p:par>
                        <p:par>
                          <p:cTn id="86" fill="hold">
                            <p:stCondLst>
                              <p:cond delay="12800"/>
                            </p:stCondLst>
                            <p:childTnLst>
                              <p:par>
                                <p:cTn id="87" presetID="1" presetClass="entr" presetSubtype="0" fill="hold" nodeType="afterEffect">
                                  <p:stCondLst>
                                    <p:cond delay="0"/>
                                  </p:stCondLst>
                                  <p:childTnLst>
                                    <p:set>
                                      <p:cBhvr>
                                        <p:cTn id="88" dur="1" fill="hold">
                                          <p:stCondLst>
                                            <p:cond delay="499"/>
                                          </p:stCondLst>
                                        </p:cTn>
                                        <p:tgtEl>
                                          <p:spTgt spid="110"/>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499"/>
                                          </p:stCondLst>
                                        </p:cTn>
                                        <p:tgtEl>
                                          <p:spTgt spid="12305"/>
                                        </p:tgtEl>
                                        <p:attrNameLst>
                                          <p:attrName>style.visibility</p:attrName>
                                        </p:attrNameLst>
                                      </p:cBhvr>
                                      <p:to>
                                        <p:strVal val="visible"/>
                                      </p:to>
                                    </p:set>
                                  </p:childTnLst>
                                </p:cTn>
                              </p:par>
                            </p:childTnLst>
                          </p:cTn>
                        </p:par>
                        <p:par>
                          <p:cTn id="91" fill="hold">
                            <p:stCondLst>
                              <p:cond delay="13300"/>
                            </p:stCondLst>
                            <p:childTnLst>
                              <p:par>
                                <p:cTn id="92" presetID="1" presetClass="entr" presetSubtype="0" fill="hold" nodeType="afterEffect">
                                  <p:stCondLst>
                                    <p:cond delay="0"/>
                                  </p:stCondLst>
                                  <p:childTnLst>
                                    <p:set>
                                      <p:cBhvr>
                                        <p:cTn id="93" dur="1" fill="hold">
                                          <p:stCondLst>
                                            <p:cond delay="499"/>
                                          </p:stCondLst>
                                        </p:cTn>
                                        <p:tgtEl>
                                          <p:spTgt spid="119"/>
                                        </p:tgtEl>
                                        <p:attrNameLst>
                                          <p:attrName>style.visibility</p:attrName>
                                        </p:attrNameLst>
                                      </p:cBhvr>
                                      <p:to>
                                        <p:strVal val="visible"/>
                                      </p:to>
                                    </p:set>
                                  </p:childTnLst>
                                </p:cTn>
                              </p:par>
                            </p:childTnLst>
                          </p:cTn>
                        </p:par>
                        <p:par>
                          <p:cTn id="94" fill="hold">
                            <p:stCondLst>
                              <p:cond delay="13800"/>
                            </p:stCondLst>
                            <p:childTnLst>
                              <p:par>
                                <p:cTn id="95" presetID="1" presetClass="entr" presetSubtype="0" fill="hold" nodeType="afterEffect">
                                  <p:stCondLst>
                                    <p:cond delay="0"/>
                                  </p:stCondLst>
                                  <p:childTnLst>
                                    <p:set>
                                      <p:cBhvr>
                                        <p:cTn id="96" dur="1" fill="hold">
                                          <p:stCondLst>
                                            <p:cond delay="499"/>
                                          </p:stCondLst>
                                        </p:cTn>
                                        <p:tgtEl>
                                          <p:spTgt spid="120"/>
                                        </p:tgtEl>
                                        <p:attrNameLst>
                                          <p:attrName>style.visibility</p:attrName>
                                        </p:attrNameLst>
                                      </p:cBhvr>
                                      <p:to>
                                        <p:strVal val="visible"/>
                                      </p:to>
                                    </p:set>
                                  </p:childTnLst>
                                </p:cTn>
                              </p:par>
                            </p:childTnLst>
                          </p:cTn>
                        </p:par>
                        <p:par>
                          <p:cTn id="97" fill="hold">
                            <p:stCondLst>
                              <p:cond delay="14300"/>
                            </p:stCondLst>
                            <p:childTnLst>
                              <p:par>
                                <p:cTn id="98" presetID="1" presetClass="entr" presetSubtype="0" fill="hold" nodeType="afterEffect">
                                  <p:stCondLst>
                                    <p:cond delay="0"/>
                                  </p:stCondLst>
                                  <p:childTnLst>
                                    <p:set>
                                      <p:cBhvr>
                                        <p:cTn id="99" dur="1" fill="hold">
                                          <p:stCondLst>
                                            <p:cond delay="499"/>
                                          </p:stCondLst>
                                        </p:cTn>
                                        <p:tgtEl>
                                          <p:spTgt spid="130"/>
                                        </p:tgtEl>
                                        <p:attrNameLst>
                                          <p:attrName>style.visibility</p:attrName>
                                        </p:attrNameLst>
                                      </p:cBhvr>
                                      <p:to>
                                        <p:strVal val="visible"/>
                                      </p:to>
                                    </p:set>
                                  </p:childTnLst>
                                </p:cTn>
                              </p:par>
                              <p:par>
                                <p:cTn id="100" presetID="1" presetClass="entr" presetSubtype="0" fill="hold" nodeType="withEffect">
                                  <p:stCondLst>
                                    <p:cond delay="0"/>
                                  </p:stCondLst>
                                  <p:childTnLst>
                                    <p:set>
                                      <p:cBhvr>
                                        <p:cTn id="101" dur="1" fill="hold">
                                          <p:stCondLst>
                                            <p:cond delay="499"/>
                                          </p:stCondLst>
                                        </p:cTn>
                                        <p:tgtEl>
                                          <p:spTgt spid="128"/>
                                        </p:tgtEl>
                                        <p:attrNameLst>
                                          <p:attrName>style.visibility</p:attrName>
                                        </p:attrNameLst>
                                      </p:cBhvr>
                                      <p:to>
                                        <p:strVal val="visible"/>
                                      </p:to>
                                    </p:set>
                                  </p:childTnLst>
                                </p:cTn>
                              </p:par>
                            </p:childTnLst>
                          </p:cTn>
                        </p:par>
                        <p:par>
                          <p:cTn id="102" fill="hold">
                            <p:stCondLst>
                              <p:cond delay="14800"/>
                            </p:stCondLst>
                            <p:childTnLst>
                              <p:par>
                                <p:cTn id="103" presetID="1" presetClass="entr" presetSubtype="0" fill="hold" nodeType="afterEffect">
                                  <p:stCondLst>
                                    <p:cond delay="0"/>
                                  </p:stCondLst>
                                  <p:childTnLst>
                                    <p:set>
                                      <p:cBhvr>
                                        <p:cTn id="104" dur="1" fill="hold">
                                          <p:stCondLst>
                                            <p:cond delay="499"/>
                                          </p:stCondLst>
                                        </p:cTn>
                                        <p:tgtEl>
                                          <p:spTgt spid="129"/>
                                        </p:tgtEl>
                                        <p:attrNameLst>
                                          <p:attrName>style.visibility</p:attrName>
                                        </p:attrNameLst>
                                      </p:cBhvr>
                                      <p:to>
                                        <p:strVal val="visible"/>
                                      </p:to>
                                    </p:set>
                                  </p:childTnLst>
                                </p:cTn>
                              </p:par>
                            </p:childTnLst>
                          </p:cTn>
                        </p:par>
                        <p:par>
                          <p:cTn id="105" fill="hold">
                            <p:stCondLst>
                              <p:cond delay="15300"/>
                            </p:stCondLst>
                            <p:childTnLst>
                              <p:par>
                                <p:cTn id="106" presetID="1" presetClass="entr" presetSubtype="0" fill="hold" nodeType="afterEffect">
                                  <p:stCondLst>
                                    <p:cond delay="0"/>
                                  </p:stCondLst>
                                  <p:childTnLst>
                                    <p:set>
                                      <p:cBhvr>
                                        <p:cTn id="107" dur="1" fill="hold">
                                          <p:stCondLst>
                                            <p:cond delay="499"/>
                                          </p:stCondLst>
                                        </p:cTn>
                                        <p:tgtEl>
                                          <p:spTgt spid="143"/>
                                        </p:tgtEl>
                                        <p:attrNameLst>
                                          <p:attrName>style.visibility</p:attrName>
                                        </p:attrNameLst>
                                      </p:cBhvr>
                                      <p:to>
                                        <p:strVal val="visible"/>
                                      </p:to>
                                    </p:set>
                                  </p:childTnLst>
                                </p:cTn>
                              </p:par>
                              <p:par>
                                <p:cTn id="108" presetID="1" presetClass="entr" presetSubtype="0" fill="hold" nodeType="withEffect">
                                  <p:stCondLst>
                                    <p:cond delay="200"/>
                                  </p:stCondLst>
                                  <p:childTnLst>
                                    <p:set>
                                      <p:cBhvr>
                                        <p:cTn id="109" dur="1" fill="hold">
                                          <p:stCondLst>
                                            <p:cond delay="499"/>
                                          </p:stCondLst>
                                        </p:cTn>
                                        <p:tgtEl>
                                          <p:spTgt spid="148"/>
                                        </p:tgtEl>
                                        <p:attrNameLst>
                                          <p:attrName>style.visibility</p:attrName>
                                        </p:attrNameLst>
                                      </p:cBhvr>
                                      <p:to>
                                        <p:strVal val="visible"/>
                                      </p:to>
                                    </p:set>
                                  </p:childTnLst>
                                </p:cTn>
                              </p:par>
                              <p:par>
                                <p:cTn id="110" presetID="1" presetClass="entr" presetSubtype="0" fill="hold" nodeType="withEffect">
                                  <p:stCondLst>
                                    <p:cond delay="200"/>
                                  </p:stCondLst>
                                  <p:childTnLst>
                                    <p:set>
                                      <p:cBhvr>
                                        <p:cTn id="111" dur="1" fill="hold">
                                          <p:stCondLst>
                                            <p:cond delay="499"/>
                                          </p:stCondLst>
                                        </p:cTn>
                                        <p:tgtEl>
                                          <p:spTgt spid="123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1 Marcador de número de diapositiva"/>
          <p:cNvSpPr>
            <a:spLocks noGrp="1"/>
          </p:cNvSpPr>
          <p:nvPr>
            <p:ph type="sldNum" sz="quarter" idx="12"/>
          </p:nvPr>
        </p:nvSpPr>
        <p:spPr>
          <a:noFill/>
          <a:ln>
            <a:miter lim="800000"/>
            <a:headEnd/>
            <a:tailEnd/>
          </a:ln>
        </p:spPr>
        <p:txBody>
          <a:bodyPr/>
          <a:lstStyle/>
          <a:p>
            <a:fld id="{E87D6A51-D4E3-4112-9AE1-DB70203316B4}" type="slidenum">
              <a:rPr lang="es-ES" smtClean="0">
                <a:latin typeface="Arial" charset="0"/>
              </a:rPr>
              <a:pPr/>
              <a:t>15</a:t>
            </a:fld>
            <a:endParaRPr lang="es-ES" smtClean="0">
              <a:latin typeface="Arial" charset="0"/>
            </a:endParaRPr>
          </a:p>
        </p:txBody>
      </p:sp>
      <p:sp>
        <p:nvSpPr>
          <p:cNvPr id="3" name="2 Rectángulo"/>
          <p:cNvSpPr/>
          <p:nvPr/>
        </p:nvSpPr>
        <p:spPr>
          <a:xfrm>
            <a:off x="928688" y="4429109"/>
            <a:ext cx="1500187" cy="142875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cxnSp>
        <p:nvCxnSpPr>
          <p:cNvPr id="4" name="3 Conector recto"/>
          <p:cNvCxnSpPr/>
          <p:nvPr/>
        </p:nvCxnSpPr>
        <p:spPr>
          <a:xfrm rot="5400000">
            <a:off x="1178719" y="1535890"/>
            <a:ext cx="500063" cy="428625"/>
          </a:xfrm>
          <a:prstGeom prst="line">
            <a:avLst/>
          </a:prstGeom>
          <a:ln w="63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5" name="4 Conector recto"/>
          <p:cNvCxnSpPr/>
          <p:nvPr/>
        </p:nvCxnSpPr>
        <p:spPr>
          <a:xfrm rot="5400000">
            <a:off x="-71437" y="3143234"/>
            <a:ext cx="257175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5 Conector recto"/>
          <p:cNvCxnSpPr/>
          <p:nvPr/>
        </p:nvCxnSpPr>
        <p:spPr>
          <a:xfrm rot="5400000">
            <a:off x="785813" y="3143234"/>
            <a:ext cx="257175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6 Conector recto"/>
          <p:cNvCxnSpPr/>
          <p:nvPr/>
        </p:nvCxnSpPr>
        <p:spPr>
          <a:xfrm rot="5400000">
            <a:off x="4763" y="2709846"/>
            <a:ext cx="2857500" cy="438150"/>
          </a:xfrm>
          <a:prstGeom prst="line">
            <a:avLst/>
          </a:prstGeom>
          <a:ln w="63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8" name="7 Conector recto"/>
          <p:cNvCxnSpPr/>
          <p:nvPr/>
        </p:nvCxnSpPr>
        <p:spPr>
          <a:xfrm rot="5400000">
            <a:off x="71438" y="2857484"/>
            <a:ext cx="2857500" cy="285750"/>
          </a:xfrm>
          <a:prstGeom prst="line">
            <a:avLst/>
          </a:prstGeom>
          <a:ln w="63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9" name="8 Conector recto"/>
          <p:cNvCxnSpPr/>
          <p:nvPr/>
        </p:nvCxnSpPr>
        <p:spPr>
          <a:xfrm rot="16200000" flipH="1">
            <a:off x="531019" y="2612215"/>
            <a:ext cx="2633663" cy="409575"/>
          </a:xfrm>
          <a:prstGeom prst="line">
            <a:avLst/>
          </a:prstGeom>
          <a:ln w="63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0" name="9 Conector recto"/>
          <p:cNvCxnSpPr/>
          <p:nvPr/>
        </p:nvCxnSpPr>
        <p:spPr>
          <a:xfrm rot="16200000" flipH="1">
            <a:off x="321469" y="2893203"/>
            <a:ext cx="2857500" cy="214312"/>
          </a:xfrm>
          <a:prstGeom prst="line">
            <a:avLst/>
          </a:prstGeom>
          <a:ln w="63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1" name="10 Conector recto"/>
          <p:cNvCxnSpPr/>
          <p:nvPr/>
        </p:nvCxnSpPr>
        <p:spPr>
          <a:xfrm rot="5400000">
            <a:off x="892969" y="1821640"/>
            <a:ext cx="1071563" cy="428625"/>
          </a:xfrm>
          <a:prstGeom prst="line">
            <a:avLst/>
          </a:prstGeom>
          <a:ln w="63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2" name="11 Conector recto"/>
          <p:cNvCxnSpPr/>
          <p:nvPr/>
        </p:nvCxnSpPr>
        <p:spPr>
          <a:xfrm rot="5400000">
            <a:off x="9525" y="2776521"/>
            <a:ext cx="2919413" cy="366713"/>
          </a:xfrm>
          <a:prstGeom prst="line">
            <a:avLst/>
          </a:prstGeom>
          <a:ln w="63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3" name="12 Conector recto"/>
          <p:cNvCxnSpPr/>
          <p:nvPr/>
        </p:nvCxnSpPr>
        <p:spPr>
          <a:xfrm rot="16200000" flipV="1">
            <a:off x="392906" y="2821766"/>
            <a:ext cx="2428875" cy="785812"/>
          </a:xfrm>
          <a:prstGeom prst="line">
            <a:avLst/>
          </a:prstGeom>
          <a:ln w="63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4" name="13 Conector recto"/>
          <p:cNvCxnSpPr/>
          <p:nvPr/>
        </p:nvCxnSpPr>
        <p:spPr>
          <a:xfrm rot="16200000" flipH="1">
            <a:off x="1250157" y="1893077"/>
            <a:ext cx="1214438" cy="428625"/>
          </a:xfrm>
          <a:prstGeom prst="line">
            <a:avLst/>
          </a:prstGeom>
          <a:ln w="63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5" name="14 Conector recto"/>
          <p:cNvCxnSpPr/>
          <p:nvPr/>
        </p:nvCxnSpPr>
        <p:spPr>
          <a:xfrm rot="5400000">
            <a:off x="1107282" y="2821765"/>
            <a:ext cx="1071562" cy="857250"/>
          </a:xfrm>
          <a:prstGeom prst="line">
            <a:avLst/>
          </a:prstGeom>
          <a:ln w="63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6" name="15 Conector recto"/>
          <p:cNvCxnSpPr/>
          <p:nvPr/>
        </p:nvCxnSpPr>
        <p:spPr>
          <a:xfrm rot="16200000" flipH="1">
            <a:off x="1035844" y="3964765"/>
            <a:ext cx="642938" cy="285750"/>
          </a:xfrm>
          <a:prstGeom prst="line">
            <a:avLst/>
          </a:prstGeom>
          <a:ln w="6350">
            <a:solidFill>
              <a:srgbClr val="C00000"/>
            </a:solidFill>
          </a:ln>
        </p:spPr>
        <p:style>
          <a:lnRef idx="2">
            <a:schemeClr val="accent1"/>
          </a:lnRef>
          <a:fillRef idx="0">
            <a:schemeClr val="accent1"/>
          </a:fillRef>
          <a:effectRef idx="1">
            <a:schemeClr val="accent1"/>
          </a:effectRef>
          <a:fontRef idx="minor">
            <a:schemeClr val="tx1"/>
          </a:fontRef>
        </p:style>
      </p:cxnSp>
      <p:pic>
        <p:nvPicPr>
          <p:cNvPr id="16401" name="Picture 15"/>
          <p:cNvPicPr>
            <a:picLocks noChangeAspect="1" noChangeArrowheads="1"/>
          </p:cNvPicPr>
          <p:nvPr/>
        </p:nvPicPr>
        <p:blipFill>
          <a:blip r:embed="rId3"/>
          <a:srcRect/>
          <a:stretch>
            <a:fillRect/>
          </a:stretch>
        </p:blipFill>
        <p:spPr bwMode="auto">
          <a:xfrm>
            <a:off x="928688" y="4429109"/>
            <a:ext cx="1500187" cy="1428750"/>
          </a:xfrm>
          <a:prstGeom prst="rect">
            <a:avLst/>
          </a:prstGeom>
          <a:noFill/>
          <a:ln w="9525">
            <a:noFill/>
            <a:miter lim="800000"/>
            <a:headEnd/>
            <a:tailEnd/>
          </a:ln>
        </p:spPr>
      </p:pic>
      <p:cxnSp>
        <p:nvCxnSpPr>
          <p:cNvPr id="18" name="17 Conector recto"/>
          <p:cNvCxnSpPr/>
          <p:nvPr/>
        </p:nvCxnSpPr>
        <p:spPr>
          <a:xfrm rot="16200000" flipH="1">
            <a:off x="232569" y="2982103"/>
            <a:ext cx="2857500" cy="36512"/>
          </a:xfrm>
          <a:prstGeom prst="line">
            <a:avLst/>
          </a:prstGeom>
          <a:ln w="63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9" name="18 Conector recto"/>
          <p:cNvCxnSpPr/>
          <p:nvPr/>
        </p:nvCxnSpPr>
        <p:spPr>
          <a:xfrm rot="5400000">
            <a:off x="142876" y="2928921"/>
            <a:ext cx="2857500" cy="142875"/>
          </a:xfrm>
          <a:prstGeom prst="line">
            <a:avLst/>
          </a:prstGeom>
          <a:ln w="63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0" name="19 Conector recto"/>
          <p:cNvCxnSpPr/>
          <p:nvPr/>
        </p:nvCxnSpPr>
        <p:spPr>
          <a:xfrm rot="5400000">
            <a:off x="678657" y="2107390"/>
            <a:ext cx="1500187" cy="428625"/>
          </a:xfrm>
          <a:prstGeom prst="line">
            <a:avLst/>
          </a:prstGeom>
          <a:ln w="63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1" name="20 Conector recto"/>
          <p:cNvCxnSpPr/>
          <p:nvPr/>
        </p:nvCxnSpPr>
        <p:spPr>
          <a:xfrm rot="16200000" flipH="1">
            <a:off x="928688" y="2285984"/>
            <a:ext cx="1857375" cy="428625"/>
          </a:xfrm>
          <a:prstGeom prst="line">
            <a:avLst/>
          </a:prstGeom>
          <a:ln w="63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2" name="21 Conector recto"/>
          <p:cNvCxnSpPr/>
          <p:nvPr/>
        </p:nvCxnSpPr>
        <p:spPr>
          <a:xfrm rot="16200000" flipH="1">
            <a:off x="250032" y="2893202"/>
            <a:ext cx="2928938" cy="142875"/>
          </a:xfrm>
          <a:prstGeom prst="line">
            <a:avLst/>
          </a:prstGeom>
          <a:ln w="63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3" name="22 Conector recto"/>
          <p:cNvCxnSpPr/>
          <p:nvPr/>
        </p:nvCxnSpPr>
        <p:spPr>
          <a:xfrm rot="5400000">
            <a:off x="178594" y="2964640"/>
            <a:ext cx="2857500" cy="71438"/>
          </a:xfrm>
          <a:prstGeom prst="line">
            <a:avLst/>
          </a:prstGeom>
          <a:ln w="63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4" name="23 Conector recto"/>
          <p:cNvCxnSpPr/>
          <p:nvPr/>
        </p:nvCxnSpPr>
        <p:spPr>
          <a:xfrm rot="16200000" flipH="1">
            <a:off x="892969" y="3393265"/>
            <a:ext cx="1357313" cy="714375"/>
          </a:xfrm>
          <a:prstGeom prst="line">
            <a:avLst/>
          </a:prstGeom>
          <a:ln w="6350">
            <a:solidFill>
              <a:srgbClr val="C00000"/>
            </a:solidFill>
          </a:ln>
        </p:spPr>
        <p:style>
          <a:lnRef idx="2">
            <a:schemeClr val="accent1"/>
          </a:lnRef>
          <a:fillRef idx="0">
            <a:schemeClr val="accent1"/>
          </a:fillRef>
          <a:effectRef idx="1">
            <a:schemeClr val="accent1"/>
          </a:effectRef>
          <a:fontRef idx="minor">
            <a:schemeClr val="tx1"/>
          </a:fontRef>
        </p:style>
      </p:cxnSp>
      <p:pic>
        <p:nvPicPr>
          <p:cNvPr id="16409" name="Picture 16"/>
          <p:cNvPicPr>
            <a:picLocks noChangeAspect="1" noChangeArrowheads="1"/>
          </p:cNvPicPr>
          <p:nvPr/>
        </p:nvPicPr>
        <p:blipFill>
          <a:blip r:embed="rId4"/>
          <a:srcRect/>
          <a:stretch>
            <a:fillRect/>
          </a:stretch>
        </p:blipFill>
        <p:spPr bwMode="auto">
          <a:xfrm>
            <a:off x="928688" y="4429109"/>
            <a:ext cx="1511300" cy="1500187"/>
          </a:xfrm>
          <a:prstGeom prst="rect">
            <a:avLst/>
          </a:prstGeom>
          <a:noFill/>
          <a:ln w="9525">
            <a:noFill/>
            <a:miter lim="800000"/>
            <a:headEnd/>
            <a:tailEnd/>
          </a:ln>
        </p:spPr>
      </p:pic>
      <p:cxnSp>
        <p:nvCxnSpPr>
          <p:cNvPr id="26" name="25 Conector recto"/>
          <p:cNvCxnSpPr/>
          <p:nvPr/>
        </p:nvCxnSpPr>
        <p:spPr>
          <a:xfrm rot="5400000">
            <a:off x="1393031" y="3750453"/>
            <a:ext cx="1071563" cy="285750"/>
          </a:xfrm>
          <a:prstGeom prst="line">
            <a:avLst/>
          </a:prstGeom>
          <a:ln w="63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7" name="26 Conector recto"/>
          <p:cNvCxnSpPr/>
          <p:nvPr/>
        </p:nvCxnSpPr>
        <p:spPr>
          <a:xfrm rot="5400000">
            <a:off x="71438" y="2857483"/>
            <a:ext cx="2928938" cy="214313"/>
          </a:xfrm>
          <a:prstGeom prst="line">
            <a:avLst/>
          </a:prstGeom>
          <a:ln w="15875">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8" name="27 Conector recto"/>
          <p:cNvCxnSpPr/>
          <p:nvPr/>
        </p:nvCxnSpPr>
        <p:spPr>
          <a:xfrm rot="16200000" flipH="1">
            <a:off x="321469" y="2821765"/>
            <a:ext cx="2928938" cy="285750"/>
          </a:xfrm>
          <a:prstGeom prst="line">
            <a:avLst/>
          </a:prstGeom>
          <a:ln w="15875">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9" name="28 Conector recto"/>
          <p:cNvCxnSpPr/>
          <p:nvPr/>
        </p:nvCxnSpPr>
        <p:spPr>
          <a:xfrm rot="16200000" flipH="1">
            <a:off x="250032" y="2893202"/>
            <a:ext cx="2857500" cy="71437"/>
          </a:xfrm>
          <a:prstGeom prst="line">
            <a:avLst/>
          </a:prstGeom>
          <a:ln w="15875">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30" name="29 Conector recto"/>
          <p:cNvCxnSpPr/>
          <p:nvPr/>
        </p:nvCxnSpPr>
        <p:spPr>
          <a:xfrm rot="16200000" flipH="1">
            <a:off x="200025" y="2944796"/>
            <a:ext cx="2928938" cy="39688"/>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31" name="30 Conector recto"/>
          <p:cNvCxnSpPr/>
          <p:nvPr/>
        </p:nvCxnSpPr>
        <p:spPr>
          <a:xfrm rot="5400000">
            <a:off x="215107" y="2928127"/>
            <a:ext cx="2857500" cy="1587"/>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32" name="31 Conector recto"/>
          <p:cNvCxnSpPr/>
          <p:nvPr/>
        </p:nvCxnSpPr>
        <p:spPr>
          <a:xfrm rot="5400000">
            <a:off x="142876" y="2928921"/>
            <a:ext cx="2857500" cy="142875"/>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33" name="32 Conector recto"/>
          <p:cNvCxnSpPr/>
          <p:nvPr/>
        </p:nvCxnSpPr>
        <p:spPr>
          <a:xfrm rot="5400000">
            <a:off x="178594" y="2964640"/>
            <a:ext cx="2857500" cy="71438"/>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34" name="33 Conector recto"/>
          <p:cNvCxnSpPr/>
          <p:nvPr/>
        </p:nvCxnSpPr>
        <p:spPr>
          <a:xfrm rot="5400000">
            <a:off x="357188" y="3071796"/>
            <a:ext cx="2286000" cy="28575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35" name="34 Conector recto"/>
          <p:cNvCxnSpPr/>
          <p:nvPr/>
        </p:nvCxnSpPr>
        <p:spPr>
          <a:xfrm rot="16200000" flipH="1">
            <a:off x="357187" y="2928922"/>
            <a:ext cx="2786063" cy="214312"/>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36" name="35 Conector recto"/>
          <p:cNvCxnSpPr/>
          <p:nvPr/>
        </p:nvCxnSpPr>
        <p:spPr>
          <a:xfrm rot="16200000" flipH="1">
            <a:off x="392907" y="2821765"/>
            <a:ext cx="2857500" cy="357187"/>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pic>
        <p:nvPicPr>
          <p:cNvPr id="16421" name="Picture 17"/>
          <p:cNvPicPr>
            <a:picLocks noChangeAspect="1" noChangeArrowheads="1"/>
          </p:cNvPicPr>
          <p:nvPr/>
        </p:nvPicPr>
        <p:blipFill>
          <a:blip r:embed="rId5"/>
          <a:srcRect/>
          <a:stretch>
            <a:fillRect/>
          </a:stretch>
        </p:blipFill>
        <p:spPr bwMode="auto">
          <a:xfrm>
            <a:off x="928688" y="4429109"/>
            <a:ext cx="1500187" cy="1489075"/>
          </a:xfrm>
          <a:prstGeom prst="rect">
            <a:avLst/>
          </a:prstGeom>
          <a:noFill/>
          <a:ln w="9525">
            <a:noFill/>
            <a:miter lim="800000"/>
            <a:headEnd/>
            <a:tailEnd/>
          </a:ln>
        </p:spPr>
      </p:pic>
      <p:cxnSp>
        <p:nvCxnSpPr>
          <p:cNvPr id="38" name="37 Conector recto"/>
          <p:cNvCxnSpPr/>
          <p:nvPr/>
        </p:nvCxnSpPr>
        <p:spPr>
          <a:xfrm rot="5400000">
            <a:off x="71438" y="2857483"/>
            <a:ext cx="2928938" cy="214313"/>
          </a:xfrm>
          <a:prstGeom prst="line">
            <a:avLst/>
          </a:prstGeom>
          <a:ln w="28575">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39" name="38 Conector recto"/>
          <p:cNvCxnSpPr/>
          <p:nvPr/>
        </p:nvCxnSpPr>
        <p:spPr>
          <a:xfrm rot="16200000" flipH="1">
            <a:off x="357188" y="3000359"/>
            <a:ext cx="2714625" cy="142875"/>
          </a:xfrm>
          <a:prstGeom prst="line">
            <a:avLst/>
          </a:prstGeom>
          <a:ln w="28575">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40" name="39 Conector recto"/>
          <p:cNvCxnSpPr/>
          <p:nvPr/>
        </p:nvCxnSpPr>
        <p:spPr>
          <a:xfrm rot="5400000">
            <a:off x="35719" y="2821765"/>
            <a:ext cx="2857500" cy="357188"/>
          </a:xfrm>
          <a:prstGeom prst="line">
            <a:avLst/>
          </a:prstGeom>
          <a:ln w="28575">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41" name="40 Conector recto"/>
          <p:cNvCxnSpPr>
            <a:endCxn id="3" idx="0"/>
          </p:cNvCxnSpPr>
          <p:nvPr/>
        </p:nvCxnSpPr>
        <p:spPr>
          <a:xfrm rot="16200000" flipH="1">
            <a:off x="196850" y="2946384"/>
            <a:ext cx="2928938" cy="36512"/>
          </a:xfrm>
          <a:prstGeom prst="line">
            <a:avLst/>
          </a:prstGeom>
          <a:ln w="28575">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42" name="41 Conector recto"/>
          <p:cNvCxnSpPr/>
          <p:nvPr/>
        </p:nvCxnSpPr>
        <p:spPr>
          <a:xfrm rot="16200000" flipH="1">
            <a:off x="321469" y="2821765"/>
            <a:ext cx="2928938" cy="285750"/>
          </a:xfrm>
          <a:prstGeom prst="line">
            <a:avLst/>
          </a:prstGeom>
          <a:ln w="28575">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43" name="42 Conector recto"/>
          <p:cNvCxnSpPr/>
          <p:nvPr/>
        </p:nvCxnSpPr>
        <p:spPr>
          <a:xfrm rot="16200000" flipH="1">
            <a:off x="1535907" y="1607327"/>
            <a:ext cx="642938" cy="428625"/>
          </a:xfrm>
          <a:prstGeom prst="line">
            <a:avLst/>
          </a:prstGeom>
          <a:ln w="63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44" name="43 Conector recto"/>
          <p:cNvCxnSpPr/>
          <p:nvPr/>
        </p:nvCxnSpPr>
        <p:spPr>
          <a:xfrm rot="5400000">
            <a:off x="607219" y="2893202"/>
            <a:ext cx="2286000" cy="642938"/>
          </a:xfrm>
          <a:prstGeom prst="line">
            <a:avLst/>
          </a:prstGeom>
          <a:ln w="6350">
            <a:solidFill>
              <a:srgbClr val="C00000"/>
            </a:solidFill>
          </a:ln>
        </p:spPr>
        <p:style>
          <a:lnRef idx="2">
            <a:schemeClr val="accent1"/>
          </a:lnRef>
          <a:fillRef idx="0">
            <a:schemeClr val="accent1"/>
          </a:fillRef>
          <a:effectRef idx="1">
            <a:schemeClr val="accent1"/>
          </a:effectRef>
          <a:fontRef idx="minor">
            <a:schemeClr val="tx1"/>
          </a:fontRef>
        </p:style>
      </p:cxnSp>
      <p:pic>
        <p:nvPicPr>
          <p:cNvPr id="16429" name="Picture 18"/>
          <p:cNvPicPr>
            <a:picLocks noChangeAspect="1" noChangeArrowheads="1"/>
          </p:cNvPicPr>
          <p:nvPr/>
        </p:nvPicPr>
        <p:blipFill>
          <a:blip r:embed="rId6"/>
          <a:srcRect/>
          <a:stretch>
            <a:fillRect/>
          </a:stretch>
        </p:blipFill>
        <p:spPr bwMode="auto">
          <a:xfrm>
            <a:off x="928688" y="4429109"/>
            <a:ext cx="1500187" cy="1500187"/>
          </a:xfrm>
          <a:prstGeom prst="rect">
            <a:avLst/>
          </a:prstGeom>
          <a:noFill/>
          <a:ln w="9525">
            <a:noFill/>
            <a:miter lim="800000"/>
            <a:headEnd/>
            <a:tailEnd/>
          </a:ln>
        </p:spPr>
      </p:pic>
      <p:sp>
        <p:nvSpPr>
          <p:cNvPr id="16430" name="4 Rectángulo"/>
          <p:cNvSpPr>
            <a:spLocks noChangeArrowheads="1"/>
          </p:cNvSpPr>
          <p:nvPr/>
        </p:nvSpPr>
        <p:spPr bwMode="auto">
          <a:xfrm>
            <a:off x="1500167" y="44450"/>
            <a:ext cx="7643834" cy="584775"/>
          </a:xfrm>
          <a:prstGeom prst="rect">
            <a:avLst/>
          </a:prstGeom>
          <a:noFill/>
          <a:ln w="9525">
            <a:noFill/>
            <a:miter lim="800000"/>
            <a:headEnd/>
            <a:tailEnd/>
          </a:ln>
        </p:spPr>
        <p:txBody>
          <a:bodyPr wrap="square">
            <a:spAutoFit/>
          </a:bodyPr>
          <a:lstStyle/>
          <a:p>
            <a:pPr algn="r"/>
            <a:r>
              <a:rPr lang="es-ES" sz="3200" b="1" dirty="0" smtClean="0">
                <a:solidFill>
                  <a:srgbClr val="262673"/>
                </a:solidFill>
              </a:rPr>
              <a:t>Información del haz de radiación</a:t>
            </a:r>
            <a:endParaRPr lang="es-ES" sz="3200" dirty="0">
              <a:solidFill>
                <a:srgbClr val="262673"/>
              </a:solidFill>
            </a:endParaRPr>
          </a:p>
        </p:txBody>
      </p:sp>
      <p:cxnSp>
        <p:nvCxnSpPr>
          <p:cNvPr id="47" name="46 Conector recto"/>
          <p:cNvCxnSpPr/>
          <p:nvPr/>
        </p:nvCxnSpPr>
        <p:spPr>
          <a:xfrm>
            <a:off x="2714612" y="571480"/>
            <a:ext cx="6329376" cy="1588"/>
          </a:xfrm>
          <a:prstGeom prst="line">
            <a:avLst/>
          </a:prstGeom>
          <a:ln>
            <a:solidFill>
              <a:srgbClr val="C00000"/>
            </a:solidFill>
          </a:ln>
        </p:spPr>
        <p:style>
          <a:lnRef idx="2">
            <a:schemeClr val="dk1"/>
          </a:lnRef>
          <a:fillRef idx="0">
            <a:schemeClr val="dk1"/>
          </a:fillRef>
          <a:effectRef idx="1">
            <a:schemeClr val="dk1"/>
          </a:effectRef>
          <a:fontRef idx="minor">
            <a:schemeClr val="tx1"/>
          </a:fontRef>
        </p:style>
      </p:cxnSp>
      <p:pic>
        <p:nvPicPr>
          <p:cNvPr id="16432" name="Picture 3"/>
          <p:cNvPicPr>
            <a:picLocks noChangeAspect="1" noChangeArrowheads="1"/>
          </p:cNvPicPr>
          <p:nvPr/>
        </p:nvPicPr>
        <p:blipFill>
          <a:blip r:embed="rId7"/>
          <a:srcRect/>
          <a:stretch>
            <a:fillRect/>
          </a:stretch>
        </p:blipFill>
        <p:spPr bwMode="auto">
          <a:xfrm>
            <a:off x="2500313" y="4429109"/>
            <a:ext cx="149225" cy="1500187"/>
          </a:xfrm>
          <a:prstGeom prst="rect">
            <a:avLst/>
          </a:prstGeom>
          <a:noFill/>
          <a:ln w="9525">
            <a:noFill/>
            <a:miter lim="800000"/>
            <a:headEnd/>
            <a:tailEnd/>
          </a:ln>
        </p:spPr>
      </p:pic>
      <p:sp>
        <p:nvSpPr>
          <p:cNvPr id="16433" name="155 CuadroTexto"/>
          <p:cNvSpPr txBox="1">
            <a:spLocks noChangeArrowheads="1"/>
          </p:cNvSpPr>
          <p:nvPr/>
        </p:nvSpPr>
        <p:spPr bwMode="auto">
          <a:xfrm>
            <a:off x="2571750" y="4143375"/>
            <a:ext cx="500063" cy="246063"/>
          </a:xfrm>
          <a:prstGeom prst="rect">
            <a:avLst/>
          </a:prstGeom>
          <a:noFill/>
          <a:ln w="9525">
            <a:noFill/>
            <a:miter lim="800000"/>
            <a:headEnd/>
            <a:tailEnd/>
          </a:ln>
        </p:spPr>
        <p:txBody>
          <a:bodyPr>
            <a:spAutoFit/>
          </a:bodyPr>
          <a:lstStyle/>
          <a:p>
            <a:r>
              <a:rPr lang="es-ES_tradnl" sz="1000"/>
              <a:t>100</a:t>
            </a:r>
            <a:endParaRPr lang="es-ES" sz="1000"/>
          </a:p>
        </p:txBody>
      </p:sp>
      <p:sp>
        <p:nvSpPr>
          <p:cNvPr id="50" name="3 Rectángulo"/>
          <p:cNvSpPr>
            <a:spLocks noChangeArrowheads="1"/>
          </p:cNvSpPr>
          <p:nvPr/>
        </p:nvSpPr>
        <p:spPr bwMode="auto">
          <a:xfrm>
            <a:off x="3786188" y="1071563"/>
            <a:ext cx="4133850" cy="369887"/>
          </a:xfrm>
          <a:prstGeom prst="rect">
            <a:avLst/>
          </a:prstGeom>
          <a:noFill/>
          <a:ln w="9525">
            <a:noFill/>
            <a:miter lim="800000"/>
            <a:headEnd/>
            <a:tailEnd/>
          </a:ln>
        </p:spPr>
        <p:txBody>
          <a:bodyPr wrap="none">
            <a:spAutoFit/>
          </a:bodyPr>
          <a:lstStyle/>
          <a:p>
            <a:r>
              <a:rPr lang="es-ES" b="1"/>
              <a:t>Espacios de fase (Phase Space, PS)</a:t>
            </a:r>
          </a:p>
        </p:txBody>
      </p:sp>
      <p:cxnSp>
        <p:nvCxnSpPr>
          <p:cNvPr id="51" name="50 Conector recto de flecha"/>
          <p:cNvCxnSpPr/>
          <p:nvPr/>
        </p:nvCxnSpPr>
        <p:spPr>
          <a:xfrm rot="5400000">
            <a:off x="3821907" y="2964656"/>
            <a:ext cx="357188" cy="142875"/>
          </a:xfrm>
          <a:prstGeom prst="straightConnector1">
            <a:avLst/>
          </a:prstGeom>
          <a:ln w="9525">
            <a:solidFill>
              <a:srgbClr val="C00000"/>
            </a:solidFill>
            <a:tailEnd type="arrow"/>
          </a:ln>
        </p:spPr>
        <p:style>
          <a:lnRef idx="2">
            <a:schemeClr val="accent1"/>
          </a:lnRef>
          <a:fillRef idx="0">
            <a:schemeClr val="accent1"/>
          </a:fillRef>
          <a:effectRef idx="1">
            <a:schemeClr val="accent1"/>
          </a:effectRef>
          <a:fontRef idx="minor">
            <a:schemeClr val="tx1"/>
          </a:fontRef>
        </p:style>
      </p:cxnSp>
      <p:cxnSp>
        <p:nvCxnSpPr>
          <p:cNvPr id="52" name="51 Conector recto"/>
          <p:cNvCxnSpPr/>
          <p:nvPr/>
        </p:nvCxnSpPr>
        <p:spPr>
          <a:xfrm rot="5400000">
            <a:off x="3786187" y="2857501"/>
            <a:ext cx="500063" cy="214312"/>
          </a:xfrm>
          <a:prstGeom prst="line">
            <a:avLst/>
          </a:prstGeom>
          <a:ln w="6350">
            <a:solidFill>
              <a:srgbClr val="C00000"/>
            </a:solidFill>
            <a:prstDash val="sysDash"/>
          </a:ln>
        </p:spPr>
        <p:style>
          <a:lnRef idx="2">
            <a:schemeClr val="accent1"/>
          </a:lnRef>
          <a:fillRef idx="0">
            <a:schemeClr val="accent1"/>
          </a:fillRef>
          <a:effectRef idx="1">
            <a:schemeClr val="accent1"/>
          </a:effectRef>
          <a:fontRef idx="minor">
            <a:schemeClr val="tx1"/>
          </a:fontRef>
        </p:style>
      </p:cxnSp>
      <p:cxnSp>
        <p:nvCxnSpPr>
          <p:cNvPr id="53" name="52 Conector recto"/>
          <p:cNvCxnSpPr/>
          <p:nvPr/>
        </p:nvCxnSpPr>
        <p:spPr bwMode="auto">
          <a:xfrm rot="10800000" flipV="1">
            <a:off x="3571875" y="2357438"/>
            <a:ext cx="571500" cy="500062"/>
          </a:xfrm>
          <a:prstGeom prst="line">
            <a:avLst/>
          </a:prstGeom>
        </p:spPr>
        <p:style>
          <a:lnRef idx="2">
            <a:schemeClr val="accent1"/>
          </a:lnRef>
          <a:fillRef idx="0">
            <a:schemeClr val="accent1"/>
          </a:fillRef>
          <a:effectRef idx="1">
            <a:schemeClr val="accent1"/>
          </a:effectRef>
          <a:fontRef idx="minor">
            <a:schemeClr val="tx1"/>
          </a:fontRef>
        </p:style>
      </p:cxnSp>
      <p:cxnSp>
        <p:nvCxnSpPr>
          <p:cNvPr id="54" name="53 Conector recto"/>
          <p:cNvCxnSpPr/>
          <p:nvPr/>
        </p:nvCxnSpPr>
        <p:spPr bwMode="auto">
          <a:xfrm rot="10800000" flipV="1">
            <a:off x="5000625" y="2357438"/>
            <a:ext cx="571500" cy="500062"/>
          </a:xfrm>
          <a:prstGeom prst="line">
            <a:avLst/>
          </a:prstGeom>
        </p:spPr>
        <p:style>
          <a:lnRef idx="2">
            <a:schemeClr val="accent1"/>
          </a:lnRef>
          <a:fillRef idx="0">
            <a:schemeClr val="accent1"/>
          </a:fillRef>
          <a:effectRef idx="1">
            <a:schemeClr val="accent1"/>
          </a:effectRef>
          <a:fontRef idx="minor">
            <a:schemeClr val="tx1"/>
          </a:fontRef>
        </p:style>
      </p:cxnSp>
      <p:cxnSp>
        <p:nvCxnSpPr>
          <p:cNvPr id="55" name="54 Conector recto"/>
          <p:cNvCxnSpPr/>
          <p:nvPr/>
        </p:nvCxnSpPr>
        <p:spPr bwMode="auto">
          <a:xfrm>
            <a:off x="3571875" y="2857500"/>
            <a:ext cx="142875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56" name="55 Conector recto"/>
          <p:cNvCxnSpPr/>
          <p:nvPr/>
        </p:nvCxnSpPr>
        <p:spPr>
          <a:xfrm>
            <a:off x="4143375" y="2357438"/>
            <a:ext cx="1428750"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57" name="56 Conector recto"/>
          <p:cNvCxnSpPr/>
          <p:nvPr/>
        </p:nvCxnSpPr>
        <p:spPr>
          <a:xfrm rot="5400000">
            <a:off x="3821907" y="1964531"/>
            <a:ext cx="1071562" cy="428625"/>
          </a:xfrm>
          <a:prstGeom prst="line">
            <a:avLst/>
          </a:prstGeom>
          <a:ln w="63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58" name="57 Conector recto"/>
          <p:cNvCxnSpPr/>
          <p:nvPr/>
        </p:nvCxnSpPr>
        <p:spPr>
          <a:xfrm rot="5400000">
            <a:off x="3856832" y="2999581"/>
            <a:ext cx="571500" cy="1587"/>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59" name="58 Conector recto"/>
          <p:cNvCxnSpPr/>
          <p:nvPr/>
        </p:nvCxnSpPr>
        <p:spPr>
          <a:xfrm>
            <a:off x="4071938" y="2714625"/>
            <a:ext cx="142875" cy="71438"/>
          </a:xfrm>
          <a:prstGeom prst="line">
            <a:avLst/>
          </a:prstGeom>
          <a:ln w="317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60" name="59 Conector recto"/>
          <p:cNvCxnSpPr/>
          <p:nvPr/>
        </p:nvCxnSpPr>
        <p:spPr>
          <a:xfrm flipV="1">
            <a:off x="4062413" y="2714625"/>
            <a:ext cx="152400" cy="61913"/>
          </a:xfrm>
          <a:prstGeom prst="line">
            <a:avLst/>
          </a:prstGeom>
          <a:ln w="3175">
            <a:solidFill>
              <a:schemeClr val="accent2"/>
            </a:solidFill>
          </a:ln>
        </p:spPr>
        <p:style>
          <a:lnRef idx="2">
            <a:schemeClr val="accent1"/>
          </a:lnRef>
          <a:fillRef idx="0">
            <a:schemeClr val="accent1"/>
          </a:fillRef>
          <a:effectRef idx="1">
            <a:schemeClr val="accent1"/>
          </a:effectRef>
          <a:fontRef idx="minor">
            <a:schemeClr val="tx1"/>
          </a:fontRef>
        </p:style>
      </p:cxnSp>
      <p:sp>
        <p:nvSpPr>
          <p:cNvPr id="61" name="4 Rectángulo"/>
          <p:cNvSpPr>
            <a:spLocks noChangeArrowheads="1"/>
          </p:cNvSpPr>
          <p:nvPr/>
        </p:nvSpPr>
        <p:spPr bwMode="auto">
          <a:xfrm>
            <a:off x="3357563" y="3357563"/>
            <a:ext cx="2357437" cy="369887"/>
          </a:xfrm>
          <a:prstGeom prst="rect">
            <a:avLst/>
          </a:prstGeom>
          <a:noFill/>
          <a:ln w="9525">
            <a:noFill/>
            <a:miter lim="800000"/>
            <a:headEnd/>
            <a:tailEnd/>
          </a:ln>
        </p:spPr>
        <p:txBody>
          <a:bodyPr>
            <a:spAutoFit/>
          </a:bodyPr>
          <a:lstStyle/>
          <a:p>
            <a:r>
              <a:rPr lang="es-ES_tradnl"/>
              <a:t>(x, y, z, u, v, E, tipo)</a:t>
            </a:r>
            <a:endParaRPr lang="es-ES"/>
          </a:p>
        </p:txBody>
      </p:sp>
      <p:cxnSp>
        <p:nvCxnSpPr>
          <p:cNvPr id="62" name="61 Conector recto"/>
          <p:cNvCxnSpPr/>
          <p:nvPr/>
        </p:nvCxnSpPr>
        <p:spPr>
          <a:xfrm>
            <a:off x="928688" y="2714609"/>
            <a:ext cx="1571625" cy="1587"/>
          </a:xfrm>
          <a:prstGeom prst="line">
            <a:avLst/>
          </a:prstGeom>
        </p:spPr>
        <p:style>
          <a:lnRef idx="2">
            <a:schemeClr val="accent1"/>
          </a:lnRef>
          <a:fillRef idx="0">
            <a:schemeClr val="accent1"/>
          </a:fillRef>
          <a:effectRef idx="1">
            <a:schemeClr val="accent1"/>
          </a:effectRef>
          <a:fontRef idx="minor">
            <a:schemeClr val="tx1"/>
          </a:fontRef>
        </p:style>
      </p:cxnSp>
      <p:sp>
        <p:nvSpPr>
          <p:cNvPr id="63" name="62 Flecha curvada hacia arriba"/>
          <p:cNvSpPr/>
          <p:nvPr/>
        </p:nvSpPr>
        <p:spPr>
          <a:xfrm flipV="1">
            <a:off x="2357438" y="2000244"/>
            <a:ext cx="1643062" cy="571500"/>
          </a:xfrm>
          <a:prstGeom prst="curvedUp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solidFill>
                <a:schemeClr val="tx1"/>
              </a:solidFill>
            </a:endParaRPr>
          </a:p>
        </p:txBody>
      </p:sp>
      <p:sp>
        <p:nvSpPr>
          <p:cNvPr id="65" name="64 Rectángulo"/>
          <p:cNvSpPr/>
          <p:nvPr/>
        </p:nvSpPr>
        <p:spPr>
          <a:xfrm>
            <a:off x="785813" y="1142984"/>
            <a:ext cx="1785937" cy="714375"/>
          </a:xfrm>
          <a:prstGeom prst="rect">
            <a:avLst/>
          </a:prstGeom>
          <a:solidFill>
            <a:schemeClr val="accent3">
              <a:lumMod val="65000"/>
              <a:alpha val="5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sp>
        <p:nvSpPr>
          <p:cNvPr id="66" name="65 Rectángulo"/>
          <p:cNvSpPr>
            <a:spLocks noChangeArrowheads="1"/>
          </p:cNvSpPr>
          <p:nvPr/>
        </p:nvSpPr>
        <p:spPr bwMode="auto">
          <a:xfrm>
            <a:off x="3286116" y="4071942"/>
            <a:ext cx="5715040" cy="2616101"/>
          </a:xfrm>
          <a:prstGeom prst="rect">
            <a:avLst/>
          </a:prstGeom>
          <a:noFill/>
          <a:ln w="9525">
            <a:noFill/>
            <a:miter lim="800000"/>
            <a:headEnd/>
            <a:tailEnd/>
          </a:ln>
        </p:spPr>
        <p:txBody>
          <a:bodyPr wrap="square">
            <a:spAutoFit/>
          </a:bodyPr>
          <a:lstStyle/>
          <a:p>
            <a:pPr marL="342900" indent="-342900">
              <a:buClr>
                <a:srgbClr val="C00000"/>
              </a:buClr>
              <a:buFont typeface="Wingdings" pitchFamily="2" charset="2"/>
              <a:buChar char="ü"/>
            </a:pPr>
            <a:r>
              <a:rPr lang="es-ES_tradnl" sz="2000" dirty="0"/>
              <a:t>Describe el haz clínico de </a:t>
            </a:r>
            <a:r>
              <a:rPr lang="es-ES_tradnl" sz="2000" dirty="0" smtClean="0"/>
              <a:t>partículas</a:t>
            </a:r>
            <a:endParaRPr lang="es-ES_tradnl" sz="2000" dirty="0"/>
          </a:p>
          <a:p>
            <a:pPr marL="342900" indent="-342900">
              <a:buClr>
                <a:srgbClr val="C00000"/>
              </a:buClr>
            </a:pPr>
            <a:endParaRPr lang="es-ES_tradnl" sz="1200" dirty="0"/>
          </a:p>
          <a:p>
            <a:pPr marL="342900" indent="-342900">
              <a:buClr>
                <a:srgbClr val="C00000"/>
              </a:buClr>
              <a:buFont typeface="Wingdings" pitchFamily="2" charset="2"/>
              <a:buChar char="ü"/>
            </a:pPr>
            <a:r>
              <a:rPr lang="es-ES_tradnl" sz="2000" dirty="0"/>
              <a:t>Elevado nº historias.</a:t>
            </a:r>
          </a:p>
          <a:p>
            <a:pPr marL="342900" indent="-342900">
              <a:buClr>
                <a:srgbClr val="C00000"/>
              </a:buClr>
            </a:pPr>
            <a:endParaRPr lang="es-ES_tradnl" sz="1200" dirty="0"/>
          </a:p>
          <a:p>
            <a:pPr marL="342900" indent="-342900">
              <a:buClr>
                <a:srgbClr val="C00000"/>
              </a:buClr>
              <a:buFont typeface="Wingdings" pitchFamily="2" charset="2"/>
              <a:buChar char="ü"/>
            </a:pPr>
            <a:r>
              <a:rPr lang="es-ES_tradnl" sz="2000" dirty="0"/>
              <a:t>Fichero de varios </a:t>
            </a:r>
            <a:r>
              <a:rPr lang="es-ES_tradnl" sz="2000" dirty="0" smtClean="0"/>
              <a:t>GB</a:t>
            </a:r>
          </a:p>
          <a:p>
            <a:pPr marL="342900" indent="-342900">
              <a:buClr>
                <a:srgbClr val="C00000"/>
              </a:buClr>
            </a:pPr>
            <a:endParaRPr lang="es-ES_tradnl" sz="1200" dirty="0" smtClean="0"/>
          </a:p>
          <a:p>
            <a:pPr marL="342900" indent="-342900" algn="just">
              <a:buClr>
                <a:srgbClr val="C00000"/>
              </a:buClr>
              <a:buFont typeface="Wingdings" pitchFamily="2" charset="2"/>
              <a:buChar char="ü"/>
            </a:pPr>
            <a:r>
              <a:rPr lang="es-ES_tradnl" sz="2000" dirty="0" smtClean="0"/>
              <a:t>La correcta determinación del PS es la clave para obtener una correcta distribución de dosis.</a:t>
            </a:r>
            <a:endParaRPr lang="es-ES_tradnl" sz="2000" dirty="0"/>
          </a:p>
          <a:p>
            <a:pPr marL="342900" indent="-342900">
              <a:buClr>
                <a:srgbClr val="C00000"/>
              </a:buClr>
            </a:pPr>
            <a:endParaRPr lang="es-ES_tradnl" sz="800" dirty="0"/>
          </a:p>
        </p:txBody>
      </p:sp>
      <p:grpSp>
        <p:nvGrpSpPr>
          <p:cNvPr id="64" name="67 Grupo"/>
          <p:cNvGrpSpPr>
            <a:grpSpLocks/>
          </p:cNvGrpSpPr>
          <p:nvPr/>
        </p:nvGrpSpPr>
        <p:grpSpPr bwMode="auto">
          <a:xfrm>
            <a:off x="3357563" y="1143000"/>
            <a:ext cx="5143500" cy="1214438"/>
            <a:chOff x="2143108" y="4929198"/>
            <a:chExt cx="5143536" cy="1214446"/>
          </a:xfrm>
        </p:grpSpPr>
        <p:sp>
          <p:nvSpPr>
            <p:cNvPr id="69" name="68 Rectángulo redondeado"/>
            <p:cNvSpPr/>
            <p:nvPr/>
          </p:nvSpPr>
          <p:spPr bwMode="auto">
            <a:xfrm>
              <a:off x="2143108" y="4929198"/>
              <a:ext cx="5143536" cy="1214446"/>
            </a:xfrm>
            <a:prstGeom prst="roundRect">
              <a:avLst>
                <a:gd name="adj" fmla="val 40477"/>
              </a:avLst>
            </a:prstGeom>
            <a:solidFill>
              <a:srgbClr val="EAEAEA"/>
            </a:solidFill>
            <a:effectLst/>
            <a:scene3d>
              <a:camera prst="orthographicFront"/>
              <a:lightRig rig="chilly" dir="t"/>
            </a:scene3d>
            <a:sp3d prstMaterial="dkEdge">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6453" name="9 Rectángulo"/>
            <p:cNvSpPr>
              <a:spLocks noChangeArrowheads="1"/>
            </p:cNvSpPr>
            <p:nvPr/>
          </p:nvSpPr>
          <p:spPr bwMode="auto">
            <a:xfrm>
              <a:off x="2285984" y="5072074"/>
              <a:ext cx="4786312" cy="1006436"/>
            </a:xfrm>
            <a:prstGeom prst="rect">
              <a:avLst/>
            </a:prstGeom>
            <a:noFill/>
            <a:ln w="9525">
              <a:noFill/>
              <a:miter lim="800000"/>
              <a:headEnd/>
              <a:tailEnd/>
            </a:ln>
          </p:spPr>
          <p:txBody>
            <a:bodyPr>
              <a:spAutoFit/>
            </a:bodyPr>
            <a:lstStyle/>
            <a:p>
              <a:pPr marL="342900" indent="-342900" algn="ctr">
                <a:lnSpc>
                  <a:spcPct val="110000"/>
                </a:lnSpc>
                <a:buClr>
                  <a:srgbClr val="FF0000"/>
                </a:buClr>
              </a:pPr>
              <a:r>
                <a:rPr lang="es-ES_tradnl" b="1" dirty="0" smtClean="0"/>
                <a:t>Requieren una descripción </a:t>
              </a:r>
              <a:r>
                <a:rPr lang="es-ES_tradnl" b="1" dirty="0"/>
                <a:t>realista </a:t>
              </a:r>
              <a:r>
                <a:rPr lang="es-ES_tradnl" b="1" dirty="0" smtClean="0"/>
                <a:t>del </a:t>
              </a:r>
              <a:r>
                <a:rPr lang="es-ES_tradnl" b="1" dirty="0"/>
                <a:t>haz de partículas empleadas en el procedimiento de radioterapia</a:t>
              </a:r>
            </a:p>
          </p:txBody>
        </p:sp>
      </p:grpSp>
      <p:grpSp>
        <p:nvGrpSpPr>
          <p:cNvPr id="86" name="85 Grupo"/>
          <p:cNvGrpSpPr/>
          <p:nvPr/>
        </p:nvGrpSpPr>
        <p:grpSpPr>
          <a:xfrm>
            <a:off x="0" y="6572250"/>
            <a:ext cx="9144000" cy="277813"/>
            <a:chOff x="0" y="6572250"/>
            <a:chExt cx="9144000" cy="277813"/>
          </a:xfrm>
        </p:grpSpPr>
        <p:sp>
          <p:nvSpPr>
            <p:cNvPr id="87" name="86 Rectángulo"/>
            <p:cNvSpPr/>
            <p:nvPr/>
          </p:nvSpPr>
          <p:spPr>
            <a:xfrm>
              <a:off x="1785918" y="6572272"/>
              <a:ext cx="1285884" cy="276999"/>
            </a:xfrm>
            <a:prstGeom prst="rect">
              <a:avLst/>
            </a:prstGeom>
            <a:solidFill>
              <a:schemeClr val="bg2">
                <a:lumMod val="40000"/>
                <a:lumOff val="60000"/>
              </a:schemeClr>
            </a:solidFill>
            <a:ln>
              <a:noFill/>
            </a:ln>
          </p:spPr>
          <p:txBody>
            <a:bodyPr wrap="square">
              <a:spAutoFit/>
            </a:bodyPr>
            <a:lstStyle/>
            <a:p>
              <a:pPr algn="ctr">
                <a:defRPr/>
              </a:pPr>
              <a:r>
                <a:rPr lang="es-ES_tradnl" sz="1200" b="1" i="1" dirty="0" smtClean="0"/>
                <a:t>Simulación MC</a:t>
              </a:r>
              <a:endParaRPr lang="es-ES" sz="1200" b="1" i="1" dirty="0"/>
            </a:p>
          </p:txBody>
        </p:sp>
        <p:sp>
          <p:nvSpPr>
            <p:cNvPr id="88" name="87 Rectángulo"/>
            <p:cNvSpPr/>
            <p:nvPr/>
          </p:nvSpPr>
          <p:spPr>
            <a:xfrm>
              <a:off x="857224" y="6572250"/>
              <a:ext cx="928694"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Objetivos</a:t>
              </a:r>
              <a:endParaRPr lang="es-ES" sz="1200" b="1" i="1" dirty="0">
                <a:solidFill>
                  <a:schemeClr val="bg1">
                    <a:lumMod val="50000"/>
                  </a:schemeClr>
                </a:solidFill>
              </a:endParaRPr>
            </a:p>
          </p:txBody>
        </p:sp>
        <p:sp>
          <p:nvSpPr>
            <p:cNvPr id="89" name="88 Rectángulo"/>
            <p:cNvSpPr/>
            <p:nvPr/>
          </p:nvSpPr>
          <p:spPr>
            <a:xfrm>
              <a:off x="0" y="6572250"/>
              <a:ext cx="1000100" cy="277813"/>
            </a:xfrm>
            <a:prstGeom prst="rect">
              <a:avLst/>
            </a:prstGeom>
            <a:solidFill>
              <a:schemeClr val="bg2">
                <a:lumMod val="40000"/>
                <a:lumOff val="60000"/>
              </a:schemeClr>
            </a:solidFill>
            <a:ln>
              <a:noFill/>
            </a:ln>
          </p:spPr>
          <p:txBody>
            <a:bodyPr wrap="square">
              <a:spAutoFit/>
            </a:bodyPr>
            <a:lstStyle/>
            <a:p>
              <a:pPr>
                <a:defRPr/>
              </a:pPr>
              <a:r>
                <a:rPr lang="es-ES" sz="1200" b="1" i="1" dirty="0" smtClean="0">
                  <a:solidFill>
                    <a:schemeClr val="bg1">
                      <a:lumMod val="50000"/>
                    </a:schemeClr>
                  </a:solidFill>
                </a:rPr>
                <a:t>Motivación</a:t>
              </a:r>
              <a:endParaRPr lang="es-ES" sz="1200" dirty="0">
                <a:solidFill>
                  <a:schemeClr val="bg1">
                    <a:lumMod val="50000"/>
                  </a:schemeClr>
                </a:solidFill>
              </a:endParaRPr>
            </a:p>
          </p:txBody>
        </p:sp>
        <p:sp>
          <p:nvSpPr>
            <p:cNvPr id="90" name="89 Rectángulo"/>
            <p:cNvSpPr/>
            <p:nvPr/>
          </p:nvSpPr>
          <p:spPr>
            <a:xfrm>
              <a:off x="7929586" y="6572250"/>
              <a:ext cx="1214414"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Conclusiones</a:t>
              </a:r>
              <a:endParaRPr lang="es-ES" sz="1200" b="1" i="1" dirty="0">
                <a:solidFill>
                  <a:schemeClr val="bg1">
                    <a:lumMod val="50000"/>
                  </a:schemeClr>
                </a:solidFill>
              </a:endParaRPr>
            </a:p>
          </p:txBody>
        </p:sp>
        <p:sp>
          <p:nvSpPr>
            <p:cNvPr id="91" name="90 Rectángulo"/>
            <p:cNvSpPr/>
            <p:nvPr/>
          </p:nvSpPr>
          <p:spPr>
            <a:xfrm>
              <a:off x="6500826" y="6572250"/>
              <a:ext cx="1500175"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Validación </a:t>
              </a:r>
              <a:r>
                <a:rPr lang="es-ES" sz="1200" b="1" i="1" dirty="0">
                  <a:solidFill>
                    <a:schemeClr val="bg1">
                      <a:lumMod val="50000"/>
                    </a:schemeClr>
                  </a:solidFill>
                </a:rPr>
                <a:t>datos</a:t>
              </a:r>
            </a:p>
          </p:txBody>
        </p:sp>
        <p:sp>
          <p:nvSpPr>
            <p:cNvPr id="92" name="91 Rectángulo"/>
            <p:cNvSpPr/>
            <p:nvPr/>
          </p:nvSpPr>
          <p:spPr>
            <a:xfrm>
              <a:off x="4714888" y="6572250"/>
              <a:ext cx="2000252"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Validación </a:t>
              </a:r>
              <a:r>
                <a:rPr lang="es-ES" sz="1200" b="1" i="1" dirty="0">
                  <a:solidFill>
                    <a:schemeClr val="bg1">
                      <a:lumMod val="50000"/>
                    </a:schemeClr>
                  </a:solidFill>
                </a:rPr>
                <a:t>simulaciones</a:t>
              </a:r>
            </a:p>
          </p:txBody>
        </p:sp>
        <p:sp>
          <p:nvSpPr>
            <p:cNvPr id="93" name="92 Rectángulo"/>
            <p:cNvSpPr/>
            <p:nvPr/>
          </p:nvSpPr>
          <p:spPr>
            <a:xfrm>
              <a:off x="3071802" y="6572250"/>
              <a:ext cx="1785950" cy="276999"/>
            </a:xfrm>
            <a:prstGeom prst="rect">
              <a:avLst/>
            </a:prstGeom>
            <a:solidFill>
              <a:schemeClr val="bg2">
                <a:lumMod val="40000"/>
                <a:lumOff val="60000"/>
              </a:schemeClr>
            </a:solidFill>
            <a:ln>
              <a:noFill/>
            </a:ln>
          </p:spPr>
          <p:txBody>
            <a:bodyPr wrap="square">
              <a:spAutoFit/>
            </a:bodyPr>
            <a:lstStyle/>
            <a:p>
              <a:pPr>
                <a:defRPr/>
              </a:pPr>
              <a:r>
                <a:rPr lang="es-ES" sz="1200" b="1" i="1" dirty="0" smtClean="0">
                  <a:solidFill>
                    <a:schemeClr val="bg1">
                      <a:lumMod val="50000"/>
                    </a:schemeClr>
                  </a:solidFill>
                </a:rPr>
                <a:t>Método desarrollado</a:t>
              </a:r>
              <a:endParaRPr lang="es-ES" sz="1200" b="1" i="1" dirty="0">
                <a:solidFill>
                  <a:schemeClr val="bg1">
                    <a:lumMod val="50000"/>
                  </a:schemeClr>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54" presetClass="entr" presetSubtype="0" accel="100000" fill="hold" nodeType="clickEffect">
                                  <p:stCondLst>
                                    <p:cond delay="0"/>
                                  </p:stCondLst>
                                  <p:childTnLst>
                                    <p:set>
                                      <p:cBhvr>
                                        <p:cTn id="10" dur="1" fill="hold">
                                          <p:stCondLst>
                                            <p:cond delay="0"/>
                                          </p:stCondLst>
                                        </p:cTn>
                                        <p:tgtEl>
                                          <p:spTgt spid="62"/>
                                        </p:tgtEl>
                                        <p:attrNameLst>
                                          <p:attrName>style.visibility</p:attrName>
                                        </p:attrNameLst>
                                      </p:cBhvr>
                                      <p:to>
                                        <p:strVal val="visible"/>
                                      </p:to>
                                    </p:set>
                                    <p:anim calcmode="lin" valueType="num">
                                      <p:cBhvr>
                                        <p:cTn id="11" dur="500" fill="hold"/>
                                        <p:tgtEl>
                                          <p:spTgt spid="62"/>
                                        </p:tgtEl>
                                        <p:attrNameLst>
                                          <p:attrName>ppt_w</p:attrName>
                                        </p:attrNameLst>
                                      </p:cBhvr>
                                      <p:tavLst>
                                        <p:tav tm="0">
                                          <p:val>
                                            <p:strVal val="#ppt_w*0.05"/>
                                          </p:val>
                                        </p:tav>
                                        <p:tav tm="100000">
                                          <p:val>
                                            <p:strVal val="#ppt_w"/>
                                          </p:val>
                                        </p:tav>
                                      </p:tavLst>
                                    </p:anim>
                                    <p:anim calcmode="lin" valueType="num">
                                      <p:cBhvr>
                                        <p:cTn id="12" dur="500" fill="hold"/>
                                        <p:tgtEl>
                                          <p:spTgt spid="62"/>
                                        </p:tgtEl>
                                        <p:attrNameLst>
                                          <p:attrName>ppt_h</p:attrName>
                                        </p:attrNameLst>
                                      </p:cBhvr>
                                      <p:tavLst>
                                        <p:tav tm="0">
                                          <p:val>
                                            <p:strVal val="#ppt_h"/>
                                          </p:val>
                                        </p:tav>
                                        <p:tav tm="100000">
                                          <p:val>
                                            <p:strVal val="#ppt_h"/>
                                          </p:val>
                                        </p:tav>
                                      </p:tavLst>
                                    </p:anim>
                                    <p:anim calcmode="lin" valueType="num">
                                      <p:cBhvr>
                                        <p:cTn id="13" dur="500" fill="hold"/>
                                        <p:tgtEl>
                                          <p:spTgt spid="62"/>
                                        </p:tgtEl>
                                        <p:attrNameLst>
                                          <p:attrName>ppt_x</p:attrName>
                                        </p:attrNameLst>
                                      </p:cBhvr>
                                      <p:tavLst>
                                        <p:tav tm="0">
                                          <p:val>
                                            <p:strVal val="#ppt_x-.2"/>
                                          </p:val>
                                        </p:tav>
                                        <p:tav tm="100000">
                                          <p:val>
                                            <p:strVal val="#ppt_x"/>
                                          </p:val>
                                        </p:tav>
                                      </p:tavLst>
                                    </p:anim>
                                    <p:anim calcmode="lin" valueType="num">
                                      <p:cBhvr>
                                        <p:cTn id="14" dur="500" fill="hold"/>
                                        <p:tgtEl>
                                          <p:spTgt spid="62"/>
                                        </p:tgtEl>
                                        <p:attrNameLst>
                                          <p:attrName>ppt_y</p:attrName>
                                        </p:attrNameLst>
                                      </p:cBhvr>
                                      <p:tavLst>
                                        <p:tav tm="0">
                                          <p:val>
                                            <p:strVal val="#ppt_y"/>
                                          </p:val>
                                        </p:tav>
                                        <p:tav tm="100000">
                                          <p:val>
                                            <p:strVal val="#ppt_y"/>
                                          </p:val>
                                        </p:tav>
                                      </p:tavLst>
                                    </p:anim>
                                    <p:animEffect transition="in" filter="fade">
                                      <p:cBhvr>
                                        <p:cTn id="15" dur="500"/>
                                        <p:tgtEl>
                                          <p:spTgt spid="62"/>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fade">
                                      <p:cBhvr>
                                        <p:cTn id="18" dur="500"/>
                                        <p:tgtEl>
                                          <p:spTgt spid="63"/>
                                        </p:tgtEl>
                                      </p:cBhvr>
                                    </p:animEffect>
                                    <p:anim calcmode="lin" valueType="num">
                                      <p:cBhvr>
                                        <p:cTn id="19" dur="500" fill="hold"/>
                                        <p:tgtEl>
                                          <p:spTgt spid="63"/>
                                        </p:tgtEl>
                                        <p:attrNameLst>
                                          <p:attrName>ppt_x</p:attrName>
                                        </p:attrNameLst>
                                      </p:cBhvr>
                                      <p:tavLst>
                                        <p:tav tm="0">
                                          <p:val>
                                            <p:strVal val="#ppt_x"/>
                                          </p:val>
                                        </p:tav>
                                        <p:tav tm="100000">
                                          <p:val>
                                            <p:strVal val="#ppt_x"/>
                                          </p:val>
                                        </p:tav>
                                      </p:tavLst>
                                    </p:anim>
                                    <p:anim calcmode="lin" valueType="num">
                                      <p:cBhvr>
                                        <p:cTn id="20" dur="500" fill="hold"/>
                                        <p:tgtEl>
                                          <p:spTgt spid="63"/>
                                        </p:tgtEl>
                                        <p:attrNameLst>
                                          <p:attrName>ppt_y</p:attrName>
                                        </p:attrNameLst>
                                      </p:cBhvr>
                                      <p:tavLst>
                                        <p:tav tm="0">
                                          <p:val>
                                            <p:strVal val="#ppt_y+.1"/>
                                          </p:val>
                                        </p:tav>
                                        <p:tav tm="100000">
                                          <p:val>
                                            <p:strVal val="#ppt_y"/>
                                          </p:val>
                                        </p:tav>
                                      </p:tavLst>
                                    </p:anim>
                                  </p:childTnLst>
                                </p:cTn>
                              </p:par>
                              <p:par>
                                <p:cTn id="21" presetID="1" presetClass="entr" presetSubtype="0" fill="hold" grpId="0" nodeType="with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par>
                          <p:cTn id="23" fill="hold">
                            <p:stCondLst>
                              <p:cond delay="500"/>
                            </p:stCondLst>
                            <p:childTnLst>
                              <p:par>
                                <p:cTn id="24" presetID="1" presetClass="entr" presetSubtype="0" fill="hold" nodeType="afterEffect">
                                  <p:stCondLst>
                                    <p:cond delay="500"/>
                                  </p:stCondLst>
                                  <p:childTnLst>
                                    <p:set>
                                      <p:cBhvr>
                                        <p:cTn id="25" dur="1" fill="hold">
                                          <p:stCondLst>
                                            <p:cond delay="0"/>
                                          </p:stCondLst>
                                        </p:cTn>
                                        <p:tgtEl>
                                          <p:spTgt spid="55"/>
                                        </p:tgtEl>
                                        <p:attrNameLst>
                                          <p:attrName>style.visibility</p:attrName>
                                        </p:attrNameLst>
                                      </p:cBhvr>
                                      <p:to>
                                        <p:strVal val="visible"/>
                                      </p:to>
                                    </p:set>
                                  </p:childTnLst>
                                </p:cTn>
                              </p:par>
                              <p:par>
                                <p:cTn id="26" presetID="1" presetClass="entr" presetSubtype="0" fill="hold" nodeType="withEffect">
                                  <p:stCondLst>
                                    <p:cond delay="500"/>
                                  </p:stCondLst>
                                  <p:childTnLst>
                                    <p:set>
                                      <p:cBhvr>
                                        <p:cTn id="27" dur="1" fill="hold">
                                          <p:stCondLst>
                                            <p:cond delay="0"/>
                                          </p:stCondLst>
                                        </p:cTn>
                                        <p:tgtEl>
                                          <p:spTgt spid="54"/>
                                        </p:tgtEl>
                                        <p:attrNameLst>
                                          <p:attrName>style.visibility</p:attrName>
                                        </p:attrNameLst>
                                      </p:cBhvr>
                                      <p:to>
                                        <p:strVal val="visible"/>
                                      </p:to>
                                    </p:set>
                                  </p:childTnLst>
                                </p:cTn>
                              </p:par>
                              <p:par>
                                <p:cTn id="28" presetID="1" presetClass="entr" presetSubtype="0" fill="hold" nodeType="withEffect">
                                  <p:stCondLst>
                                    <p:cond delay="500"/>
                                  </p:stCondLst>
                                  <p:childTnLst>
                                    <p:set>
                                      <p:cBhvr>
                                        <p:cTn id="29" dur="1" fill="hold">
                                          <p:stCondLst>
                                            <p:cond delay="0"/>
                                          </p:stCondLst>
                                        </p:cTn>
                                        <p:tgtEl>
                                          <p:spTgt spid="56"/>
                                        </p:tgtEl>
                                        <p:attrNameLst>
                                          <p:attrName>style.visibility</p:attrName>
                                        </p:attrNameLst>
                                      </p:cBhvr>
                                      <p:to>
                                        <p:strVal val="visible"/>
                                      </p:to>
                                    </p:set>
                                  </p:childTnLst>
                                </p:cTn>
                              </p:par>
                              <p:par>
                                <p:cTn id="30" presetID="1" presetClass="entr" presetSubtype="0" fill="hold" nodeType="withEffect">
                                  <p:stCondLst>
                                    <p:cond delay="500"/>
                                  </p:stCondLst>
                                  <p:childTnLst>
                                    <p:set>
                                      <p:cBhvr>
                                        <p:cTn id="31" dur="1" fill="hold">
                                          <p:stCondLst>
                                            <p:cond delay="0"/>
                                          </p:stCondLst>
                                        </p:cTn>
                                        <p:tgtEl>
                                          <p:spTgt spid="5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57"/>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57"/>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57"/>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52"/>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51"/>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60"/>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58"/>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59"/>
                                        </p:tgtEl>
                                        <p:attrNameLst>
                                          <p:attrName>style.visibility</p:attrName>
                                        </p:attrNameLst>
                                      </p:cBhvr>
                                      <p:to>
                                        <p:strVal val="visible"/>
                                      </p:to>
                                    </p:set>
                                  </p:childTnLst>
                                </p:cTn>
                              </p:par>
                            </p:childTnLst>
                          </p:cTn>
                        </p:par>
                        <p:par>
                          <p:cTn id="50" fill="hold">
                            <p:stCondLst>
                              <p:cond delay="0"/>
                            </p:stCondLst>
                            <p:childTnLst>
                              <p:par>
                                <p:cTn id="51" presetID="1" presetClass="entr" presetSubtype="0" fill="hold" grpId="0" nodeType="afterEffect">
                                  <p:stCondLst>
                                    <p:cond delay="500"/>
                                  </p:stCondLst>
                                  <p:childTnLst>
                                    <p:set>
                                      <p:cBhvr>
                                        <p:cTn id="52" dur="1" fill="hold">
                                          <p:stCondLst>
                                            <p:cond delay="0"/>
                                          </p:stCondLst>
                                        </p:cTn>
                                        <p:tgtEl>
                                          <p:spTgt spid="61"/>
                                        </p:tgtEl>
                                        <p:attrNameLst>
                                          <p:attrName>style.visibility</p:attrName>
                                        </p:attrNameLst>
                                      </p:cBhvr>
                                      <p:to>
                                        <p:strVal val="visible"/>
                                      </p:to>
                                    </p:set>
                                  </p:childTnLst>
                                </p:cTn>
                              </p:par>
                              <p:par>
                                <p:cTn id="53" presetID="1" presetClass="entr" presetSubtype="0" fill="hold" grpId="0" nodeType="withEffect">
                                  <p:stCondLst>
                                    <p:cond delay="500"/>
                                  </p:stCondLst>
                                  <p:childTnLst>
                                    <p:set>
                                      <p:cBhvr>
                                        <p:cTn id="54"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61" grpId="0"/>
      <p:bldP spid="63" grpId="0" animBg="1"/>
      <p:bldP spid="6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pPr>
              <a:defRPr/>
            </a:pPr>
            <a:fld id="{885BD220-6246-4CBE-A981-B4CB8AFBADB3}" type="slidenum">
              <a:rPr lang="es-ES" smtClean="0"/>
              <a:pPr>
                <a:defRPr/>
              </a:pPr>
              <a:t>16</a:t>
            </a:fld>
            <a:endParaRPr lang="es-ES" dirty="0"/>
          </a:p>
        </p:txBody>
      </p:sp>
      <p:grpSp>
        <p:nvGrpSpPr>
          <p:cNvPr id="17" name="16 Grupo"/>
          <p:cNvGrpSpPr/>
          <p:nvPr/>
        </p:nvGrpSpPr>
        <p:grpSpPr>
          <a:xfrm>
            <a:off x="3214678" y="5286388"/>
            <a:ext cx="5490211" cy="1323439"/>
            <a:chOff x="1847500" y="4929198"/>
            <a:chExt cx="5867740" cy="1512502"/>
          </a:xfrm>
        </p:grpSpPr>
        <p:sp>
          <p:nvSpPr>
            <p:cNvPr id="16" name="15 Rectángulo redondeado"/>
            <p:cNvSpPr/>
            <p:nvPr/>
          </p:nvSpPr>
          <p:spPr bwMode="auto">
            <a:xfrm>
              <a:off x="2000201" y="4929198"/>
              <a:ext cx="5715039" cy="1469582"/>
            </a:xfrm>
            <a:prstGeom prst="roundRect">
              <a:avLst>
                <a:gd name="adj" fmla="val 40477"/>
              </a:avLst>
            </a:prstGeom>
            <a:solidFill>
              <a:srgbClr val="EAEAEA"/>
            </a:solidFill>
            <a:effectLst/>
            <a:scene3d>
              <a:camera prst="orthographicFront"/>
              <a:lightRig rig="chilly" dir="t"/>
            </a:scene3d>
            <a:sp3d prstMaterial="dkEdge">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4" name="13 Rectángulo"/>
            <p:cNvSpPr/>
            <p:nvPr/>
          </p:nvSpPr>
          <p:spPr>
            <a:xfrm>
              <a:off x="1847500" y="4929198"/>
              <a:ext cx="5768399" cy="1512502"/>
            </a:xfrm>
            <a:prstGeom prst="rect">
              <a:avLst/>
            </a:prstGeom>
          </p:spPr>
          <p:txBody>
            <a:bodyPr wrap="square">
              <a:spAutoFit/>
            </a:bodyPr>
            <a:lstStyle/>
            <a:p>
              <a:pPr algn="ctr"/>
              <a:r>
                <a:rPr lang="es-ES" sz="2000" b="1" dirty="0" smtClean="0"/>
                <a:t>En esta tesis se ha desarrollado un</a:t>
              </a:r>
            </a:p>
            <a:p>
              <a:pPr algn="ctr"/>
              <a:r>
                <a:rPr lang="es-ES" sz="2000" b="1" dirty="0" smtClean="0"/>
                <a:t>método flexible que no requiere conocimiento de la geometría del acelerador  </a:t>
              </a:r>
              <a:endParaRPr lang="es-ES" sz="2000" dirty="0"/>
            </a:p>
          </p:txBody>
        </p:sp>
      </p:grpSp>
      <p:sp>
        <p:nvSpPr>
          <p:cNvPr id="18" name="4 Rectángulo"/>
          <p:cNvSpPr>
            <a:spLocks noChangeArrowheads="1"/>
          </p:cNvSpPr>
          <p:nvPr/>
        </p:nvSpPr>
        <p:spPr bwMode="auto">
          <a:xfrm>
            <a:off x="1500167" y="44450"/>
            <a:ext cx="7643834" cy="523220"/>
          </a:xfrm>
          <a:prstGeom prst="rect">
            <a:avLst/>
          </a:prstGeom>
          <a:noFill/>
          <a:ln w="9525">
            <a:noFill/>
            <a:miter lim="800000"/>
            <a:headEnd/>
            <a:tailEnd/>
          </a:ln>
        </p:spPr>
        <p:txBody>
          <a:bodyPr wrap="square">
            <a:spAutoFit/>
          </a:bodyPr>
          <a:lstStyle/>
          <a:p>
            <a:pPr algn="r"/>
            <a:r>
              <a:rPr lang="es-ES_tradnl" sz="2800" b="1" dirty="0" smtClean="0">
                <a:solidFill>
                  <a:srgbClr val="262673"/>
                </a:solidFill>
              </a:rPr>
              <a:t>Obtención de los Espacios de Fase</a:t>
            </a:r>
            <a:endParaRPr lang="es-ES" sz="2800" b="1" dirty="0">
              <a:solidFill>
                <a:srgbClr val="262673"/>
              </a:solidFill>
            </a:endParaRPr>
          </a:p>
        </p:txBody>
      </p:sp>
      <p:cxnSp>
        <p:nvCxnSpPr>
          <p:cNvPr id="19" name="18 Conector recto"/>
          <p:cNvCxnSpPr/>
          <p:nvPr/>
        </p:nvCxnSpPr>
        <p:spPr>
          <a:xfrm>
            <a:off x="3000364" y="500042"/>
            <a:ext cx="6043624" cy="1608"/>
          </a:xfrm>
          <a:prstGeom prst="line">
            <a:avLst/>
          </a:prstGeom>
          <a:ln>
            <a:solidFill>
              <a:srgbClr val="C00000"/>
            </a:solidFill>
          </a:ln>
        </p:spPr>
        <p:style>
          <a:lnRef idx="2">
            <a:schemeClr val="dk1"/>
          </a:lnRef>
          <a:fillRef idx="0">
            <a:schemeClr val="dk1"/>
          </a:fillRef>
          <a:effectRef idx="1">
            <a:schemeClr val="dk1"/>
          </a:effectRef>
          <a:fontRef idx="minor">
            <a:schemeClr val="tx1"/>
          </a:fontRef>
        </p:style>
      </p:cxnSp>
      <p:cxnSp>
        <p:nvCxnSpPr>
          <p:cNvPr id="20" name="19 Conector recto"/>
          <p:cNvCxnSpPr/>
          <p:nvPr/>
        </p:nvCxnSpPr>
        <p:spPr>
          <a:xfrm rot="5400000">
            <a:off x="1178719" y="1535890"/>
            <a:ext cx="500063" cy="428625"/>
          </a:xfrm>
          <a:prstGeom prst="line">
            <a:avLst/>
          </a:prstGeom>
          <a:ln w="63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1" name="20 Conector recto"/>
          <p:cNvCxnSpPr/>
          <p:nvPr/>
        </p:nvCxnSpPr>
        <p:spPr>
          <a:xfrm rot="5400000">
            <a:off x="-71437" y="3143234"/>
            <a:ext cx="257175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21 Conector recto"/>
          <p:cNvCxnSpPr/>
          <p:nvPr/>
        </p:nvCxnSpPr>
        <p:spPr>
          <a:xfrm rot="5400000">
            <a:off x="785813" y="3143234"/>
            <a:ext cx="257175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22 Conector recto"/>
          <p:cNvCxnSpPr/>
          <p:nvPr/>
        </p:nvCxnSpPr>
        <p:spPr>
          <a:xfrm rot="5400000">
            <a:off x="4763" y="2709846"/>
            <a:ext cx="2857500" cy="438150"/>
          </a:xfrm>
          <a:prstGeom prst="line">
            <a:avLst/>
          </a:prstGeom>
          <a:ln w="63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4" name="23 Conector recto"/>
          <p:cNvCxnSpPr/>
          <p:nvPr/>
        </p:nvCxnSpPr>
        <p:spPr>
          <a:xfrm rot="5400000">
            <a:off x="71438" y="2857484"/>
            <a:ext cx="2857500" cy="285750"/>
          </a:xfrm>
          <a:prstGeom prst="line">
            <a:avLst/>
          </a:prstGeom>
          <a:ln w="63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5" name="24 Conector recto"/>
          <p:cNvCxnSpPr/>
          <p:nvPr/>
        </p:nvCxnSpPr>
        <p:spPr>
          <a:xfrm rot="16200000" flipH="1">
            <a:off x="531019" y="2612215"/>
            <a:ext cx="2633663" cy="409575"/>
          </a:xfrm>
          <a:prstGeom prst="line">
            <a:avLst/>
          </a:prstGeom>
          <a:ln w="63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6" name="25 Conector recto"/>
          <p:cNvCxnSpPr/>
          <p:nvPr/>
        </p:nvCxnSpPr>
        <p:spPr>
          <a:xfrm rot="16200000" flipH="1">
            <a:off x="321469" y="2893203"/>
            <a:ext cx="2857500" cy="214312"/>
          </a:xfrm>
          <a:prstGeom prst="line">
            <a:avLst/>
          </a:prstGeom>
          <a:ln w="63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7" name="26 Conector recto"/>
          <p:cNvCxnSpPr/>
          <p:nvPr/>
        </p:nvCxnSpPr>
        <p:spPr>
          <a:xfrm rot="5400000">
            <a:off x="892969" y="1821640"/>
            <a:ext cx="1071563" cy="428625"/>
          </a:xfrm>
          <a:prstGeom prst="line">
            <a:avLst/>
          </a:prstGeom>
          <a:ln w="63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8" name="27 Conector recto"/>
          <p:cNvCxnSpPr/>
          <p:nvPr/>
        </p:nvCxnSpPr>
        <p:spPr>
          <a:xfrm rot="5400000">
            <a:off x="9525" y="2776521"/>
            <a:ext cx="2919413" cy="366713"/>
          </a:xfrm>
          <a:prstGeom prst="line">
            <a:avLst/>
          </a:prstGeom>
          <a:ln w="63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9" name="28 Conector recto"/>
          <p:cNvCxnSpPr/>
          <p:nvPr/>
        </p:nvCxnSpPr>
        <p:spPr>
          <a:xfrm rot="16200000" flipV="1">
            <a:off x="392906" y="2821766"/>
            <a:ext cx="2428875" cy="785812"/>
          </a:xfrm>
          <a:prstGeom prst="line">
            <a:avLst/>
          </a:prstGeom>
          <a:ln w="63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30" name="29 Conector recto"/>
          <p:cNvCxnSpPr/>
          <p:nvPr/>
        </p:nvCxnSpPr>
        <p:spPr>
          <a:xfrm rot="16200000" flipH="1">
            <a:off x="1250157" y="1893077"/>
            <a:ext cx="1214438" cy="428625"/>
          </a:xfrm>
          <a:prstGeom prst="line">
            <a:avLst/>
          </a:prstGeom>
          <a:ln w="63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31" name="30 Conector recto"/>
          <p:cNvCxnSpPr/>
          <p:nvPr/>
        </p:nvCxnSpPr>
        <p:spPr>
          <a:xfrm rot="5400000">
            <a:off x="1107282" y="2821765"/>
            <a:ext cx="1071562" cy="857250"/>
          </a:xfrm>
          <a:prstGeom prst="line">
            <a:avLst/>
          </a:prstGeom>
          <a:ln w="63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32" name="31 Conector recto"/>
          <p:cNvCxnSpPr/>
          <p:nvPr/>
        </p:nvCxnSpPr>
        <p:spPr>
          <a:xfrm rot="16200000" flipH="1">
            <a:off x="1035844" y="3964765"/>
            <a:ext cx="642938" cy="285750"/>
          </a:xfrm>
          <a:prstGeom prst="line">
            <a:avLst/>
          </a:prstGeom>
          <a:ln w="63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33" name="32 Conector recto"/>
          <p:cNvCxnSpPr/>
          <p:nvPr/>
        </p:nvCxnSpPr>
        <p:spPr>
          <a:xfrm rot="16200000" flipH="1">
            <a:off x="232569" y="2982103"/>
            <a:ext cx="2857500" cy="36512"/>
          </a:xfrm>
          <a:prstGeom prst="line">
            <a:avLst/>
          </a:prstGeom>
          <a:ln w="63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34" name="33 Conector recto"/>
          <p:cNvCxnSpPr/>
          <p:nvPr/>
        </p:nvCxnSpPr>
        <p:spPr>
          <a:xfrm rot="5400000">
            <a:off x="142876" y="2928921"/>
            <a:ext cx="2857500" cy="142875"/>
          </a:xfrm>
          <a:prstGeom prst="line">
            <a:avLst/>
          </a:prstGeom>
          <a:ln w="63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35" name="34 Conector recto"/>
          <p:cNvCxnSpPr/>
          <p:nvPr/>
        </p:nvCxnSpPr>
        <p:spPr>
          <a:xfrm rot="5400000">
            <a:off x="678657" y="2107390"/>
            <a:ext cx="1500187" cy="428625"/>
          </a:xfrm>
          <a:prstGeom prst="line">
            <a:avLst/>
          </a:prstGeom>
          <a:ln w="63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36" name="35 Conector recto"/>
          <p:cNvCxnSpPr/>
          <p:nvPr/>
        </p:nvCxnSpPr>
        <p:spPr>
          <a:xfrm rot="16200000" flipH="1">
            <a:off x="928688" y="2285984"/>
            <a:ext cx="1857375" cy="428625"/>
          </a:xfrm>
          <a:prstGeom prst="line">
            <a:avLst/>
          </a:prstGeom>
          <a:ln w="63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37" name="36 Conector recto"/>
          <p:cNvCxnSpPr/>
          <p:nvPr/>
        </p:nvCxnSpPr>
        <p:spPr>
          <a:xfrm rot="16200000" flipH="1">
            <a:off x="250032" y="2893202"/>
            <a:ext cx="2928938" cy="142875"/>
          </a:xfrm>
          <a:prstGeom prst="line">
            <a:avLst/>
          </a:prstGeom>
          <a:ln w="63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38" name="37 Conector recto"/>
          <p:cNvCxnSpPr/>
          <p:nvPr/>
        </p:nvCxnSpPr>
        <p:spPr>
          <a:xfrm rot="5400000">
            <a:off x="178594" y="2964640"/>
            <a:ext cx="2857500" cy="71438"/>
          </a:xfrm>
          <a:prstGeom prst="line">
            <a:avLst/>
          </a:prstGeom>
          <a:ln w="63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39" name="38 Conector recto"/>
          <p:cNvCxnSpPr/>
          <p:nvPr/>
        </p:nvCxnSpPr>
        <p:spPr>
          <a:xfrm rot="16200000" flipH="1">
            <a:off x="892969" y="3393265"/>
            <a:ext cx="1357313" cy="714375"/>
          </a:xfrm>
          <a:prstGeom prst="line">
            <a:avLst/>
          </a:prstGeom>
          <a:ln w="63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40" name="39 Conector recto"/>
          <p:cNvCxnSpPr/>
          <p:nvPr/>
        </p:nvCxnSpPr>
        <p:spPr>
          <a:xfrm rot="5400000">
            <a:off x="1393031" y="3750453"/>
            <a:ext cx="1071563" cy="285750"/>
          </a:xfrm>
          <a:prstGeom prst="line">
            <a:avLst/>
          </a:prstGeom>
          <a:ln w="63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41" name="40 Conector recto"/>
          <p:cNvCxnSpPr/>
          <p:nvPr/>
        </p:nvCxnSpPr>
        <p:spPr>
          <a:xfrm rot="5400000">
            <a:off x="71438" y="2857483"/>
            <a:ext cx="2928938" cy="214313"/>
          </a:xfrm>
          <a:prstGeom prst="line">
            <a:avLst/>
          </a:prstGeom>
          <a:ln w="15875">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42" name="41 Conector recto"/>
          <p:cNvCxnSpPr/>
          <p:nvPr/>
        </p:nvCxnSpPr>
        <p:spPr>
          <a:xfrm rot="16200000" flipH="1">
            <a:off x="321469" y="2821765"/>
            <a:ext cx="2928938" cy="285750"/>
          </a:xfrm>
          <a:prstGeom prst="line">
            <a:avLst/>
          </a:prstGeom>
          <a:ln w="15875">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43" name="42 Conector recto"/>
          <p:cNvCxnSpPr/>
          <p:nvPr/>
        </p:nvCxnSpPr>
        <p:spPr>
          <a:xfrm rot="16200000" flipH="1">
            <a:off x="250032" y="2893202"/>
            <a:ext cx="2857500" cy="71437"/>
          </a:xfrm>
          <a:prstGeom prst="line">
            <a:avLst/>
          </a:prstGeom>
          <a:ln w="15875">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44" name="43 Conector recto"/>
          <p:cNvCxnSpPr/>
          <p:nvPr/>
        </p:nvCxnSpPr>
        <p:spPr>
          <a:xfrm rot="16200000" flipH="1">
            <a:off x="200025" y="2944796"/>
            <a:ext cx="2928938" cy="39688"/>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45" name="44 Conector recto"/>
          <p:cNvCxnSpPr/>
          <p:nvPr/>
        </p:nvCxnSpPr>
        <p:spPr>
          <a:xfrm rot="5400000">
            <a:off x="215107" y="2928127"/>
            <a:ext cx="2857500" cy="1587"/>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46" name="45 Conector recto"/>
          <p:cNvCxnSpPr/>
          <p:nvPr/>
        </p:nvCxnSpPr>
        <p:spPr>
          <a:xfrm rot="5400000">
            <a:off x="142876" y="2928921"/>
            <a:ext cx="2857500" cy="142875"/>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47" name="46 Conector recto"/>
          <p:cNvCxnSpPr/>
          <p:nvPr/>
        </p:nvCxnSpPr>
        <p:spPr>
          <a:xfrm rot="5400000">
            <a:off x="178594" y="2964640"/>
            <a:ext cx="2857500" cy="71438"/>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48" name="47 Conector recto"/>
          <p:cNvCxnSpPr/>
          <p:nvPr/>
        </p:nvCxnSpPr>
        <p:spPr>
          <a:xfrm rot="5400000">
            <a:off x="357188" y="3071796"/>
            <a:ext cx="2286000" cy="28575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49" name="48 Conector recto"/>
          <p:cNvCxnSpPr/>
          <p:nvPr/>
        </p:nvCxnSpPr>
        <p:spPr>
          <a:xfrm rot="16200000" flipH="1">
            <a:off x="357187" y="2928922"/>
            <a:ext cx="2786063" cy="214312"/>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50" name="49 Conector recto"/>
          <p:cNvCxnSpPr/>
          <p:nvPr/>
        </p:nvCxnSpPr>
        <p:spPr>
          <a:xfrm rot="16200000" flipH="1">
            <a:off x="392907" y="2821765"/>
            <a:ext cx="2857500" cy="357187"/>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51" name="50 Conector recto"/>
          <p:cNvCxnSpPr/>
          <p:nvPr/>
        </p:nvCxnSpPr>
        <p:spPr>
          <a:xfrm rot="5400000">
            <a:off x="71438" y="2857483"/>
            <a:ext cx="2928938" cy="214313"/>
          </a:xfrm>
          <a:prstGeom prst="line">
            <a:avLst/>
          </a:prstGeom>
          <a:ln w="28575">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52" name="51 Conector recto"/>
          <p:cNvCxnSpPr/>
          <p:nvPr/>
        </p:nvCxnSpPr>
        <p:spPr>
          <a:xfrm rot="16200000" flipH="1">
            <a:off x="357188" y="3000359"/>
            <a:ext cx="2714625" cy="142875"/>
          </a:xfrm>
          <a:prstGeom prst="line">
            <a:avLst/>
          </a:prstGeom>
          <a:ln w="28575">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53" name="52 Conector recto"/>
          <p:cNvCxnSpPr/>
          <p:nvPr/>
        </p:nvCxnSpPr>
        <p:spPr>
          <a:xfrm rot="5400000">
            <a:off x="35719" y="2821765"/>
            <a:ext cx="2857500" cy="357188"/>
          </a:xfrm>
          <a:prstGeom prst="line">
            <a:avLst/>
          </a:prstGeom>
          <a:ln w="28575">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54" name="53 Conector recto"/>
          <p:cNvCxnSpPr/>
          <p:nvPr/>
        </p:nvCxnSpPr>
        <p:spPr>
          <a:xfrm rot="16200000" flipH="1">
            <a:off x="196850" y="2946384"/>
            <a:ext cx="2928938" cy="36512"/>
          </a:xfrm>
          <a:prstGeom prst="line">
            <a:avLst/>
          </a:prstGeom>
          <a:ln w="28575">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55" name="54 Conector recto"/>
          <p:cNvCxnSpPr/>
          <p:nvPr/>
        </p:nvCxnSpPr>
        <p:spPr>
          <a:xfrm rot="16200000" flipH="1">
            <a:off x="321469" y="2821765"/>
            <a:ext cx="2928938" cy="285750"/>
          </a:xfrm>
          <a:prstGeom prst="line">
            <a:avLst/>
          </a:prstGeom>
          <a:ln w="28575">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56" name="55 Conector recto"/>
          <p:cNvCxnSpPr/>
          <p:nvPr/>
        </p:nvCxnSpPr>
        <p:spPr>
          <a:xfrm rot="16200000" flipH="1">
            <a:off x="1535907" y="1607327"/>
            <a:ext cx="642938" cy="428625"/>
          </a:xfrm>
          <a:prstGeom prst="line">
            <a:avLst/>
          </a:prstGeom>
          <a:ln w="63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57" name="56 Conector recto"/>
          <p:cNvCxnSpPr/>
          <p:nvPr/>
        </p:nvCxnSpPr>
        <p:spPr>
          <a:xfrm rot="5400000">
            <a:off x="607219" y="2893202"/>
            <a:ext cx="2286000" cy="642938"/>
          </a:xfrm>
          <a:prstGeom prst="line">
            <a:avLst/>
          </a:prstGeom>
          <a:ln w="6350">
            <a:solidFill>
              <a:srgbClr val="C00000"/>
            </a:solidFill>
          </a:ln>
        </p:spPr>
        <p:style>
          <a:lnRef idx="2">
            <a:schemeClr val="accent1"/>
          </a:lnRef>
          <a:fillRef idx="0">
            <a:schemeClr val="accent1"/>
          </a:fillRef>
          <a:effectRef idx="1">
            <a:schemeClr val="accent1"/>
          </a:effectRef>
          <a:fontRef idx="minor">
            <a:schemeClr val="tx1"/>
          </a:fontRef>
        </p:style>
      </p:cxnSp>
      <p:sp>
        <p:nvSpPr>
          <p:cNvPr id="60" name="59 Rectángulo"/>
          <p:cNvSpPr/>
          <p:nvPr/>
        </p:nvSpPr>
        <p:spPr>
          <a:xfrm>
            <a:off x="785813" y="1142984"/>
            <a:ext cx="1785937" cy="714375"/>
          </a:xfrm>
          <a:prstGeom prst="rect">
            <a:avLst/>
          </a:prstGeom>
          <a:solidFill>
            <a:schemeClr val="accent3">
              <a:lumMod val="65000"/>
              <a:alpha val="5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pic>
        <p:nvPicPr>
          <p:cNvPr id="61" name="Picture 18"/>
          <p:cNvPicPr>
            <a:picLocks noChangeAspect="1" noChangeArrowheads="1"/>
          </p:cNvPicPr>
          <p:nvPr/>
        </p:nvPicPr>
        <p:blipFill>
          <a:blip r:embed="rId3"/>
          <a:srcRect/>
          <a:stretch>
            <a:fillRect/>
          </a:stretch>
        </p:blipFill>
        <p:spPr bwMode="auto">
          <a:xfrm>
            <a:off x="928688" y="4429109"/>
            <a:ext cx="1500187" cy="1500187"/>
          </a:xfrm>
          <a:prstGeom prst="rect">
            <a:avLst/>
          </a:prstGeom>
          <a:noFill/>
          <a:ln w="9525">
            <a:noFill/>
            <a:miter lim="800000"/>
            <a:headEnd/>
            <a:tailEnd/>
          </a:ln>
        </p:spPr>
      </p:pic>
      <p:cxnSp>
        <p:nvCxnSpPr>
          <p:cNvPr id="62" name="61 Conector recto"/>
          <p:cNvCxnSpPr/>
          <p:nvPr/>
        </p:nvCxnSpPr>
        <p:spPr>
          <a:xfrm>
            <a:off x="928688" y="2714609"/>
            <a:ext cx="1571625" cy="1587"/>
          </a:xfrm>
          <a:prstGeom prst="line">
            <a:avLst/>
          </a:prstGeom>
        </p:spPr>
        <p:style>
          <a:lnRef idx="2">
            <a:schemeClr val="accent1"/>
          </a:lnRef>
          <a:fillRef idx="0">
            <a:schemeClr val="accent1"/>
          </a:fillRef>
          <a:effectRef idx="1">
            <a:schemeClr val="accent1"/>
          </a:effectRef>
          <a:fontRef idx="minor">
            <a:schemeClr val="tx1"/>
          </a:fontRef>
        </p:style>
      </p:cxnSp>
      <p:sp>
        <p:nvSpPr>
          <p:cNvPr id="64" name="63 CuadroTexto"/>
          <p:cNvSpPr txBox="1"/>
          <p:nvPr/>
        </p:nvSpPr>
        <p:spPr>
          <a:xfrm>
            <a:off x="2786050" y="857232"/>
            <a:ext cx="6143668" cy="4278094"/>
          </a:xfrm>
          <a:prstGeom prst="rect">
            <a:avLst/>
          </a:prstGeom>
          <a:noFill/>
        </p:spPr>
        <p:txBody>
          <a:bodyPr wrap="square" rtlCol="0">
            <a:spAutoFit/>
          </a:bodyPr>
          <a:lstStyle/>
          <a:p>
            <a:pPr marL="457200" indent="-457200" algn="just">
              <a:buAutoNum type="arabicPeriod"/>
            </a:pPr>
            <a:r>
              <a:rPr lang="es-ES" sz="2000" b="1" dirty="0" smtClean="0">
                <a:solidFill>
                  <a:srgbClr val="C00000"/>
                </a:solidFill>
              </a:rPr>
              <a:t>Simulación muy realista </a:t>
            </a:r>
            <a:r>
              <a:rPr lang="es-ES" sz="2000" dirty="0" smtClean="0"/>
              <a:t>de la geometría del acelerador</a:t>
            </a:r>
            <a:r>
              <a:rPr lang="es-ES" sz="2000" dirty="0" smtClean="0">
                <a:solidFill>
                  <a:srgbClr val="C00000"/>
                </a:solidFill>
              </a:rPr>
              <a:t>. </a:t>
            </a:r>
          </a:p>
          <a:p>
            <a:pPr marL="457200" indent="-457200" algn="just"/>
            <a:r>
              <a:rPr lang="es-ES" sz="2000" dirty="0" smtClean="0"/>
              <a:t>	</a:t>
            </a:r>
            <a:r>
              <a:rPr lang="es-ES" sz="1900" dirty="0" smtClean="0"/>
              <a:t>El PS obtenido es muy realista y basta con ajustar el </a:t>
            </a:r>
            <a:r>
              <a:rPr lang="es-ES" sz="2000" u="sng" dirty="0" smtClean="0">
                <a:solidFill>
                  <a:schemeClr val="accent2"/>
                </a:solidFill>
              </a:rPr>
              <a:t>espectro de energía</a:t>
            </a:r>
            <a:r>
              <a:rPr lang="es-ES" sz="2000" dirty="0" smtClean="0">
                <a:solidFill>
                  <a:schemeClr val="accent2"/>
                </a:solidFill>
              </a:rPr>
              <a:t> </a:t>
            </a:r>
            <a:r>
              <a:rPr lang="es-ES" sz="1900" dirty="0" smtClean="0"/>
              <a:t>a partir de </a:t>
            </a:r>
            <a:r>
              <a:rPr lang="es-ES" sz="2000" u="sng" dirty="0" smtClean="0">
                <a:solidFill>
                  <a:schemeClr val="accent2"/>
                </a:solidFill>
              </a:rPr>
              <a:t>pocos datos</a:t>
            </a:r>
            <a:r>
              <a:rPr lang="es-ES" sz="1900" dirty="0" smtClean="0"/>
              <a:t> para adaptar la simulación a las pequeñas variaciones que presentan aceleradores del mismo modelo y tipo</a:t>
            </a:r>
          </a:p>
          <a:p>
            <a:pPr marL="342900" indent="-342900"/>
            <a:endParaRPr lang="es-ES" sz="1900" dirty="0"/>
          </a:p>
          <a:p>
            <a:pPr marL="342900" indent="-342900" algn="just"/>
            <a:r>
              <a:rPr lang="es-ES" sz="1900" b="1" dirty="0" smtClean="0">
                <a:solidFill>
                  <a:srgbClr val="C00000"/>
                </a:solidFill>
              </a:rPr>
              <a:t>2. </a:t>
            </a:r>
            <a:r>
              <a:rPr lang="es-ES" sz="2000" b="1" dirty="0" smtClean="0">
                <a:solidFill>
                  <a:srgbClr val="C00000"/>
                </a:solidFill>
              </a:rPr>
              <a:t>Simulación simplificada</a:t>
            </a:r>
            <a:r>
              <a:rPr lang="es-ES" sz="2000" b="1" dirty="0" smtClean="0"/>
              <a:t> </a:t>
            </a:r>
            <a:r>
              <a:rPr lang="es-ES" sz="1900" dirty="0" smtClean="0"/>
              <a:t>de la geometría del acelerador, que represente a una gran variedad de aceleradores distintos. El ajuste a cada modelo y tipo de acelerador será más amplio, abarcando </a:t>
            </a:r>
            <a:r>
              <a:rPr lang="es-ES" sz="2000" u="sng" dirty="0" smtClean="0">
                <a:solidFill>
                  <a:schemeClr val="accent2"/>
                </a:solidFill>
              </a:rPr>
              <a:t>todas las variables</a:t>
            </a:r>
            <a:r>
              <a:rPr lang="es-ES" sz="1900" dirty="0" smtClean="0"/>
              <a:t> del  espacio de fases. </a:t>
            </a:r>
            <a:r>
              <a:rPr lang="es-ES" sz="2000" u="sng" dirty="0" smtClean="0">
                <a:solidFill>
                  <a:schemeClr val="accent2"/>
                </a:solidFill>
              </a:rPr>
              <a:t>Precisa de más datos.</a:t>
            </a:r>
          </a:p>
        </p:txBody>
      </p:sp>
      <p:grpSp>
        <p:nvGrpSpPr>
          <p:cNvPr id="70" name="69 Grupo"/>
          <p:cNvGrpSpPr/>
          <p:nvPr/>
        </p:nvGrpSpPr>
        <p:grpSpPr>
          <a:xfrm>
            <a:off x="0" y="6572250"/>
            <a:ext cx="9144000" cy="277813"/>
            <a:chOff x="0" y="6572250"/>
            <a:chExt cx="9144000" cy="277813"/>
          </a:xfrm>
        </p:grpSpPr>
        <p:sp>
          <p:nvSpPr>
            <p:cNvPr id="71" name="70 Rectángulo"/>
            <p:cNvSpPr/>
            <p:nvPr/>
          </p:nvSpPr>
          <p:spPr>
            <a:xfrm>
              <a:off x="1785918" y="6572272"/>
              <a:ext cx="1285884" cy="276999"/>
            </a:xfrm>
            <a:prstGeom prst="rect">
              <a:avLst/>
            </a:prstGeom>
            <a:solidFill>
              <a:schemeClr val="bg2">
                <a:lumMod val="40000"/>
                <a:lumOff val="60000"/>
              </a:schemeClr>
            </a:solidFill>
            <a:ln>
              <a:noFill/>
            </a:ln>
          </p:spPr>
          <p:txBody>
            <a:bodyPr wrap="square">
              <a:spAutoFit/>
            </a:bodyPr>
            <a:lstStyle/>
            <a:p>
              <a:pPr algn="ctr">
                <a:defRPr/>
              </a:pPr>
              <a:r>
                <a:rPr lang="es-ES_tradnl" sz="1200" b="1" i="1" dirty="0" smtClean="0"/>
                <a:t>Simulación MC</a:t>
              </a:r>
              <a:endParaRPr lang="es-ES" sz="1200" b="1" i="1" dirty="0"/>
            </a:p>
          </p:txBody>
        </p:sp>
        <p:sp>
          <p:nvSpPr>
            <p:cNvPr id="72" name="71 Rectángulo"/>
            <p:cNvSpPr/>
            <p:nvPr/>
          </p:nvSpPr>
          <p:spPr>
            <a:xfrm>
              <a:off x="857224" y="6572250"/>
              <a:ext cx="928694"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Objetivos</a:t>
              </a:r>
              <a:endParaRPr lang="es-ES" sz="1200" b="1" i="1" dirty="0">
                <a:solidFill>
                  <a:schemeClr val="bg1">
                    <a:lumMod val="50000"/>
                  </a:schemeClr>
                </a:solidFill>
              </a:endParaRPr>
            </a:p>
          </p:txBody>
        </p:sp>
        <p:sp>
          <p:nvSpPr>
            <p:cNvPr id="73" name="72 Rectángulo"/>
            <p:cNvSpPr/>
            <p:nvPr/>
          </p:nvSpPr>
          <p:spPr>
            <a:xfrm>
              <a:off x="0" y="6572250"/>
              <a:ext cx="1000100" cy="277813"/>
            </a:xfrm>
            <a:prstGeom prst="rect">
              <a:avLst/>
            </a:prstGeom>
            <a:solidFill>
              <a:schemeClr val="bg2">
                <a:lumMod val="40000"/>
                <a:lumOff val="60000"/>
              </a:schemeClr>
            </a:solidFill>
            <a:ln>
              <a:noFill/>
            </a:ln>
          </p:spPr>
          <p:txBody>
            <a:bodyPr wrap="square">
              <a:spAutoFit/>
            </a:bodyPr>
            <a:lstStyle/>
            <a:p>
              <a:pPr>
                <a:defRPr/>
              </a:pPr>
              <a:r>
                <a:rPr lang="es-ES" sz="1200" b="1" i="1" dirty="0" smtClean="0">
                  <a:solidFill>
                    <a:schemeClr val="bg1">
                      <a:lumMod val="50000"/>
                    </a:schemeClr>
                  </a:solidFill>
                </a:rPr>
                <a:t>Motivación</a:t>
              </a:r>
              <a:endParaRPr lang="es-ES" sz="1200" dirty="0">
                <a:solidFill>
                  <a:schemeClr val="bg1">
                    <a:lumMod val="50000"/>
                  </a:schemeClr>
                </a:solidFill>
              </a:endParaRPr>
            </a:p>
          </p:txBody>
        </p:sp>
        <p:sp>
          <p:nvSpPr>
            <p:cNvPr id="74" name="73 Rectángulo"/>
            <p:cNvSpPr/>
            <p:nvPr/>
          </p:nvSpPr>
          <p:spPr>
            <a:xfrm>
              <a:off x="7929586" y="6572250"/>
              <a:ext cx="1214414"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Conclusiones</a:t>
              </a:r>
              <a:endParaRPr lang="es-ES" sz="1200" b="1" i="1" dirty="0">
                <a:solidFill>
                  <a:schemeClr val="bg1">
                    <a:lumMod val="50000"/>
                  </a:schemeClr>
                </a:solidFill>
              </a:endParaRPr>
            </a:p>
          </p:txBody>
        </p:sp>
        <p:sp>
          <p:nvSpPr>
            <p:cNvPr id="75" name="74 Rectángulo"/>
            <p:cNvSpPr/>
            <p:nvPr/>
          </p:nvSpPr>
          <p:spPr>
            <a:xfrm>
              <a:off x="6500826" y="6572250"/>
              <a:ext cx="1500175"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Validación </a:t>
              </a:r>
              <a:r>
                <a:rPr lang="es-ES" sz="1200" b="1" i="1" dirty="0">
                  <a:solidFill>
                    <a:schemeClr val="bg1">
                      <a:lumMod val="50000"/>
                    </a:schemeClr>
                  </a:solidFill>
                </a:rPr>
                <a:t>datos</a:t>
              </a:r>
            </a:p>
          </p:txBody>
        </p:sp>
        <p:sp>
          <p:nvSpPr>
            <p:cNvPr id="76" name="75 Rectángulo"/>
            <p:cNvSpPr/>
            <p:nvPr/>
          </p:nvSpPr>
          <p:spPr>
            <a:xfrm>
              <a:off x="4714888" y="6572250"/>
              <a:ext cx="2000252"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Validación </a:t>
              </a:r>
              <a:r>
                <a:rPr lang="es-ES" sz="1200" b="1" i="1" dirty="0">
                  <a:solidFill>
                    <a:schemeClr val="bg1">
                      <a:lumMod val="50000"/>
                    </a:schemeClr>
                  </a:solidFill>
                </a:rPr>
                <a:t>simulaciones</a:t>
              </a:r>
            </a:p>
          </p:txBody>
        </p:sp>
        <p:sp>
          <p:nvSpPr>
            <p:cNvPr id="77" name="76 Rectángulo"/>
            <p:cNvSpPr/>
            <p:nvPr/>
          </p:nvSpPr>
          <p:spPr>
            <a:xfrm>
              <a:off x="3071802" y="6572250"/>
              <a:ext cx="1785950" cy="276999"/>
            </a:xfrm>
            <a:prstGeom prst="rect">
              <a:avLst/>
            </a:prstGeom>
            <a:solidFill>
              <a:schemeClr val="bg2">
                <a:lumMod val="40000"/>
                <a:lumOff val="60000"/>
              </a:schemeClr>
            </a:solidFill>
            <a:ln>
              <a:noFill/>
            </a:ln>
          </p:spPr>
          <p:txBody>
            <a:bodyPr wrap="square">
              <a:spAutoFit/>
            </a:bodyPr>
            <a:lstStyle/>
            <a:p>
              <a:pPr>
                <a:defRPr/>
              </a:pPr>
              <a:r>
                <a:rPr lang="es-ES" sz="1200" b="1" i="1" dirty="0" smtClean="0">
                  <a:solidFill>
                    <a:schemeClr val="bg1">
                      <a:lumMod val="50000"/>
                    </a:schemeClr>
                  </a:solidFill>
                </a:rPr>
                <a:t>Método desarrollado</a:t>
              </a:r>
              <a:endParaRPr lang="es-ES" sz="1200" b="1" i="1" dirty="0">
                <a:solidFill>
                  <a:schemeClr val="bg1">
                    <a:lumMod val="50000"/>
                  </a:schemeClr>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strVal val="#ppt_w*0.70"/>
                                          </p:val>
                                        </p:tav>
                                        <p:tav tm="100000">
                                          <p:val>
                                            <p:strVal val="#ppt_w"/>
                                          </p:val>
                                        </p:tav>
                                      </p:tavLst>
                                    </p:anim>
                                    <p:anim calcmode="lin" valueType="num">
                                      <p:cBhvr>
                                        <p:cTn id="8" dur="500" fill="hold"/>
                                        <p:tgtEl>
                                          <p:spTgt spid="17"/>
                                        </p:tgtEl>
                                        <p:attrNameLst>
                                          <p:attrName>ppt_h</p:attrName>
                                        </p:attrNameLst>
                                      </p:cBhvr>
                                      <p:tavLst>
                                        <p:tav tm="0">
                                          <p:val>
                                            <p:strVal val="#ppt_h"/>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Marcador de número de diapositiva"/>
          <p:cNvSpPr>
            <a:spLocks noGrp="1"/>
          </p:cNvSpPr>
          <p:nvPr>
            <p:ph type="sldNum" sz="quarter" idx="12"/>
          </p:nvPr>
        </p:nvSpPr>
        <p:spPr>
          <a:noFill/>
          <a:ln>
            <a:miter lim="800000"/>
            <a:headEnd/>
            <a:tailEnd/>
          </a:ln>
        </p:spPr>
        <p:txBody>
          <a:bodyPr/>
          <a:lstStyle/>
          <a:p>
            <a:fld id="{609A30C8-830E-42AC-8663-BA1AA6D44A5D}" type="slidenum">
              <a:rPr lang="es-ES" smtClean="0">
                <a:latin typeface="Arial" charset="0"/>
              </a:rPr>
              <a:pPr/>
              <a:t>17</a:t>
            </a:fld>
            <a:endParaRPr lang="es-ES" smtClean="0">
              <a:latin typeface="Arial" charset="0"/>
            </a:endParaRPr>
          </a:p>
        </p:txBody>
      </p:sp>
      <p:sp>
        <p:nvSpPr>
          <p:cNvPr id="23555" name="1 Rectángulo"/>
          <p:cNvSpPr>
            <a:spLocks noChangeArrowheads="1"/>
          </p:cNvSpPr>
          <p:nvPr/>
        </p:nvSpPr>
        <p:spPr bwMode="auto">
          <a:xfrm>
            <a:off x="2500313" y="44450"/>
            <a:ext cx="6643687" cy="584775"/>
          </a:xfrm>
          <a:prstGeom prst="rect">
            <a:avLst/>
          </a:prstGeom>
          <a:noFill/>
          <a:ln w="9525">
            <a:noFill/>
            <a:miter lim="800000"/>
            <a:headEnd/>
            <a:tailEnd/>
          </a:ln>
        </p:spPr>
        <p:txBody>
          <a:bodyPr>
            <a:spAutoFit/>
          </a:bodyPr>
          <a:lstStyle/>
          <a:p>
            <a:pPr algn="r"/>
            <a:r>
              <a:rPr lang="es-ES_tradnl" sz="3200" b="1" dirty="0" smtClean="0">
                <a:solidFill>
                  <a:srgbClr val="262673"/>
                </a:solidFill>
              </a:rPr>
              <a:t>Códigos Monte Carlo</a:t>
            </a:r>
            <a:endParaRPr lang="es-ES" sz="3200" b="1" dirty="0">
              <a:solidFill>
                <a:srgbClr val="262673"/>
              </a:solidFill>
            </a:endParaRPr>
          </a:p>
        </p:txBody>
      </p:sp>
      <p:cxnSp>
        <p:nvCxnSpPr>
          <p:cNvPr id="4" name="3 Conector recto"/>
          <p:cNvCxnSpPr/>
          <p:nvPr/>
        </p:nvCxnSpPr>
        <p:spPr>
          <a:xfrm>
            <a:off x="4857752" y="571480"/>
            <a:ext cx="4186236" cy="1588"/>
          </a:xfrm>
          <a:prstGeom prst="line">
            <a:avLst/>
          </a:prstGeom>
          <a:ln>
            <a:solidFill>
              <a:srgbClr val="C00000"/>
            </a:solidFill>
          </a:ln>
        </p:spPr>
        <p:style>
          <a:lnRef idx="2">
            <a:schemeClr val="dk1"/>
          </a:lnRef>
          <a:fillRef idx="0">
            <a:schemeClr val="dk1"/>
          </a:fillRef>
          <a:effectRef idx="1">
            <a:schemeClr val="dk1"/>
          </a:effectRef>
          <a:fontRef idx="minor">
            <a:schemeClr val="tx1"/>
          </a:fontRef>
        </p:style>
      </p:cxnSp>
      <p:grpSp>
        <p:nvGrpSpPr>
          <p:cNvPr id="28" name="27 Grupo"/>
          <p:cNvGrpSpPr/>
          <p:nvPr/>
        </p:nvGrpSpPr>
        <p:grpSpPr>
          <a:xfrm>
            <a:off x="500034" y="3255346"/>
            <a:ext cx="8001056" cy="2531108"/>
            <a:chOff x="642910" y="1140725"/>
            <a:chExt cx="8001056" cy="2531108"/>
          </a:xfrm>
        </p:grpSpPr>
        <p:sp>
          <p:nvSpPr>
            <p:cNvPr id="23557" name="4 Rectángulo"/>
            <p:cNvSpPr>
              <a:spLocks noChangeArrowheads="1"/>
            </p:cNvSpPr>
            <p:nvPr/>
          </p:nvSpPr>
          <p:spPr bwMode="auto">
            <a:xfrm>
              <a:off x="714348" y="1140725"/>
              <a:ext cx="7929618" cy="461665"/>
            </a:xfrm>
            <a:prstGeom prst="rect">
              <a:avLst/>
            </a:prstGeom>
            <a:noFill/>
            <a:ln w="9525">
              <a:noFill/>
              <a:miter lim="800000"/>
              <a:headEnd/>
              <a:tailEnd/>
            </a:ln>
          </p:spPr>
          <p:txBody>
            <a:bodyPr wrap="square">
              <a:spAutoFit/>
            </a:bodyPr>
            <a:lstStyle/>
            <a:p>
              <a:r>
                <a:rPr lang="es-ES_tradnl" sz="2400" b="1" u="sng" dirty="0" err="1" smtClean="0"/>
                <a:t>Dose</a:t>
              </a:r>
              <a:r>
                <a:rPr lang="es-ES_tradnl" sz="2400" b="1" u="sng" dirty="0" smtClean="0"/>
                <a:t> </a:t>
              </a:r>
              <a:r>
                <a:rPr lang="es-ES_tradnl" sz="2400" b="1" u="sng" dirty="0" err="1"/>
                <a:t>Planning</a:t>
              </a:r>
              <a:r>
                <a:rPr lang="es-ES_tradnl" sz="2400" b="1" u="sng" dirty="0"/>
                <a:t> </a:t>
              </a:r>
              <a:r>
                <a:rPr lang="es-ES_tradnl" sz="2400" b="1" u="sng" dirty="0" err="1"/>
                <a:t>Method</a:t>
              </a:r>
              <a:r>
                <a:rPr lang="es-ES_tradnl" sz="2400" b="1" u="sng" dirty="0"/>
                <a:t>, DPM </a:t>
              </a:r>
              <a:r>
                <a:rPr lang="es-ES_tradnl" sz="2400" dirty="0" smtClean="0">
                  <a:solidFill>
                    <a:srgbClr val="0000FF"/>
                  </a:solidFill>
                </a:rPr>
                <a:t>(</a:t>
              </a:r>
              <a:r>
                <a:rPr lang="es-ES_tradnl" sz="2400" dirty="0" err="1">
                  <a:solidFill>
                    <a:srgbClr val="0000FF"/>
                  </a:solidFill>
                </a:rPr>
                <a:t>Sempau</a:t>
              </a:r>
              <a:r>
                <a:rPr lang="es-ES_tradnl" sz="2400" dirty="0">
                  <a:solidFill>
                    <a:srgbClr val="0000FF"/>
                  </a:solidFill>
                </a:rPr>
                <a:t> </a:t>
              </a:r>
              <a:r>
                <a:rPr lang="es-ES_tradnl" sz="2400" i="1" dirty="0">
                  <a:solidFill>
                    <a:srgbClr val="0000FF"/>
                  </a:solidFill>
                </a:rPr>
                <a:t>et al.</a:t>
              </a:r>
              <a:r>
                <a:rPr lang="es-ES_tradnl" sz="2400" dirty="0">
                  <a:solidFill>
                    <a:srgbClr val="0000FF"/>
                  </a:solidFill>
                </a:rPr>
                <a:t> 2000)</a:t>
              </a:r>
              <a:endParaRPr lang="es-ES" sz="2400" b="1" dirty="0">
                <a:solidFill>
                  <a:srgbClr val="0000FF"/>
                </a:solidFill>
              </a:endParaRPr>
            </a:p>
          </p:txBody>
        </p:sp>
        <p:sp>
          <p:nvSpPr>
            <p:cNvPr id="7" name="6 Rectángulo"/>
            <p:cNvSpPr>
              <a:spLocks noChangeArrowheads="1"/>
            </p:cNvSpPr>
            <p:nvPr/>
          </p:nvSpPr>
          <p:spPr bwMode="auto">
            <a:xfrm>
              <a:off x="642910" y="2355171"/>
              <a:ext cx="7929562" cy="769441"/>
            </a:xfrm>
            <a:prstGeom prst="rect">
              <a:avLst/>
            </a:prstGeom>
            <a:noFill/>
            <a:ln w="9525">
              <a:noFill/>
              <a:miter lim="800000"/>
              <a:headEnd/>
              <a:tailEnd/>
            </a:ln>
          </p:spPr>
          <p:txBody>
            <a:bodyPr>
              <a:spAutoFit/>
            </a:bodyPr>
            <a:lstStyle/>
            <a:p>
              <a:pPr algn="just">
                <a:buClr>
                  <a:srgbClr val="C00000"/>
                </a:buClr>
                <a:buFont typeface="Wingdings" pitchFamily="2" charset="2"/>
                <a:buChar char="ü"/>
              </a:pPr>
              <a:r>
                <a:rPr lang="es-ES" sz="2200" dirty="0"/>
                <a:t> Permite simular y planificar tratamientos de radioterapia con </a:t>
              </a:r>
              <a:r>
                <a:rPr lang="es-ES" sz="2200" b="1" dirty="0" smtClean="0">
                  <a:solidFill>
                    <a:srgbClr val="C00000"/>
                  </a:solidFill>
                </a:rPr>
                <a:t>precisión</a:t>
              </a:r>
              <a:r>
                <a:rPr lang="es-ES" sz="2200" dirty="0" smtClean="0"/>
                <a:t> </a:t>
              </a:r>
              <a:r>
                <a:rPr lang="es-ES" sz="2200" dirty="0"/>
                <a:t>y en </a:t>
              </a:r>
              <a:r>
                <a:rPr lang="es-ES" sz="2200" b="1" dirty="0">
                  <a:solidFill>
                    <a:srgbClr val="C00000"/>
                  </a:solidFill>
                </a:rPr>
                <a:t>poco tiempo.</a:t>
              </a:r>
            </a:p>
          </p:txBody>
        </p:sp>
        <p:sp>
          <p:nvSpPr>
            <p:cNvPr id="53" name="52 Rectángulo"/>
            <p:cNvSpPr>
              <a:spLocks noChangeArrowheads="1"/>
            </p:cNvSpPr>
            <p:nvPr/>
          </p:nvSpPr>
          <p:spPr bwMode="auto">
            <a:xfrm>
              <a:off x="642910" y="1712229"/>
              <a:ext cx="7929562" cy="430887"/>
            </a:xfrm>
            <a:prstGeom prst="rect">
              <a:avLst/>
            </a:prstGeom>
            <a:noFill/>
            <a:ln w="9525">
              <a:noFill/>
              <a:miter lim="800000"/>
              <a:headEnd/>
              <a:tailEnd/>
            </a:ln>
          </p:spPr>
          <p:txBody>
            <a:bodyPr>
              <a:spAutoFit/>
            </a:bodyPr>
            <a:lstStyle/>
            <a:p>
              <a:pPr algn="just">
                <a:buClr>
                  <a:srgbClr val="C00000"/>
                </a:buClr>
                <a:buFont typeface="Wingdings" pitchFamily="2" charset="2"/>
                <a:buChar char="ü"/>
              </a:pPr>
              <a:r>
                <a:rPr lang="es-ES_tradnl" sz="2200" b="1" dirty="0" smtClean="0">
                  <a:solidFill>
                    <a:srgbClr val="C00000"/>
                  </a:solidFill>
                </a:rPr>
                <a:t> </a:t>
              </a:r>
              <a:r>
                <a:rPr lang="es-ES_tradnl" sz="2200" dirty="0" smtClean="0"/>
                <a:t>Rápido, </a:t>
              </a:r>
              <a:r>
                <a:rPr lang="es-ES_tradnl" sz="2200" dirty="0" err="1" smtClean="0"/>
                <a:t>paralelizable</a:t>
              </a:r>
              <a:r>
                <a:rPr lang="es-ES_tradnl" sz="2200" dirty="0" smtClean="0"/>
                <a:t> y validado </a:t>
              </a:r>
              <a:endParaRPr lang="es-ES" sz="2200" dirty="0"/>
            </a:p>
          </p:txBody>
        </p:sp>
        <p:sp>
          <p:nvSpPr>
            <p:cNvPr id="54" name="53 Rectángulo"/>
            <p:cNvSpPr>
              <a:spLocks noChangeArrowheads="1"/>
            </p:cNvSpPr>
            <p:nvPr/>
          </p:nvSpPr>
          <p:spPr bwMode="auto">
            <a:xfrm>
              <a:off x="642910" y="3210168"/>
              <a:ext cx="7929562" cy="461665"/>
            </a:xfrm>
            <a:prstGeom prst="rect">
              <a:avLst/>
            </a:prstGeom>
            <a:noFill/>
            <a:ln w="9525">
              <a:noFill/>
              <a:miter lim="800000"/>
              <a:headEnd/>
              <a:tailEnd/>
            </a:ln>
          </p:spPr>
          <p:txBody>
            <a:bodyPr>
              <a:spAutoFit/>
            </a:bodyPr>
            <a:lstStyle/>
            <a:p>
              <a:pPr algn="just">
                <a:buClr>
                  <a:srgbClr val="C00000"/>
                </a:buClr>
                <a:buFont typeface="Wingdings" pitchFamily="2" charset="2"/>
                <a:buChar char="ü"/>
              </a:pPr>
              <a:r>
                <a:rPr lang="es-ES_tradnl" sz="2200" b="1" dirty="0" smtClean="0">
                  <a:solidFill>
                    <a:srgbClr val="C00000"/>
                  </a:solidFill>
                </a:rPr>
                <a:t> </a:t>
              </a:r>
              <a:r>
                <a:rPr lang="es-ES_tradnl" sz="2200" dirty="0" smtClean="0"/>
                <a:t>Integrado en </a:t>
              </a:r>
              <a:r>
                <a:rPr lang="es-ES_tradnl" sz="2200" b="1" i="1" dirty="0" err="1" smtClean="0"/>
                <a:t>radiance</a:t>
              </a:r>
              <a:r>
                <a:rPr lang="es-ES" sz="2400" b="1" i="1" dirty="0" smtClean="0"/>
                <a:t>®</a:t>
              </a:r>
              <a:endParaRPr lang="es-ES" sz="2200" b="1" i="1" dirty="0"/>
            </a:p>
          </p:txBody>
        </p:sp>
      </p:grpSp>
      <p:grpSp>
        <p:nvGrpSpPr>
          <p:cNvPr id="19" name="18 Grupo"/>
          <p:cNvGrpSpPr/>
          <p:nvPr/>
        </p:nvGrpSpPr>
        <p:grpSpPr>
          <a:xfrm>
            <a:off x="0" y="6572250"/>
            <a:ext cx="9144000" cy="277813"/>
            <a:chOff x="0" y="6572250"/>
            <a:chExt cx="9144000" cy="277813"/>
          </a:xfrm>
        </p:grpSpPr>
        <p:sp>
          <p:nvSpPr>
            <p:cNvPr id="20" name="19 Rectángulo"/>
            <p:cNvSpPr/>
            <p:nvPr/>
          </p:nvSpPr>
          <p:spPr>
            <a:xfrm>
              <a:off x="1785918" y="6572272"/>
              <a:ext cx="1285884" cy="276999"/>
            </a:xfrm>
            <a:prstGeom prst="rect">
              <a:avLst/>
            </a:prstGeom>
            <a:solidFill>
              <a:schemeClr val="bg2">
                <a:lumMod val="40000"/>
                <a:lumOff val="60000"/>
              </a:schemeClr>
            </a:solidFill>
            <a:ln>
              <a:noFill/>
            </a:ln>
          </p:spPr>
          <p:txBody>
            <a:bodyPr wrap="square">
              <a:spAutoFit/>
            </a:bodyPr>
            <a:lstStyle/>
            <a:p>
              <a:pPr algn="ctr">
                <a:defRPr/>
              </a:pPr>
              <a:r>
                <a:rPr lang="es-ES_tradnl" sz="1200" b="1" i="1" dirty="0" smtClean="0"/>
                <a:t>Simulación MC</a:t>
              </a:r>
              <a:endParaRPr lang="es-ES" sz="1200" b="1" i="1" dirty="0"/>
            </a:p>
          </p:txBody>
        </p:sp>
        <p:sp>
          <p:nvSpPr>
            <p:cNvPr id="21" name="20 Rectángulo"/>
            <p:cNvSpPr/>
            <p:nvPr/>
          </p:nvSpPr>
          <p:spPr>
            <a:xfrm>
              <a:off x="857224" y="6572250"/>
              <a:ext cx="928694"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Objetivos</a:t>
              </a:r>
              <a:endParaRPr lang="es-ES" sz="1200" b="1" i="1" dirty="0">
                <a:solidFill>
                  <a:schemeClr val="bg1">
                    <a:lumMod val="50000"/>
                  </a:schemeClr>
                </a:solidFill>
              </a:endParaRPr>
            </a:p>
          </p:txBody>
        </p:sp>
        <p:sp>
          <p:nvSpPr>
            <p:cNvPr id="22" name="21 Rectángulo"/>
            <p:cNvSpPr/>
            <p:nvPr/>
          </p:nvSpPr>
          <p:spPr>
            <a:xfrm>
              <a:off x="0" y="6572250"/>
              <a:ext cx="1000100" cy="277813"/>
            </a:xfrm>
            <a:prstGeom prst="rect">
              <a:avLst/>
            </a:prstGeom>
            <a:solidFill>
              <a:schemeClr val="bg2">
                <a:lumMod val="40000"/>
                <a:lumOff val="60000"/>
              </a:schemeClr>
            </a:solidFill>
            <a:ln>
              <a:noFill/>
            </a:ln>
          </p:spPr>
          <p:txBody>
            <a:bodyPr wrap="square">
              <a:spAutoFit/>
            </a:bodyPr>
            <a:lstStyle/>
            <a:p>
              <a:pPr>
                <a:defRPr/>
              </a:pPr>
              <a:r>
                <a:rPr lang="es-ES" sz="1200" b="1" i="1" dirty="0" smtClean="0">
                  <a:solidFill>
                    <a:schemeClr val="bg1">
                      <a:lumMod val="50000"/>
                    </a:schemeClr>
                  </a:solidFill>
                </a:rPr>
                <a:t>Motivación</a:t>
              </a:r>
              <a:endParaRPr lang="es-ES" sz="1200" dirty="0">
                <a:solidFill>
                  <a:schemeClr val="bg1">
                    <a:lumMod val="50000"/>
                  </a:schemeClr>
                </a:solidFill>
              </a:endParaRPr>
            </a:p>
          </p:txBody>
        </p:sp>
        <p:sp>
          <p:nvSpPr>
            <p:cNvPr id="23" name="22 Rectángulo"/>
            <p:cNvSpPr/>
            <p:nvPr/>
          </p:nvSpPr>
          <p:spPr>
            <a:xfrm>
              <a:off x="7929586" y="6572250"/>
              <a:ext cx="1214414"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Conclusiones</a:t>
              </a:r>
              <a:endParaRPr lang="es-ES" sz="1200" b="1" i="1" dirty="0">
                <a:solidFill>
                  <a:schemeClr val="bg1">
                    <a:lumMod val="50000"/>
                  </a:schemeClr>
                </a:solidFill>
              </a:endParaRPr>
            </a:p>
          </p:txBody>
        </p:sp>
        <p:sp>
          <p:nvSpPr>
            <p:cNvPr id="24" name="23 Rectángulo"/>
            <p:cNvSpPr/>
            <p:nvPr/>
          </p:nvSpPr>
          <p:spPr>
            <a:xfrm>
              <a:off x="6572287" y="6572250"/>
              <a:ext cx="1500175"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Validación </a:t>
              </a:r>
              <a:r>
                <a:rPr lang="es-ES" sz="1200" b="1" i="1" dirty="0">
                  <a:solidFill>
                    <a:schemeClr val="bg1">
                      <a:lumMod val="50000"/>
                    </a:schemeClr>
                  </a:solidFill>
                </a:rPr>
                <a:t>datos</a:t>
              </a:r>
            </a:p>
          </p:txBody>
        </p:sp>
        <p:sp>
          <p:nvSpPr>
            <p:cNvPr id="25" name="24 Rectángulo"/>
            <p:cNvSpPr/>
            <p:nvPr/>
          </p:nvSpPr>
          <p:spPr>
            <a:xfrm>
              <a:off x="4786326" y="6572250"/>
              <a:ext cx="2000252"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Validación </a:t>
              </a:r>
              <a:r>
                <a:rPr lang="es-ES" sz="1200" b="1" i="1" dirty="0">
                  <a:solidFill>
                    <a:schemeClr val="bg1">
                      <a:lumMod val="50000"/>
                    </a:schemeClr>
                  </a:solidFill>
                </a:rPr>
                <a:t>simulaciones</a:t>
              </a:r>
            </a:p>
          </p:txBody>
        </p:sp>
        <p:sp>
          <p:nvSpPr>
            <p:cNvPr id="26" name="25 Rectángulo"/>
            <p:cNvSpPr/>
            <p:nvPr/>
          </p:nvSpPr>
          <p:spPr>
            <a:xfrm>
              <a:off x="3143240" y="6572250"/>
              <a:ext cx="1785950" cy="276999"/>
            </a:xfrm>
            <a:prstGeom prst="rect">
              <a:avLst/>
            </a:prstGeom>
            <a:solidFill>
              <a:schemeClr val="bg2">
                <a:lumMod val="40000"/>
                <a:lumOff val="60000"/>
              </a:schemeClr>
            </a:solidFill>
            <a:ln>
              <a:noFill/>
            </a:ln>
          </p:spPr>
          <p:txBody>
            <a:bodyPr wrap="square">
              <a:spAutoFit/>
            </a:bodyPr>
            <a:lstStyle/>
            <a:p>
              <a:pPr>
                <a:defRPr/>
              </a:pPr>
              <a:r>
                <a:rPr lang="es-ES" sz="1200" b="1" i="1" dirty="0" smtClean="0">
                  <a:solidFill>
                    <a:schemeClr val="bg1">
                      <a:lumMod val="50000"/>
                    </a:schemeClr>
                  </a:solidFill>
                </a:rPr>
                <a:t>Método desarrollado</a:t>
              </a:r>
              <a:endParaRPr lang="es-ES" sz="1200" b="1" i="1" dirty="0">
                <a:solidFill>
                  <a:schemeClr val="bg1">
                    <a:lumMod val="50000"/>
                  </a:schemeClr>
                </a:solidFill>
              </a:endParaRPr>
            </a:p>
          </p:txBody>
        </p:sp>
      </p:grpSp>
      <p:grpSp>
        <p:nvGrpSpPr>
          <p:cNvPr id="29" name="28 Grupo"/>
          <p:cNvGrpSpPr/>
          <p:nvPr/>
        </p:nvGrpSpPr>
        <p:grpSpPr>
          <a:xfrm>
            <a:off x="571472" y="1071546"/>
            <a:ext cx="8072494" cy="1678370"/>
            <a:chOff x="642910" y="3965208"/>
            <a:chExt cx="8072494" cy="1678370"/>
          </a:xfrm>
        </p:grpSpPr>
        <p:sp>
          <p:nvSpPr>
            <p:cNvPr id="52" name="37 Rectángulo"/>
            <p:cNvSpPr>
              <a:spLocks noChangeArrowheads="1"/>
            </p:cNvSpPr>
            <p:nvPr/>
          </p:nvSpPr>
          <p:spPr bwMode="auto">
            <a:xfrm>
              <a:off x="714348" y="3965208"/>
              <a:ext cx="6143668" cy="461665"/>
            </a:xfrm>
            <a:prstGeom prst="rect">
              <a:avLst/>
            </a:prstGeom>
            <a:noFill/>
            <a:ln w="9525">
              <a:noFill/>
              <a:miter lim="800000"/>
              <a:headEnd/>
              <a:tailEnd/>
            </a:ln>
          </p:spPr>
          <p:txBody>
            <a:bodyPr wrap="square">
              <a:spAutoFit/>
            </a:bodyPr>
            <a:lstStyle/>
            <a:p>
              <a:r>
                <a:rPr lang="es-ES_tradnl" sz="2400" b="1" u="sng" dirty="0" smtClean="0"/>
                <a:t>PENELOPE </a:t>
              </a:r>
              <a:endParaRPr lang="es-ES" sz="2400" b="1" dirty="0">
                <a:solidFill>
                  <a:srgbClr val="0000FF"/>
                </a:solidFill>
              </a:endParaRPr>
            </a:p>
          </p:txBody>
        </p:sp>
        <p:sp>
          <p:nvSpPr>
            <p:cNvPr id="55" name="54 Rectángulo"/>
            <p:cNvSpPr>
              <a:spLocks noChangeArrowheads="1"/>
            </p:cNvSpPr>
            <p:nvPr/>
          </p:nvSpPr>
          <p:spPr bwMode="auto">
            <a:xfrm>
              <a:off x="642966" y="5212691"/>
              <a:ext cx="7929562" cy="430887"/>
            </a:xfrm>
            <a:prstGeom prst="rect">
              <a:avLst/>
            </a:prstGeom>
            <a:noFill/>
            <a:ln w="9525">
              <a:noFill/>
              <a:miter lim="800000"/>
              <a:headEnd/>
              <a:tailEnd/>
            </a:ln>
          </p:spPr>
          <p:txBody>
            <a:bodyPr>
              <a:spAutoFit/>
            </a:bodyPr>
            <a:lstStyle/>
            <a:p>
              <a:pPr algn="just">
                <a:buClr>
                  <a:srgbClr val="C00000"/>
                </a:buClr>
                <a:buFont typeface="Wingdings" pitchFamily="2" charset="2"/>
                <a:buChar char="ü"/>
              </a:pPr>
              <a:r>
                <a:rPr lang="es-ES_tradnl" sz="2200" b="1" dirty="0" smtClean="0">
                  <a:solidFill>
                    <a:srgbClr val="C00000"/>
                  </a:solidFill>
                </a:rPr>
                <a:t> </a:t>
              </a:r>
              <a:r>
                <a:rPr lang="es-ES_tradnl" sz="2200" dirty="0" smtClean="0"/>
                <a:t>Código muy detallado pero no es tan rápido como DPM </a:t>
              </a:r>
              <a:endParaRPr lang="es-ES" sz="2200" dirty="0"/>
            </a:p>
          </p:txBody>
        </p:sp>
        <p:sp>
          <p:nvSpPr>
            <p:cNvPr id="27" name="26 Rectángulo"/>
            <p:cNvSpPr/>
            <p:nvPr/>
          </p:nvSpPr>
          <p:spPr>
            <a:xfrm>
              <a:off x="642910" y="4641187"/>
              <a:ext cx="8072494" cy="430887"/>
            </a:xfrm>
            <a:prstGeom prst="rect">
              <a:avLst/>
            </a:prstGeom>
          </p:spPr>
          <p:txBody>
            <a:bodyPr wrap="square">
              <a:spAutoFit/>
            </a:bodyPr>
            <a:lstStyle/>
            <a:p>
              <a:pPr algn="just">
                <a:buClr>
                  <a:srgbClr val="C00000"/>
                </a:buClr>
                <a:buFont typeface="Wingdings" pitchFamily="2" charset="2"/>
                <a:buChar char="ü"/>
              </a:pPr>
              <a:r>
                <a:rPr lang="es-ES_tradnl" sz="2200" b="1" dirty="0" smtClean="0">
                  <a:solidFill>
                    <a:srgbClr val="C00000"/>
                  </a:solidFill>
                </a:rPr>
                <a:t> </a:t>
              </a:r>
              <a:r>
                <a:rPr lang="es-ES_tradnl" sz="2200" dirty="0" smtClean="0"/>
                <a:t>Programa </a:t>
              </a:r>
              <a:r>
                <a:rPr lang="es-ES_tradnl" sz="2200" dirty="0" smtClean="0"/>
                <a:t>principal: </a:t>
              </a:r>
              <a:r>
                <a:rPr lang="es-ES_tradnl" sz="2200" b="1" dirty="0" err="1" smtClean="0"/>
                <a:t>penEasy</a:t>
              </a:r>
              <a:r>
                <a:rPr lang="es-ES_tradnl" sz="2200" dirty="0" smtClean="0"/>
                <a:t> </a:t>
              </a:r>
              <a:r>
                <a:rPr lang="es-ES_tradnl" sz="2000" dirty="0" smtClean="0">
                  <a:solidFill>
                    <a:srgbClr val="0000FF"/>
                  </a:solidFill>
                </a:rPr>
                <a:t>(Badal 2008)</a:t>
              </a:r>
              <a:endParaRPr lang="es-ES" sz="2200" dirty="0" smtClean="0"/>
            </a:p>
          </p:txBody>
        </p:sp>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pPr>
              <a:defRPr/>
            </a:pPr>
            <a:fld id="{885BD220-6246-4CBE-A981-B4CB8AFBADB3}" type="slidenum">
              <a:rPr lang="es-ES" smtClean="0"/>
              <a:pPr>
                <a:defRPr/>
              </a:pPr>
              <a:t>18</a:t>
            </a:fld>
            <a:endParaRPr lang="es-ES"/>
          </a:p>
        </p:txBody>
      </p:sp>
      <p:sp>
        <p:nvSpPr>
          <p:cNvPr id="7" name="4 Rectángulo"/>
          <p:cNvSpPr>
            <a:spLocks noChangeArrowheads="1"/>
          </p:cNvSpPr>
          <p:nvPr/>
        </p:nvSpPr>
        <p:spPr bwMode="auto">
          <a:xfrm>
            <a:off x="6500813" y="44450"/>
            <a:ext cx="2643187" cy="584775"/>
          </a:xfrm>
          <a:prstGeom prst="rect">
            <a:avLst/>
          </a:prstGeom>
          <a:noFill/>
          <a:ln w="9525">
            <a:noFill/>
            <a:miter lim="800000"/>
            <a:headEnd/>
            <a:tailEnd/>
          </a:ln>
        </p:spPr>
        <p:txBody>
          <a:bodyPr>
            <a:spAutoFit/>
          </a:bodyPr>
          <a:lstStyle/>
          <a:p>
            <a:pPr algn="r"/>
            <a:r>
              <a:rPr lang="es-ES" sz="3200" b="1" dirty="0">
                <a:solidFill>
                  <a:srgbClr val="262673"/>
                </a:solidFill>
              </a:rPr>
              <a:t>Contenidos</a:t>
            </a:r>
            <a:endParaRPr lang="es-ES" sz="3200" dirty="0">
              <a:solidFill>
                <a:srgbClr val="262673"/>
              </a:solidFill>
            </a:endParaRPr>
          </a:p>
        </p:txBody>
      </p:sp>
      <p:cxnSp>
        <p:nvCxnSpPr>
          <p:cNvPr id="8" name="7 Conector recto"/>
          <p:cNvCxnSpPr/>
          <p:nvPr/>
        </p:nvCxnSpPr>
        <p:spPr>
          <a:xfrm>
            <a:off x="6643702" y="571480"/>
            <a:ext cx="2400286" cy="1588"/>
          </a:xfrm>
          <a:prstGeom prst="line">
            <a:avLst/>
          </a:prstGeom>
          <a:ln>
            <a:solidFill>
              <a:srgbClr val="C00000"/>
            </a:solidFill>
          </a:ln>
        </p:spPr>
        <p:style>
          <a:lnRef idx="2">
            <a:schemeClr val="dk1"/>
          </a:lnRef>
          <a:fillRef idx="0">
            <a:schemeClr val="dk1"/>
          </a:fillRef>
          <a:effectRef idx="1">
            <a:schemeClr val="dk1"/>
          </a:effectRef>
          <a:fontRef idx="minor">
            <a:schemeClr val="tx1"/>
          </a:fontRef>
        </p:style>
      </p:cxnSp>
      <p:sp>
        <p:nvSpPr>
          <p:cNvPr id="9" name="Marcador de contenido 2"/>
          <p:cNvSpPr txBox="1">
            <a:spLocks/>
          </p:cNvSpPr>
          <p:nvPr/>
        </p:nvSpPr>
        <p:spPr bwMode="auto">
          <a:xfrm>
            <a:off x="1142976" y="1143000"/>
            <a:ext cx="7858125" cy="5500688"/>
          </a:xfrm>
          <a:prstGeom prst="rect">
            <a:avLst/>
          </a:prstGeom>
          <a:noFill/>
          <a:ln w="9525">
            <a:noFill/>
            <a:miter lim="800000"/>
            <a:headEnd/>
            <a:tailEnd/>
          </a:ln>
        </p:spPr>
        <p:txBody>
          <a:bodyPr/>
          <a:lstStyle/>
          <a:p>
            <a:pPr marL="514350" indent="-514350">
              <a:spcBef>
                <a:spcPct val="20000"/>
              </a:spcBef>
              <a:buFont typeface="Arial" charset="0"/>
              <a:buAutoNum type="arabicPeriod"/>
              <a:defRPr/>
            </a:pPr>
            <a:r>
              <a:rPr lang="es-ES_tradnl" sz="3000" dirty="0">
                <a:solidFill>
                  <a:schemeClr val="accent3">
                    <a:lumMod val="65000"/>
                  </a:schemeClr>
                </a:solidFill>
              </a:rPr>
              <a:t>Motivación</a:t>
            </a:r>
          </a:p>
          <a:p>
            <a:pPr marL="514350" indent="-514350">
              <a:spcBef>
                <a:spcPct val="20000"/>
              </a:spcBef>
              <a:buClr>
                <a:schemeClr val="bg1">
                  <a:lumMod val="65000"/>
                </a:schemeClr>
              </a:buClr>
              <a:buFont typeface="Arial" charset="0"/>
              <a:buAutoNum type="arabicPeriod"/>
              <a:defRPr/>
            </a:pPr>
            <a:r>
              <a:rPr lang="es-ES_tradnl" sz="3000" dirty="0">
                <a:solidFill>
                  <a:schemeClr val="accent3">
                    <a:lumMod val="65000"/>
                  </a:schemeClr>
                </a:solidFill>
              </a:rPr>
              <a:t>Objetivos de la </a:t>
            </a:r>
            <a:r>
              <a:rPr lang="es-ES_tradnl" sz="3000" dirty="0" smtClean="0">
                <a:solidFill>
                  <a:schemeClr val="accent3">
                    <a:lumMod val="65000"/>
                  </a:schemeClr>
                </a:solidFill>
              </a:rPr>
              <a:t>tesis</a:t>
            </a:r>
          </a:p>
          <a:p>
            <a:pPr marL="514350" indent="-514350">
              <a:spcBef>
                <a:spcPct val="20000"/>
              </a:spcBef>
              <a:buClr>
                <a:schemeClr val="bg1">
                  <a:lumMod val="65000"/>
                </a:schemeClr>
              </a:buClr>
              <a:buFont typeface="Arial" charset="0"/>
              <a:buAutoNum type="arabicPeriod"/>
              <a:defRPr/>
            </a:pPr>
            <a:r>
              <a:rPr lang="es-ES_tradnl" sz="3000" dirty="0" smtClean="0">
                <a:solidFill>
                  <a:schemeClr val="accent3">
                    <a:lumMod val="65000"/>
                  </a:schemeClr>
                </a:solidFill>
              </a:rPr>
              <a:t>Simulaciones Monte Carlo</a:t>
            </a:r>
            <a:endParaRPr lang="es-ES_tradnl" sz="3000" dirty="0">
              <a:solidFill>
                <a:schemeClr val="accent3">
                  <a:lumMod val="65000"/>
                </a:schemeClr>
              </a:solidFill>
            </a:endParaRPr>
          </a:p>
          <a:p>
            <a:pPr marL="514350" indent="-514350">
              <a:spcBef>
                <a:spcPct val="20000"/>
              </a:spcBef>
              <a:buFont typeface="Arial" charset="0"/>
              <a:buAutoNum type="arabicPeriod"/>
              <a:defRPr/>
            </a:pPr>
            <a:r>
              <a:rPr lang="es-ES_tradnl" sz="3000" dirty="0" smtClean="0"/>
              <a:t>Descripción del método desarrollado</a:t>
            </a:r>
            <a:endParaRPr lang="es-ES_tradnl" sz="3000" dirty="0"/>
          </a:p>
          <a:p>
            <a:pPr marL="514350" indent="-514350">
              <a:spcBef>
                <a:spcPct val="20000"/>
              </a:spcBef>
              <a:buFont typeface="Arial" charset="0"/>
              <a:buAutoNum type="arabicPeriod"/>
              <a:defRPr/>
            </a:pPr>
            <a:r>
              <a:rPr lang="es-ES_tradnl" sz="3000" dirty="0">
                <a:solidFill>
                  <a:schemeClr val="accent3">
                    <a:lumMod val="65000"/>
                  </a:schemeClr>
                </a:solidFill>
              </a:rPr>
              <a:t>Validación con simulaciones</a:t>
            </a:r>
          </a:p>
          <a:p>
            <a:pPr marL="514350" indent="-514350">
              <a:spcBef>
                <a:spcPct val="20000"/>
              </a:spcBef>
              <a:buFont typeface="Arial" charset="0"/>
              <a:buAutoNum type="arabicPeriod"/>
              <a:defRPr/>
            </a:pPr>
            <a:r>
              <a:rPr lang="es-ES_tradnl" sz="3000" dirty="0">
                <a:solidFill>
                  <a:schemeClr val="accent3">
                    <a:lumMod val="65000"/>
                  </a:schemeClr>
                </a:solidFill>
              </a:rPr>
              <a:t>Validación con datos de aceleradores clínicos</a:t>
            </a:r>
            <a:endParaRPr lang="es-ES" sz="3000" dirty="0">
              <a:solidFill>
                <a:schemeClr val="accent3">
                  <a:lumMod val="65000"/>
                </a:schemeClr>
              </a:solidFill>
            </a:endParaRPr>
          </a:p>
          <a:p>
            <a:pPr marL="514350" indent="-514350">
              <a:spcBef>
                <a:spcPct val="20000"/>
              </a:spcBef>
              <a:buFont typeface="Arial" charset="0"/>
              <a:buAutoNum type="arabicPeriod"/>
              <a:defRPr/>
            </a:pPr>
            <a:r>
              <a:rPr lang="es-ES_tradnl" sz="3000" dirty="0" smtClean="0">
                <a:solidFill>
                  <a:schemeClr val="accent3">
                    <a:lumMod val="65000"/>
                  </a:schemeClr>
                </a:solidFill>
              </a:rPr>
              <a:t>Conclusiones </a:t>
            </a:r>
            <a:r>
              <a:rPr lang="es-ES_tradnl" sz="3000" dirty="0">
                <a:solidFill>
                  <a:schemeClr val="accent3">
                    <a:lumMod val="65000"/>
                  </a:schemeClr>
                </a:solidFill>
              </a:rPr>
              <a:t>generales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2 Conector recto"/>
          <p:cNvCxnSpPr/>
          <p:nvPr/>
        </p:nvCxnSpPr>
        <p:spPr>
          <a:xfrm>
            <a:off x="5572132" y="500042"/>
            <a:ext cx="3471856" cy="1588"/>
          </a:xfrm>
          <a:prstGeom prst="line">
            <a:avLst/>
          </a:prstGeom>
          <a:ln>
            <a:solidFill>
              <a:srgbClr val="C00000"/>
            </a:solidFill>
          </a:ln>
        </p:spPr>
        <p:style>
          <a:lnRef idx="2">
            <a:schemeClr val="dk1"/>
          </a:lnRef>
          <a:fillRef idx="0">
            <a:schemeClr val="dk1"/>
          </a:fillRef>
          <a:effectRef idx="1">
            <a:schemeClr val="dk1"/>
          </a:effectRef>
          <a:fontRef idx="minor">
            <a:schemeClr val="tx1"/>
          </a:fontRef>
        </p:style>
      </p:cxnSp>
      <p:pic>
        <p:nvPicPr>
          <p:cNvPr id="17412" name="6 Imagen"/>
          <p:cNvPicPr>
            <a:picLocks noChangeAspect="1" noChangeArrowheads="1"/>
          </p:cNvPicPr>
          <p:nvPr/>
        </p:nvPicPr>
        <p:blipFill>
          <a:blip r:embed="rId3"/>
          <a:srcRect/>
          <a:stretch>
            <a:fillRect/>
          </a:stretch>
        </p:blipFill>
        <p:spPr bwMode="auto">
          <a:xfrm>
            <a:off x="0" y="1928802"/>
            <a:ext cx="3681300" cy="3786214"/>
          </a:xfrm>
          <a:prstGeom prst="rect">
            <a:avLst/>
          </a:prstGeom>
          <a:noFill/>
          <a:ln w="9525">
            <a:noFill/>
            <a:miter lim="800000"/>
            <a:headEnd/>
            <a:tailEnd/>
          </a:ln>
        </p:spPr>
      </p:pic>
      <p:sp>
        <p:nvSpPr>
          <p:cNvPr id="17413" name="Rectangle 2"/>
          <p:cNvSpPr>
            <a:spLocks noChangeArrowheads="1"/>
          </p:cNvSpPr>
          <p:nvPr/>
        </p:nvSpPr>
        <p:spPr bwMode="auto">
          <a:xfrm>
            <a:off x="3857652" y="1214422"/>
            <a:ext cx="5429256" cy="2169825"/>
          </a:xfrm>
          <a:prstGeom prst="rect">
            <a:avLst/>
          </a:prstGeom>
          <a:noFill/>
          <a:ln w="9525">
            <a:noFill/>
            <a:miter lim="800000"/>
            <a:headEnd/>
            <a:tailEnd/>
          </a:ln>
        </p:spPr>
        <p:txBody>
          <a:bodyPr wrap="square" anchor="ctr">
            <a:spAutoFit/>
          </a:bodyPr>
          <a:lstStyle/>
          <a:p>
            <a:pPr eaLnBrk="0" hangingPunct="0">
              <a:buFontTx/>
              <a:buChar char="•"/>
            </a:pPr>
            <a:r>
              <a:rPr lang="es-ES" dirty="0" smtClean="0"/>
              <a:t> </a:t>
            </a:r>
            <a:r>
              <a:rPr lang="es-ES" b="1" dirty="0">
                <a:solidFill>
                  <a:srgbClr val="C00000"/>
                </a:solidFill>
              </a:rPr>
              <a:t>Energía</a:t>
            </a:r>
            <a:r>
              <a:rPr lang="es-ES" dirty="0" smtClean="0"/>
              <a:t>, </a:t>
            </a:r>
            <a:r>
              <a:rPr lang="es-ES" dirty="0"/>
              <a:t>rango entre 0 y 25 </a:t>
            </a:r>
            <a:r>
              <a:rPr lang="es-ES" dirty="0" err="1" smtClean="0"/>
              <a:t>MeV</a:t>
            </a:r>
            <a:r>
              <a:rPr lang="es-ES" dirty="0"/>
              <a:t> </a:t>
            </a:r>
            <a:endParaRPr lang="es-ES" dirty="0" smtClean="0"/>
          </a:p>
          <a:p>
            <a:pPr eaLnBrk="0" hangingPunct="0"/>
            <a:r>
              <a:rPr lang="es-ES" dirty="0" smtClean="0"/>
              <a:t>(BW</a:t>
            </a:r>
            <a:r>
              <a:rPr lang="es-ES" dirty="0"/>
              <a:t>= </a:t>
            </a:r>
            <a:r>
              <a:rPr lang="es-ES" dirty="0" smtClean="0"/>
              <a:t>0.25  </a:t>
            </a:r>
            <a:r>
              <a:rPr lang="es-ES" dirty="0" err="1" smtClean="0"/>
              <a:t>MeV</a:t>
            </a:r>
            <a:r>
              <a:rPr lang="es-ES" dirty="0"/>
              <a:t>).</a:t>
            </a:r>
          </a:p>
          <a:p>
            <a:pPr algn="just" eaLnBrk="0" hangingPunct="0"/>
            <a:endParaRPr lang="es-ES" sz="900" dirty="0"/>
          </a:p>
          <a:p>
            <a:pPr eaLnBrk="0" hangingPunct="0">
              <a:buFontTx/>
              <a:buChar char="•"/>
            </a:pPr>
            <a:r>
              <a:rPr lang="es-ES" dirty="0"/>
              <a:t> </a:t>
            </a:r>
            <a:r>
              <a:rPr lang="es-ES" b="1" dirty="0"/>
              <a:t>Posición radial </a:t>
            </a:r>
            <a:r>
              <a:rPr lang="el-GR" b="1" i="1" dirty="0">
                <a:solidFill>
                  <a:srgbClr val="C00000"/>
                </a:solidFill>
              </a:rPr>
              <a:t>ρ</a:t>
            </a:r>
            <a:r>
              <a:rPr lang="es-ES" b="1" dirty="0"/>
              <a:t> </a:t>
            </a:r>
            <a:r>
              <a:rPr lang="es-ES" dirty="0" smtClean="0"/>
              <a:t>(BW= 2 mm)</a:t>
            </a:r>
            <a:endParaRPr lang="es-ES" dirty="0"/>
          </a:p>
          <a:p>
            <a:pPr algn="just" eaLnBrk="0" hangingPunct="0"/>
            <a:endParaRPr lang="es-ES" sz="900" dirty="0"/>
          </a:p>
          <a:p>
            <a:pPr eaLnBrk="0" hangingPunct="0">
              <a:buFontTx/>
              <a:buChar char="•"/>
            </a:pPr>
            <a:r>
              <a:rPr lang="es-ES" dirty="0"/>
              <a:t> </a:t>
            </a:r>
            <a:r>
              <a:rPr lang="es-ES" b="1" dirty="0"/>
              <a:t>Ángulo axial </a:t>
            </a:r>
            <a:r>
              <a:rPr lang="es-ES" b="1" i="1" dirty="0">
                <a:solidFill>
                  <a:srgbClr val="C00000"/>
                </a:solidFill>
              </a:rPr>
              <a:t>θ</a:t>
            </a:r>
            <a:r>
              <a:rPr lang="es-ES" dirty="0"/>
              <a:t>, </a:t>
            </a:r>
            <a:r>
              <a:rPr lang="es-ES" dirty="0" smtClean="0"/>
              <a:t>rango </a:t>
            </a:r>
            <a:r>
              <a:rPr lang="es-ES" dirty="0"/>
              <a:t>entre 0 y 29º </a:t>
            </a:r>
            <a:r>
              <a:rPr lang="es-ES" dirty="0" smtClean="0"/>
              <a:t>(</a:t>
            </a:r>
            <a:r>
              <a:rPr lang="es-ES" dirty="0"/>
              <a:t>BW = 0.64º).</a:t>
            </a:r>
          </a:p>
          <a:p>
            <a:pPr eaLnBrk="0" hangingPunct="0"/>
            <a:endParaRPr lang="es-ES" sz="900" dirty="0"/>
          </a:p>
          <a:p>
            <a:pPr eaLnBrk="0" hangingPunct="0">
              <a:buFontTx/>
              <a:buChar char="•"/>
            </a:pPr>
            <a:r>
              <a:rPr lang="es-ES" dirty="0"/>
              <a:t> </a:t>
            </a:r>
            <a:r>
              <a:rPr lang="es-ES" b="1" dirty="0"/>
              <a:t>Ángulo </a:t>
            </a:r>
            <a:r>
              <a:rPr lang="es-ES" b="1" dirty="0" err="1" smtClean="0"/>
              <a:t>azimutal</a:t>
            </a:r>
            <a:r>
              <a:rPr lang="es-ES" b="1" dirty="0" smtClean="0"/>
              <a:t> </a:t>
            </a:r>
            <a:r>
              <a:rPr lang="es-ES" b="1" i="1" dirty="0" smtClean="0">
                <a:solidFill>
                  <a:srgbClr val="C00000"/>
                </a:solidFill>
              </a:rPr>
              <a:t>ϕ</a:t>
            </a:r>
            <a:r>
              <a:rPr lang="es-ES" dirty="0" smtClean="0"/>
              <a:t>, rango </a:t>
            </a:r>
            <a:r>
              <a:rPr lang="es-ES" dirty="0"/>
              <a:t>entre 0º y 180º (BW=10º).</a:t>
            </a:r>
            <a:endParaRPr lang="es-ES" b="1" dirty="0"/>
          </a:p>
        </p:txBody>
      </p:sp>
      <p:sp>
        <p:nvSpPr>
          <p:cNvPr id="17414" name="8 Marcador de número de diapositiva"/>
          <p:cNvSpPr>
            <a:spLocks noGrp="1"/>
          </p:cNvSpPr>
          <p:nvPr>
            <p:ph type="sldNum" sz="quarter" idx="12"/>
          </p:nvPr>
        </p:nvSpPr>
        <p:spPr>
          <a:xfrm>
            <a:off x="6553200" y="7531109"/>
            <a:ext cx="2133600" cy="476250"/>
          </a:xfrm>
          <a:noFill/>
          <a:ln>
            <a:miter lim="800000"/>
            <a:headEnd/>
            <a:tailEnd/>
          </a:ln>
        </p:spPr>
        <p:txBody>
          <a:bodyPr/>
          <a:lstStyle/>
          <a:p>
            <a:fld id="{9706B197-AC3B-403C-8D18-FC95324DE8EB}" type="slidenum">
              <a:rPr lang="es-ES" smtClean="0">
                <a:latin typeface="Arial" charset="0"/>
              </a:rPr>
              <a:pPr/>
              <a:t>19</a:t>
            </a:fld>
            <a:endParaRPr lang="es-ES" smtClean="0">
              <a:latin typeface="Arial" charset="0"/>
            </a:endParaRPr>
          </a:p>
        </p:txBody>
      </p:sp>
      <p:sp>
        <p:nvSpPr>
          <p:cNvPr id="17417" name="20 Rectángulo"/>
          <p:cNvSpPr>
            <a:spLocks noChangeArrowheads="1"/>
          </p:cNvSpPr>
          <p:nvPr/>
        </p:nvSpPr>
        <p:spPr bwMode="auto">
          <a:xfrm>
            <a:off x="285720" y="5715016"/>
            <a:ext cx="5500700" cy="369887"/>
          </a:xfrm>
          <a:prstGeom prst="rect">
            <a:avLst/>
          </a:prstGeom>
          <a:noFill/>
          <a:ln w="9525">
            <a:noFill/>
            <a:miter lim="800000"/>
            <a:headEnd/>
            <a:tailEnd/>
          </a:ln>
        </p:spPr>
        <p:txBody>
          <a:bodyPr wrap="square">
            <a:spAutoFit/>
          </a:bodyPr>
          <a:lstStyle/>
          <a:p>
            <a:pPr>
              <a:buClr>
                <a:srgbClr val="C00000"/>
              </a:buClr>
              <a:buFont typeface="Wingdings" pitchFamily="2" charset="2"/>
              <a:buChar char="ü"/>
            </a:pPr>
            <a:endParaRPr lang="es-ES" dirty="0"/>
          </a:p>
        </p:txBody>
      </p:sp>
      <p:sp>
        <p:nvSpPr>
          <p:cNvPr id="17420" name="19 Rectángulo"/>
          <p:cNvSpPr>
            <a:spLocks noChangeArrowheads="1"/>
          </p:cNvSpPr>
          <p:nvPr/>
        </p:nvSpPr>
        <p:spPr bwMode="auto">
          <a:xfrm>
            <a:off x="4286248" y="3929066"/>
            <a:ext cx="4143404" cy="400110"/>
          </a:xfrm>
          <a:prstGeom prst="rect">
            <a:avLst/>
          </a:prstGeom>
          <a:noFill/>
          <a:ln w="22225">
            <a:solidFill>
              <a:srgbClr val="C00000"/>
            </a:solidFill>
            <a:miter lim="800000"/>
            <a:headEnd/>
            <a:tailEnd/>
          </a:ln>
        </p:spPr>
        <p:txBody>
          <a:bodyPr wrap="square">
            <a:spAutoFit/>
          </a:bodyPr>
          <a:lstStyle/>
          <a:p>
            <a:pPr algn="ctr">
              <a:buClr>
                <a:srgbClr val="C00000"/>
              </a:buClr>
            </a:pPr>
            <a:r>
              <a:rPr lang="es-ES_tradnl" sz="2000" dirty="0" err="1"/>
              <a:t>Bin</a:t>
            </a:r>
            <a:r>
              <a:rPr lang="es-ES_tradnl" sz="2000" dirty="0"/>
              <a:t> o </a:t>
            </a:r>
            <a:r>
              <a:rPr lang="es-ES_tradnl" sz="2000" dirty="0" smtClean="0"/>
              <a:t>fuente elemental (</a:t>
            </a:r>
            <a:r>
              <a:rPr lang="es-ES_tradnl" sz="2000" b="1" dirty="0"/>
              <a:t>E</a:t>
            </a:r>
            <a:r>
              <a:rPr lang="es-ES_tradnl" sz="2000" dirty="0"/>
              <a:t>, </a:t>
            </a:r>
            <a:r>
              <a:rPr lang="el-GR" sz="2000" b="1" i="1" dirty="0"/>
              <a:t>ρ</a:t>
            </a:r>
            <a:r>
              <a:rPr lang="es-ES_tradnl" sz="2000" b="1" i="1" dirty="0"/>
              <a:t>, </a:t>
            </a:r>
            <a:r>
              <a:rPr lang="es-ES" sz="2000" b="1" i="1" dirty="0"/>
              <a:t>θ, ϕ</a:t>
            </a:r>
            <a:r>
              <a:rPr lang="es-ES_tradnl" sz="2000" dirty="0"/>
              <a:t>)</a:t>
            </a:r>
            <a:endParaRPr lang="es-ES" sz="2000" b="1" u="sng" dirty="0"/>
          </a:p>
        </p:txBody>
      </p:sp>
      <p:grpSp>
        <p:nvGrpSpPr>
          <p:cNvPr id="33" name="32 Grupo"/>
          <p:cNvGrpSpPr/>
          <p:nvPr/>
        </p:nvGrpSpPr>
        <p:grpSpPr>
          <a:xfrm>
            <a:off x="6000761" y="4357715"/>
            <a:ext cx="2571768" cy="2357433"/>
            <a:chOff x="6000760" y="4214819"/>
            <a:chExt cx="2857503" cy="2428871"/>
          </a:xfrm>
        </p:grpSpPr>
        <p:pic>
          <p:nvPicPr>
            <p:cNvPr id="29" name="7 Marcador de contenido" descr="SRM.gif"/>
            <p:cNvPicPr>
              <a:picLocks noChangeAspect="1"/>
            </p:cNvPicPr>
            <p:nvPr/>
          </p:nvPicPr>
          <p:blipFill>
            <a:blip r:embed="rId4"/>
            <a:srcRect r="10000" b="22990"/>
            <a:stretch>
              <a:fillRect/>
            </a:stretch>
          </p:blipFill>
          <p:spPr bwMode="auto">
            <a:xfrm>
              <a:off x="6500826" y="4786322"/>
              <a:ext cx="2143140" cy="1785950"/>
            </a:xfrm>
            <a:prstGeom prst="rect">
              <a:avLst/>
            </a:prstGeom>
            <a:noFill/>
            <a:ln w="9525">
              <a:noFill/>
              <a:miter lim="800000"/>
              <a:headEnd/>
              <a:tailEnd/>
            </a:ln>
          </p:spPr>
        </p:pic>
        <p:sp>
          <p:nvSpPr>
            <p:cNvPr id="30" name="9 CuadroTexto"/>
            <p:cNvSpPr txBox="1">
              <a:spLocks noChangeArrowheads="1"/>
            </p:cNvSpPr>
            <p:nvPr/>
          </p:nvSpPr>
          <p:spPr bwMode="auto">
            <a:xfrm rot="16200000">
              <a:off x="5129225" y="5372105"/>
              <a:ext cx="2143120" cy="400050"/>
            </a:xfrm>
            <a:prstGeom prst="rect">
              <a:avLst/>
            </a:prstGeom>
            <a:noFill/>
            <a:ln w="9525">
              <a:noFill/>
              <a:miter lim="800000"/>
              <a:headEnd/>
              <a:tailEnd/>
            </a:ln>
          </p:spPr>
          <p:txBody>
            <a:bodyPr wrap="square">
              <a:spAutoFit/>
            </a:bodyPr>
            <a:lstStyle/>
            <a:p>
              <a:pPr algn="ctr">
                <a:defRPr/>
              </a:pPr>
              <a:r>
                <a:rPr lang="es-ES" sz="2000" dirty="0">
                  <a:solidFill>
                    <a:schemeClr val="accent6"/>
                  </a:solidFill>
                </a:rPr>
                <a:t>Profundidad</a:t>
              </a:r>
            </a:p>
          </p:txBody>
        </p:sp>
        <p:cxnSp>
          <p:nvCxnSpPr>
            <p:cNvPr id="31" name="30 Conector recto de flecha"/>
            <p:cNvCxnSpPr/>
            <p:nvPr/>
          </p:nvCxnSpPr>
          <p:spPr>
            <a:xfrm rot="16200000" flipH="1">
              <a:off x="6107920" y="4393411"/>
              <a:ext cx="571498" cy="214313"/>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32" name="37 CuadroTexto"/>
            <p:cNvSpPr txBox="1">
              <a:spLocks noChangeArrowheads="1"/>
            </p:cNvSpPr>
            <p:nvPr/>
          </p:nvSpPr>
          <p:spPr bwMode="auto">
            <a:xfrm>
              <a:off x="6429388" y="4357694"/>
              <a:ext cx="2428875" cy="400050"/>
            </a:xfrm>
            <a:prstGeom prst="rect">
              <a:avLst/>
            </a:prstGeom>
            <a:noFill/>
            <a:ln w="9525">
              <a:noFill/>
              <a:miter lim="800000"/>
              <a:headEnd/>
              <a:tailEnd/>
            </a:ln>
          </p:spPr>
          <p:txBody>
            <a:bodyPr>
              <a:spAutoFit/>
            </a:bodyPr>
            <a:lstStyle/>
            <a:p>
              <a:pPr algn="ctr">
                <a:defRPr/>
              </a:pPr>
              <a:r>
                <a:rPr lang="es-ES" sz="2000" dirty="0">
                  <a:solidFill>
                    <a:schemeClr val="accent6"/>
                  </a:solidFill>
                </a:rPr>
                <a:t>Distancia Radial</a:t>
              </a:r>
            </a:p>
          </p:txBody>
        </p:sp>
      </p:grpSp>
      <p:sp>
        <p:nvSpPr>
          <p:cNvPr id="36" name="23 Rectángulo"/>
          <p:cNvSpPr>
            <a:spLocks noChangeArrowheads="1"/>
          </p:cNvSpPr>
          <p:nvPr/>
        </p:nvSpPr>
        <p:spPr bwMode="auto">
          <a:xfrm>
            <a:off x="285720" y="1142984"/>
            <a:ext cx="3357586" cy="369332"/>
          </a:xfrm>
          <a:prstGeom prst="rect">
            <a:avLst/>
          </a:prstGeom>
          <a:noFill/>
          <a:ln w="9525">
            <a:noFill/>
            <a:miter lim="800000"/>
            <a:headEnd/>
            <a:tailEnd/>
          </a:ln>
        </p:spPr>
        <p:txBody>
          <a:bodyPr wrap="square">
            <a:spAutoFit/>
          </a:bodyPr>
          <a:lstStyle/>
          <a:p>
            <a:pPr>
              <a:buClr>
                <a:srgbClr val="C00000"/>
              </a:buClr>
            </a:pPr>
            <a:r>
              <a:rPr lang="es-ES_tradnl" dirty="0" smtClean="0"/>
              <a:t>Explotar </a:t>
            </a:r>
            <a:r>
              <a:rPr lang="es-ES_tradnl" b="1" dirty="0" smtClean="0">
                <a:solidFill>
                  <a:schemeClr val="accent2"/>
                </a:solidFill>
              </a:rPr>
              <a:t>la simetría cilíndrica </a:t>
            </a:r>
            <a:endParaRPr lang="es-ES" dirty="0"/>
          </a:p>
        </p:txBody>
      </p:sp>
      <p:grpSp>
        <p:nvGrpSpPr>
          <p:cNvPr id="27" name="26 Grupo"/>
          <p:cNvGrpSpPr/>
          <p:nvPr/>
        </p:nvGrpSpPr>
        <p:grpSpPr>
          <a:xfrm>
            <a:off x="2143108" y="4714884"/>
            <a:ext cx="2143140" cy="1000132"/>
            <a:chOff x="2143108" y="3429000"/>
            <a:chExt cx="2143140" cy="1000132"/>
          </a:xfrm>
        </p:grpSpPr>
        <p:sp>
          <p:nvSpPr>
            <p:cNvPr id="44" name="23 Rectángulo"/>
            <p:cNvSpPr>
              <a:spLocks noChangeArrowheads="1"/>
            </p:cNvSpPr>
            <p:nvPr/>
          </p:nvSpPr>
          <p:spPr bwMode="auto">
            <a:xfrm>
              <a:off x="2571736" y="3571876"/>
              <a:ext cx="1714512" cy="857256"/>
            </a:xfrm>
            <a:prstGeom prst="rect">
              <a:avLst/>
            </a:prstGeom>
            <a:solidFill>
              <a:schemeClr val="bg1"/>
            </a:solidFill>
            <a:ln w="9525">
              <a:solidFill>
                <a:srgbClr val="C00000"/>
              </a:solidFill>
              <a:miter lim="800000"/>
              <a:headEnd/>
              <a:tailEnd/>
            </a:ln>
          </p:spPr>
          <p:txBody>
            <a:bodyPr wrap="square">
              <a:spAutoFit/>
            </a:bodyPr>
            <a:lstStyle/>
            <a:p>
              <a:pPr algn="ctr">
                <a:buClr>
                  <a:srgbClr val="C00000"/>
                </a:buClr>
              </a:pPr>
              <a:r>
                <a:rPr lang="es-ES_tradnl" sz="1600" b="1" dirty="0" smtClean="0">
                  <a:solidFill>
                    <a:srgbClr val="C00000"/>
                  </a:solidFill>
                </a:rPr>
                <a:t>PS a la </a:t>
              </a:r>
            </a:p>
            <a:p>
              <a:pPr algn="ctr">
                <a:buClr>
                  <a:srgbClr val="C00000"/>
                </a:buClr>
              </a:pPr>
              <a:r>
                <a:rPr lang="es-ES_tradnl" sz="1600" b="1" dirty="0" smtClean="0">
                  <a:solidFill>
                    <a:srgbClr val="C00000"/>
                  </a:solidFill>
                </a:rPr>
                <a:t>salida </a:t>
              </a:r>
            </a:p>
            <a:p>
              <a:pPr algn="ctr">
                <a:buClr>
                  <a:srgbClr val="C00000"/>
                </a:buClr>
              </a:pPr>
              <a:r>
                <a:rPr lang="es-ES_tradnl" sz="1600" b="1" dirty="0" smtClean="0">
                  <a:solidFill>
                    <a:srgbClr val="C00000"/>
                  </a:solidFill>
                </a:rPr>
                <a:t>del aplicador</a:t>
              </a:r>
              <a:endParaRPr lang="es-ES" sz="1600" b="1" dirty="0">
                <a:solidFill>
                  <a:srgbClr val="C00000"/>
                </a:solidFill>
              </a:endParaRPr>
            </a:p>
          </p:txBody>
        </p:sp>
        <p:cxnSp>
          <p:nvCxnSpPr>
            <p:cNvPr id="46" name="45 Conector curvado"/>
            <p:cNvCxnSpPr/>
            <p:nvPr/>
          </p:nvCxnSpPr>
          <p:spPr>
            <a:xfrm rot="10800000">
              <a:off x="2143108" y="3429000"/>
              <a:ext cx="428628" cy="214314"/>
            </a:xfrm>
            <a:prstGeom prst="curvedConnector3">
              <a:avLst>
                <a:gd name="adj1" fmla="val 50000"/>
              </a:avLst>
            </a:prstGeom>
            <a:ln>
              <a:solidFill>
                <a:srgbClr val="C00000"/>
              </a:solidFill>
              <a:tailEnd type="arrow"/>
            </a:ln>
          </p:spPr>
          <p:style>
            <a:lnRef idx="2">
              <a:schemeClr val="accent1"/>
            </a:lnRef>
            <a:fillRef idx="0">
              <a:schemeClr val="accent1"/>
            </a:fillRef>
            <a:effectRef idx="1">
              <a:schemeClr val="accent1"/>
            </a:effectRef>
            <a:fontRef idx="minor">
              <a:schemeClr val="tx1"/>
            </a:fontRef>
          </p:style>
        </p:cxnSp>
      </p:grpSp>
      <p:cxnSp>
        <p:nvCxnSpPr>
          <p:cNvPr id="45" name="44 Conector recto"/>
          <p:cNvCxnSpPr/>
          <p:nvPr/>
        </p:nvCxnSpPr>
        <p:spPr>
          <a:xfrm rot="10800000">
            <a:off x="6286512" y="3500438"/>
            <a:ext cx="500066" cy="285752"/>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52" name="51 Conector recto"/>
          <p:cNvCxnSpPr/>
          <p:nvPr/>
        </p:nvCxnSpPr>
        <p:spPr>
          <a:xfrm flipV="1">
            <a:off x="6215074" y="3500438"/>
            <a:ext cx="500066" cy="285752"/>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sp>
        <p:nvSpPr>
          <p:cNvPr id="54" name="1 Rectángulo"/>
          <p:cNvSpPr>
            <a:spLocks noChangeArrowheads="1"/>
          </p:cNvSpPr>
          <p:nvPr/>
        </p:nvSpPr>
        <p:spPr bwMode="auto">
          <a:xfrm>
            <a:off x="1928794" y="571480"/>
            <a:ext cx="6500858" cy="492443"/>
          </a:xfrm>
          <a:prstGeom prst="rect">
            <a:avLst/>
          </a:prstGeom>
          <a:noFill/>
          <a:ln w="9525">
            <a:noFill/>
            <a:miter lim="800000"/>
            <a:headEnd/>
            <a:tailEnd/>
          </a:ln>
        </p:spPr>
        <p:txBody>
          <a:bodyPr wrap="square">
            <a:spAutoFit/>
          </a:bodyPr>
          <a:lstStyle/>
          <a:p>
            <a:pPr marL="514350" indent="-514350">
              <a:buAutoNum type="arabicPeriod"/>
            </a:pPr>
            <a:r>
              <a:rPr lang="es-ES_tradnl" sz="2600" b="1" dirty="0" smtClean="0">
                <a:solidFill>
                  <a:schemeClr val="accent2"/>
                </a:solidFill>
              </a:rPr>
              <a:t>¿Cómo caracterizamos el PS?</a:t>
            </a:r>
          </a:p>
        </p:txBody>
      </p:sp>
      <p:sp>
        <p:nvSpPr>
          <p:cNvPr id="55" name="1 Rectángulo"/>
          <p:cNvSpPr>
            <a:spLocks noChangeArrowheads="1"/>
          </p:cNvSpPr>
          <p:nvPr/>
        </p:nvSpPr>
        <p:spPr bwMode="auto">
          <a:xfrm>
            <a:off x="1357290" y="-71462"/>
            <a:ext cx="7858149" cy="1077218"/>
          </a:xfrm>
          <a:prstGeom prst="rect">
            <a:avLst/>
          </a:prstGeom>
          <a:noFill/>
          <a:ln w="9525">
            <a:noFill/>
            <a:miter lim="800000"/>
            <a:headEnd/>
            <a:tailEnd/>
          </a:ln>
        </p:spPr>
        <p:txBody>
          <a:bodyPr wrap="square">
            <a:spAutoFit/>
          </a:bodyPr>
          <a:lstStyle/>
          <a:p>
            <a:pPr algn="r"/>
            <a:r>
              <a:rPr lang="es-ES" sz="3200" b="1" dirty="0" smtClean="0">
                <a:solidFill>
                  <a:srgbClr val="262673"/>
                </a:solidFill>
              </a:rPr>
              <a:t>Método propuesto </a:t>
            </a:r>
            <a:endParaRPr lang="es-ES" sz="3200" b="1" dirty="0">
              <a:solidFill>
                <a:srgbClr val="262673"/>
              </a:solidFill>
            </a:endParaRPr>
          </a:p>
          <a:p>
            <a:pPr algn="r"/>
            <a:endParaRPr lang="es-ES" sz="3200" dirty="0">
              <a:solidFill>
                <a:srgbClr val="262673"/>
              </a:solidFill>
            </a:endParaRPr>
          </a:p>
        </p:txBody>
      </p:sp>
      <p:grpSp>
        <p:nvGrpSpPr>
          <p:cNvPr id="57" name="30 Grupo"/>
          <p:cNvGrpSpPr/>
          <p:nvPr/>
        </p:nvGrpSpPr>
        <p:grpSpPr>
          <a:xfrm>
            <a:off x="0" y="6572250"/>
            <a:ext cx="9144000" cy="277813"/>
            <a:chOff x="0" y="6572250"/>
            <a:chExt cx="9144000" cy="277813"/>
          </a:xfrm>
        </p:grpSpPr>
        <p:sp>
          <p:nvSpPr>
            <p:cNvPr id="58" name="57 Rectángulo"/>
            <p:cNvSpPr/>
            <p:nvPr/>
          </p:nvSpPr>
          <p:spPr>
            <a:xfrm>
              <a:off x="1785918" y="6572272"/>
              <a:ext cx="1285884" cy="276999"/>
            </a:xfrm>
            <a:prstGeom prst="rect">
              <a:avLst/>
            </a:prstGeom>
            <a:solidFill>
              <a:schemeClr val="bg2">
                <a:lumMod val="40000"/>
                <a:lumOff val="60000"/>
              </a:schemeClr>
            </a:solidFill>
            <a:ln>
              <a:noFill/>
            </a:ln>
          </p:spPr>
          <p:txBody>
            <a:bodyPr wrap="square">
              <a:spAutoFit/>
            </a:bodyPr>
            <a:lstStyle/>
            <a:p>
              <a:pPr>
                <a:defRPr/>
              </a:pPr>
              <a:r>
                <a:rPr lang="es-ES_tradnl" sz="1200" b="1" i="1" dirty="0" smtClean="0">
                  <a:solidFill>
                    <a:schemeClr val="bg1">
                      <a:lumMod val="50000"/>
                    </a:schemeClr>
                  </a:solidFill>
                </a:rPr>
                <a:t>Simulación MC</a:t>
              </a:r>
              <a:endParaRPr lang="es-ES" sz="1200" b="1" i="1" dirty="0">
                <a:solidFill>
                  <a:schemeClr val="bg1">
                    <a:lumMod val="50000"/>
                  </a:schemeClr>
                </a:solidFill>
              </a:endParaRPr>
            </a:p>
          </p:txBody>
        </p:sp>
        <p:sp>
          <p:nvSpPr>
            <p:cNvPr id="59" name="58 Rectángulo"/>
            <p:cNvSpPr/>
            <p:nvPr/>
          </p:nvSpPr>
          <p:spPr>
            <a:xfrm>
              <a:off x="857224" y="6572250"/>
              <a:ext cx="928694"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Objetivos</a:t>
              </a:r>
              <a:endParaRPr lang="es-ES" sz="1200" b="1" i="1" dirty="0">
                <a:solidFill>
                  <a:schemeClr val="bg1">
                    <a:lumMod val="50000"/>
                  </a:schemeClr>
                </a:solidFill>
              </a:endParaRPr>
            </a:p>
          </p:txBody>
        </p:sp>
        <p:sp>
          <p:nvSpPr>
            <p:cNvPr id="60" name="59 Rectángulo"/>
            <p:cNvSpPr/>
            <p:nvPr/>
          </p:nvSpPr>
          <p:spPr>
            <a:xfrm>
              <a:off x="0" y="6572250"/>
              <a:ext cx="1000100" cy="277813"/>
            </a:xfrm>
            <a:prstGeom prst="rect">
              <a:avLst/>
            </a:prstGeom>
            <a:solidFill>
              <a:schemeClr val="bg2">
                <a:lumMod val="40000"/>
                <a:lumOff val="60000"/>
              </a:schemeClr>
            </a:solidFill>
            <a:ln>
              <a:noFill/>
            </a:ln>
          </p:spPr>
          <p:txBody>
            <a:bodyPr wrap="square">
              <a:spAutoFit/>
            </a:bodyPr>
            <a:lstStyle/>
            <a:p>
              <a:pPr>
                <a:defRPr/>
              </a:pPr>
              <a:r>
                <a:rPr lang="es-ES" sz="1200" b="1" i="1" dirty="0" smtClean="0">
                  <a:solidFill>
                    <a:schemeClr val="bg1">
                      <a:lumMod val="50000"/>
                    </a:schemeClr>
                  </a:solidFill>
                </a:rPr>
                <a:t>Motivación</a:t>
              </a:r>
              <a:endParaRPr lang="es-ES" sz="1200" dirty="0">
                <a:solidFill>
                  <a:schemeClr val="bg1">
                    <a:lumMod val="50000"/>
                  </a:schemeClr>
                </a:solidFill>
              </a:endParaRPr>
            </a:p>
          </p:txBody>
        </p:sp>
        <p:sp>
          <p:nvSpPr>
            <p:cNvPr id="61" name="60 Rectángulo"/>
            <p:cNvSpPr/>
            <p:nvPr/>
          </p:nvSpPr>
          <p:spPr>
            <a:xfrm>
              <a:off x="7929586" y="6572250"/>
              <a:ext cx="1214414"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Conclusiones</a:t>
              </a:r>
              <a:endParaRPr lang="es-ES" sz="1200" b="1" i="1" dirty="0">
                <a:solidFill>
                  <a:schemeClr val="bg1">
                    <a:lumMod val="50000"/>
                  </a:schemeClr>
                </a:solidFill>
              </a:endParaRPr>
            </a:p>
          </p:txBody>
        </p:sp>
        <p:sp>
          <p:nvSpPr>
            <p:cNvPr id="62" name="61 Rectángulo"/>
            <p:cNvSpPr/>
            <p:nvPr/>
          </p:nvSpPr>
          <p:spPr>
            <a:xfrm>
              <a:off x="6572287" y="6572250"/>
              <a:ext cx="1500175"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Validación </a:t>
              </a:r>
              <a:r>
                <a:rPr lang="es-ES" sz="1200" b="1" i="1" dirty="0">
                  <a:solidFill>
                    <a:schemeClr val="bg1">
                      <a:lumMod val="50000"/>
                    </a:schemeClr>
                  </a:solidFill>
                </a:rPr>
                <a:t>datos</a:t>
              </a:r>
            </a:p>
          </p:txBody>
        </p:sp>
        <p:sp>
          <p:nvSpPr>
            <p:cNvPr id="63" name="62 Rectángulo"/>
            <p:cNvSpPr/>
            <p:nvPr/>
          </p:nvSpPr>
          <p:spPr>
            <a:xfrm>
              <a:off x="4786326" y="6572250"/>
              <a:ext cx="2000252"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Validación </a:t>
              </a:r>
              <a:r>
                <a:rPr lang="es-ES" sz="1200" b="1" i="1" dirty="0">
                  <a:solidFill>
                    <a:schemeClr val="bg1">
                      <a:lumMod val="50000"/>
                    </a:schemeClr>
                  </a:solidFill>
                </a:rPr>
                <a:t>simulaciones</a:t>
              </a:r>
            </a:p>
          </p:txBody>
        </p:sp>
        <p:sp>
          <p:nvSpPr>
            <p:cNvPr id="64" name="63 Rectángulo"/>
            <p:cNvSpPr/>
            <p:nvPr/>
          </p:nvSpPr>
          <p:spPr>
            <a:xfrm>
              <a:off x="3143240" y="6572250"/>
              <a:ext cx="1785950" cy="276999"/>
            </a:xfrm>
            <a:prstGeom prst="rect">
              <a:avLst/>
            </a:prstGeom>
            <a:solidFill>
              <a:schemeClr val="bg2">
                <a:lumMod val="40000"/>
                <a:lumOff val="60000"/>
              </a:schemeClr>
            </a:solidFill>
            <a:ln>
              <a:noFill/>
            </a:ln>
          </p:spPr>
          <p:txBody>
            <a:bodyPr wrap="square">
              <a:spAutoFit/>
            </a:bodyPr>
            <a:lstStyle/>
            <a:p>
              <a:pPr>
                <a:defRPr/>
              </a:pPr>
              <a:r>
                <a:rPr lang="es-ES" sz="1200" b="1" i="1" dirty="0" smtClean="0"/>
                <a:t>Método desarrollado</a:t>
              </a:r>
              <a:endParaRPr lang="es-ES" sz="1200" b="1" i="1" dirty="0"/>
            </a:p>
          </p:txBody>
        </p:sp>
      </p:grpSp>
      <p:sp>
        <p:nvSpPr>
          <p:cNvPr id="66" name="65 Rectángulo"/>
          <p:cNvSpPr/>
          <p:nvPr/>
        </p:nvSpPr>
        <p:spPr>
          <a:xfrm>
            <a:off x="3857620" y="3416858"/>
            <a:ext cx="3291350" cy="369332"/>
          </a:xfrm>
          <a:prstGeom prst="rect">
            <a:avLst/>
          </a:prstGeom>
        </p:spPr>
        <p:txBody>
          <a:bodyPr wrap="none">
            <a:spAutoFit/>
          </a:bodyPr>
          <a:lstStyle/>
          <a:p>
            <a:pPr algn="just" eaLnBrk="0" hangingPunct="0">
              <a:buFontTx/>
              <a:buChar char="•"/>
            </a:pPr>
            <a:r>
              <a:rPr lang="es-ES" dirty="0" smtClean="0"/>
              <a:t> Tipo de partícula: (</a:t>
            </a:r>
            <a:r>
              <a:rPr lang="es-ES" b="1" dirty="0" smtClean="0">
                <a:solidFill>
                  <a:srgbClr val="004620"/>
                </a:solidFill>
              </a:rPr>
              <a:t>e-, fotón</a:t>
            </a:r>
            <a:r>
              <a:rPr lang="es-ES" dirty="0" smtClean="0"/>
              <a:t>).</a:t>
            </a:r>
            <a:endParaRPr lang="es-E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strips(down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strips(downRight)">
                                      <p:cBhvr>
                                        <p:cTn id="12" dur="500"/>
                                        <p:tgtEl>
                                          <p:spTgt spid="45"/>
                                        </p:tgtEl>
                                      </p:cBhvr>
                                    </p:animEffect>
                                  </p:childTnLst>
                                </p:cTn>
                              </p:par>
                              <p:par>
                                <p:cTn id="13" presetID="18" presetClass="entr" presetSubtype="12" fill="hold" nodeType="with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strips(downLeft)">
                                      <p:cBhvr>
                                        <p:cTn id="15" dur="500"/>
                                        <p:tgtEl>
                                          <p:spTgt spid="52"/>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6" fill="hold"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strips(downRight)">
                                      <p:cBhvr>
                                        <p:cTn id="2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Marcador de contenido 2"/>
          <p:cNvSpPr txBox="1">
            <a:spLocks/>
          </p:cNvSpPr>
          <p:nvPr/>
        </p:nvSpPr>
        <p:spPr bwMode="auto">
          <a:xfrm>
            <a:off x="1214438" y="1143000"/>
            <a:ext cx="7858125" cy="5500688"/>
          </a:xfrm>
          <a:prstGeom prst="rect">
            <a:avLst/>
          </a:prstGeom>
          <a:noFill/>
          <a:ln w="9525">
            <a:noFill/>
            <a:miter lim="800000"/>
            <a:headEnd/>
            <a:tailEnd/>
          </a:ln>
        </p:spPr>
        <p:txBody>
          <a:bodyPr/>
          <a:lstStyle/>
          <a:p>
            <a:pPr marL="514350" indent="-514350">
              <a:spcBef>
                <a:spcPct val="20000"/>
              </a:spcBef>
              <a:buFont typeface="Arial" charset="0"/>
              <a:buAutoNum type="arabicPeriod"/>
            </a:pPr>
            <a:r>
              <a:rPr lang="es-ES_tradnl" sz="3000" dirty="0"/>
              <a:t>Motivación</a:t>
            </a:r>
          </a:p>
          <a:p>
            <a:pPr marL="514350" indent="-514350">
              <a:spcBef>
                <a:spcPct val="20000"/>
              </a:spcBef>
              <a:buClr>
                <a:schemeClr val="tx1"/>
              </a:buClr>
              <a:buFont typeface="Arial" charset="0"/>
              <a:buAutoNum type="arabicPeriod"/>
            </a:pPr>
            <a:r>
              <a:rPr lang="es-ES_tradnl" sz="3000" dirty="0"/>
              <a:t>Objetivos de la </a:t>
            </a:r>
            <a:r>
              <a:rPr lang="es-ES_tradnl" sz="3000" dirty="0" smtClean="0"/>
              <a:t>tesis</a:t>
            </a:r>
          </a:p>
          <a:p>
            <a:pPr marL="514350" indent="-514350">
              <a:spcBef>
                <a:spcPct val="20000"/>
              </a:spcBef>
              <a:buClr>
                <a:schemeClr val="tx1"/>
              </a:buClr>
              <a:buFont typeface="Arial" charset="0"/>
              <a:buAutoNum type="arabicPeriod"/>
            </a:pPr>
            <a:r>
              <a:rPr lang="es-ES_tradnl" sz="3000" dirty="0" smtClean="0"/>
              <a:t>Simulaciones Monte Carlo</a:t>
            </a:r>
            <a:endParaRPr lang="es-ES_tradnl" sz="3000" dirty="0"/>
          </a:p>
          <a:p>
            <a:pPr marL="514350" indent="-514350">
              <a:spcBef>
                <a:spcPct val="20000"/>
              </a:spcBef>
              <a:buFont typeface="Arial" charset="0"/>
              <a:buAutoNum type="arabicPeriod"/>
            </a:pPr>
            <a:r>
              <a:rPr lang="es-ES_tradnl" sz="3000" dirty="0"/>
              <a:t>Descripción </a:t>
            </a:r>
            <a:r>
              <a:rPr lang="es-ES_tradnl" sz="3000" dirty="0" smtClean="0"/>
              <a:t>del método desarrollado</a:t>
            </a:r>
            <a:endParaRPr lang="es-ES_tradnl" sz="3000" dirty="0"/>
          </a:p>
          <a:p>
            <a:pPr marL="514350" indent="-514350">
              <a:spcBef>
                <a:spcPct val="20000"/>
              </a:spcBef>
              <a:buFont typeface="Arial" charset="0"/>
              <a:buAutoNum type="arabicPeriod"/>
            </a:pPr>
            <a:r>
              <a:rPr lang="es-ES_tradnl" sz="3000" dirty="0"/>
              <a:t>Validación con simulaciones</a:t>
            </a:r>
          </a:p>
          <a:p>
            <a:pPr marL="514350" indent="-514350">
              <a:spcBef>
                <a:spcPct val="20000"/>
              </a:spcBef>
              <a:buFont typeface="Arial" charset="0"/>
              <a:buAutoNum type="arabicPeriod"/>
            </a:pPr>
            <a:r>
              <a:rPr lang="es-ES_tradnl" sz="3000" dirty="0"/>
              <a:t>Validación con datos de aceleradores clínicos</a:t>
            </a:r>
            <a:endParaRPr lang="es-ES" sz="3000" dirty="0"/>
          </a:p>
          <a:p>
            <a:pPr marL="514350" indent="-514350">
              <a:spcBef>
                <a:spcPct val="20000"/>
              </a:spcBef>
              <a:buFont typeface="Arial" charset="0"/>
              <a:buAutoNum type="arabicPeriod"/>
            </a:pPr>
            <a:r>
              <a:rPr lang="es-ES_tradnl" sz="3000" dirty="0"/>
              <a:t>Conclusiones generales</a:t>
            </a:r>
          </a:p>
        </p:txBody>
      </p:sp>
      <p:sp>
        <p:nvSpPr>
          <p:cNvPr id="3077" name="4 Marcador de número de diapositiva"/>
          <p:cNvSpPr>
            <a:spLocks noGrp="1"/>
          </p:cNvSpPr>
          <p:nvPr>
            <p:ph type="sldNum" sz="quarter" idx="12"/>
          </p:nvPr>
        </p:nvSpPr>
        <p:spPr>
          <a:noFill/>
          <a:ln>
            <a:miter lim="800000"/>
            <a:headEnd/>
            <a:tailEnd/>
          </a:ln>
        </p:spPr>
        <p:txBody>
          <a:bodyPr/>
          <a:lstStyle/>
          <a:p>
            <a:fld id="{8C71E7A1-D396-498E-A5DB-11D0915EDDF6}" type="slidenum">
              <a:rPr lang="es-ES" smtClean="0">
                <a:latin typeface="Arial" charset="0"/>
              </a:rPr>
              <a:pPr/>
              <a:t>2</a:t>
            </a:fld>
            <a:endParaRPr lang="es-ES" smtClean="0">
              <a:latin typeface="Arial" charset="0"/>
            </a:endParaRPr>
          </a:p>
        </p:txBody>
      </p:sp>
      <p:sp>
        <p:nvSpPr>
          <p:cNvPr id="6" name="4 Rectángulo"/>
          <p:cNvSpPr>
            <a:spLocks noChangeArrowheads="1"/>
          </p:cNvSpPr>
          <p:nvPr/>
        </p:nvSpPr>
        <p:spPr bwMode="auto">
          <a:xfrm>
            <a:off x="6500813" y="44450"/>
            <a:ext cx="2643187" cy="584775"/>
          </a:xfrm>
          <a:prstGeom prst="rect">
            <a:avLst/>
          </a:prstGeom>
          <a:noFill/>
          <a:ln w="9525">
            <a:noFill/>
            <a:miter lim="800000"/>
            <a:headEnd/>
            <a:tailEnd/>
          </a:ln>
        </p:spPr>
        <p:txBody>
          <a:bodyPr>
            <a:spAutoFit/>
          </a:bodyPr>
          <a:lstStyle/>
          <a:p>
            <a:pPr algn="r"/>
            <a:r>
              <a:rPr lang="es-ES" sz="3200" b="1" dirty="0">
                <a:solidFill>
                  <a:srgbClr val="262673"/>
                </a:solidFill>
              </a:rPr>
              <a:t>Contenidos</a:t>
            </a:r>
            <a:endParaRPr lang="es-ES" sz="3200" dirty="0">
              <a:solidFill>
                <a:srgbClr val="262673"/>
              </a:solidFill>
            </a:endParaRPr>
          </a:p>
        </p:txBody>
      </p:sp>
      <p:cxnSp>
        <p:nvCxnSpPr>
          <p:cNvPr id="7" name="6 Conector recto"/>
          <p:cNvCxnSpPr/>
          <p:nvPr/>
        </p:nvCxnSpPr>
        <p:spPr>
          <a:xfrm>
            <a:off x="6786563" y="569893"/>
            <a:ext cx="2257425" cy="1587"/>
          </a:xfrm>
          <a:prstGeom prst="line">
            <a:avLst/>
          </a:prstGeom>
          <a:ln>
            <a:solidFill>
              <a:srgbClr val="C00000"/>
            </a:solidFill>
          </a:ln>
        </p:spPr>
        <p:style>
          <a:lnRef idx="2">
            <a:schemeClr val="dk1"/>
          </a:lnRef>
          <a:fillRef idx="0">
            <a:schemeClr val="dk1"/>
          </a:fillRef>
          <a:effectRef idx="1">
            <a:schemeClr val="dk1"/>
          </a:effectRef>
          <a:fontRef idx="minor">
            <a:schemeClr val="tx1"/>
          </a:fontRef>
        </p:style>
      </p:cxn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pPr>
              <a:defRPr/>
            </a:pPr>
            <a:fld id="{885BD220-6246-4CBE-A981-B4CB8AFBADB3}" type="slidenum">
              <a:rPr lang="es-ES" smtClean="0"/>
              <a:pPr>
                <a:defRPr/>
              </a:pPr>
              <a:t>20</a:t>
            </a:fld>
            <a:endParaRPr lang="es-ES"/>
          </a:p>
        </p:txBody>
      </p:sp>
      <p:sp>
        <p:nvSpPr>
          <p:cNvPr id="13" name="1 Rectángulo"/>
          <p:cNvSpPr>
            <a:spLocks noChangeArrowheads="1"/>
          </p:cNvSpPr>
          <p:nvPr/>
        </p:nvSpPr>
        <p:spPr bwMode="auto">
          <a:xfrm>
            <a:off x="2071670" y="714356"/>
            <a:ext cx="6072230" cy="523220"/>
          </a:xfrm>
          <a:prstGeom prst="rect">
            <a:avLst/>
          </a:prstGeom>
          <a:noFill/>
          <a:ln w="9525">
            <a:noFill/>
            <a:miter lim="800000"/>
            <a:headEnd/>
            <a:tailEnd/>
          </a:ln>
        </p:spPr>
        <p:txBody>
          <a:bodyPr wrap="square">
            <a:spAutoFit/>
          </a:bodyPr>
          <a:lstStyle/>
          <a:p>
            <a:pPr marL="514350" indent="-514350"/>
            <a:r>
              <a:rPr lang="es-ES_tradnl" sz="2800" b="1" dirty="0" smtClean="0">
                <a:solidFill>
                  <a:schemeClr val="accent2"/>
                </a:solidFill>
              </a:rPr>
              <a:t>2.  ¿Como estimamos las dosis?</a:t>
            </a:r>
          </a:p>
        </p:txBody>
      </p:sp>
      <p:pic>
        <p:nvPicPr>
          <p:cNvPr id="1025" name="Picture 1"/>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3571868" y="2950969"/>
            <a:ext cx="2214578" cy="978097"/>
          </a:xfrm>
          <a:prstGeom prst="rect">
            <a:avLst/>
          </a:prstGeom>
          <a:noFill/>
          <a:ln w="25400">
            <a:solidFill>
              <a:srgbClr val="C00000"/>
            </a:solidFill>
          </a:ln>
        </p:spPr>
      </p:pic>
      <p:sp>
        <p:nvSpPr>
          <p:cNvPr id="1027" name="Rectangle 3"/>
          <p:cNvSpPr>
            <a:spLocks noChangeArrowheads="1"/>
          </p:cNvSpPr>
          <p:nvPr/>
        </p:nvSpPr>
        <p:spPr bwMode="auto">
          <a:xfrm>
            <a:off x="0" y="14668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800" b="0" i="0" u="none" strike="noStrike" cap="none" normalizeH="0" baseline="0" smtClean="0">
              <a:ln>
                <a:noFill/>
              </a:ln>
              <a:solidFill>
                <a:schemeClr val="tx1"/>
              </a:solidFill>
              <a:effectLst/>
              <a:latin typeface="Arial" pitchFamily="34" charset="0"/>
              <a:cs typeface="Arial" pitchFamily="34" charset="0"/>
            </a:endParaRPr>
          </a:p>
        </p:txBody>
      </p:sp>
      <p:sp>
        <p:nvSpPr>
          <p:cNvPr id="20" name="19 Rectángulo"/>
          <p:cNvSpPr>
            <a:spLocks noChangeArrowheads="1"/>
          </p:cNvSpPr>
          <p:nvPr/>
        </p:nvSpPr>
        <p:spPr bwMode="auto">
          <a:xfrm>
            <a:off x="571472" y="1643050"/>
            <a:ext cx="8001056" cy="1200329"/>
          </a:xfrm>
          <a:prstGeom prst="rect">
            <a:avLst/>
          </a:prstGeom>
          <a:noFill/>
          <a:ln w="9525">
            <a:noFill/>
            <a:miter lim="800000"/>
            <a:headEnd/>
            <a:tailEnd/>
          </a:ln>
        </p:spPr>
        <p:txBody>
          <a:bodyPr wrap="square">
            <a:spAutoFit/>
          </a:bodyPr>
          <a:lstStyle/>
          <a:p>
            <a:pPr algn="just">
              <a:buClr>
                <a:srgbClr val="C00000"/>
              </a:buClr>
              <a:buFont typeface="Wingdings" pitchFamily="2" charset="2"/>
              <a:buChar char="ü"/>
            </a:pPr>
            <a:r>
              <a:rPr lang="es-ES_tradnl" sz="2400" b="1" dirty="0" smtClean="0">
                <a:solidFill>
                  <a:srgbClr val="C00000"/>
                </a:solidFill>
              </a:rPr>
              <a:t> </a:t>
            </a:r>
            <a:r>
              <a:rPr lang="es-ES_tradnl" sz="2400" dirty="0" smtClean="0"/>
              <a:t>La dosis estimada en un </a:t>
            </a:r>
            <a:r>
              <a:rPr lang="es-ES_tradnl" sz="2400" dirty="0" err="1" smtClean="0"/>
              <a:t>voxel</a:t>
            </a:r>
            <a:r>
              <a:rPr lang="es-ES_tradnl" sz="2400" dirty="0" smtClean="0"/>
              <a:t> j se obtiene como </a:t>
            </a:r>
            <a:r>
              <a:rPr lang="es-ES_tradnl" sz="2400" dirty="0" smtClean="0">
                <a:solidFill>
                  <a:srgbClr val="C00000"/>
                </a:solidFill>
              </a:rPr>
              <a:t>combinación lineal </a:t>
            </a:r>
            <a:r>
              <a:rPr lang="es-ES_tradnl" sz="2400" dirty="0" smtClean="0"/>
              <a:t>de las dosis producidas </a:t>
            </a:r>
            <a:r>
              <a:rPr lang="es-ES_tradnl" sz="2400" dirty="0" smtClean="0"/>
              <a:t>(</a:t>
            </a:r>
            <a:r>
              <a:rPr lang="es-ES_tradnl" sz="2400" b="1" i="1" dirty="0" err="1" smtClean="0"/>
              <a:t>d</a:t>
            </a:r>
            <a:r>
              <a:rPr lang="es-ES_tradnl" sz="2400" b="1" i="1" baseline="-25000" dirty="0" err="1" smtClean="0"/>
              <a:t>ij</a:t>
            </a:r>
            <a:r>
              <a:rPr lang="es-ES_tradnl" sz="2400" dirty="0" smtClean="0"/>
              <a:t>) </a:t>
            </a:r>
            <a:r>
              <a:rPr lang="es-ES_tradnl" sz="2400" dirty="0" smtClean="0"/>
              <a:t>por estas fuentes elementales (i)</a:t>
            </a:r>
            <a:endParaRPr lang="es-ES" sz="2400" dirty="0"/>
          </a:p>
        </p:txBody>
      </p:sp>
      <p:grpSp>
        <p:nvGrpSpPr>
          <p:cNvPr id="31" name="30 Grupo"/>
          <p:cNvGrpSpPr/>
          <p:nvPr/>
        </p:nvGrpSpPr>
        <p:grpSpPr>
          <a:xfrm>
            <a:off x="0" y="6572250"/>
            <a:ext cx="9144000" cy="277813"/>
            <a:chOff x="0" y="6572250"/>
            <a:chExt cx="9144000" cy="277813"/>
          </a:xfrm>
        </p:grpSpPr>
        <p:sp>
          <p:nvSpPr>
            <p:cNvPr id="32" name="31 Rectángulo"/>
            <p:cNvSpPr/>
            <p:nvPr/>
          </p:nvSpPr>
          <p:spPr>
            <a:xfrm>
              <a:off x="1785918" y="6572272"/>
              <a:ext cx="1285884" cy="276999"/>
            </a:xfrm>
            <a:prstGeom prst="rect">
              <a:avLst/>
            </a:prstGeom>
            <a:solidFill>
              <a:schemeClr val="bg2">
                <a:lumMod val="40000"/>
                <a:lumOff val="60000"/>
              </a:schemeClr>
            </a:solidFill>
            <a:ln>
              <a:noFill/>
            </a:ln>
          </p:spPr>
          <p:txBody>
            <a:bodyPr wrap="square">
              <a:spAutoFit/>
            </a:bodyPr>
            <a:lstStyle/>
            <a:p>
              <a:pPr>
                <a:defRPr/>
              </a:pPr>
              <a:r>
                <a:rPr lang="es-ES_tradnl" sz="1200" b="1" i="1" dirty="0" smtClean="0">
                  <a:solidFill>
                    <a:schemeClr val="bg1">
                      <a:lumMod val="50000"/>
                    </a:schemeClr>
                  </a:solidFill>
                </a:rPr>
                <a:t>Simulación MC</a:t>
              </a:r>
              <a:endParaRPr lang="es-ES" sz="1200" b="1" i="1" dirty="0">
                <a:solidFill>
                  <a:schemeClr val="bg1">
                    <a:lumMod val="50000"/>
                  </a:schemeClr>
                </a:solidFill>
              </a:endParaRPr>
            </a:p>
          </p:txBody>
        </p:sp>
        <p:sp>
          <p:nvSpPr>
            <p:cNvPr id="33" name="32 Rectángulo"/>
            <p:cNvSpPr/>
            <p:nvPr/>
          </p:nvSpPr>
          <p:spPr>
            <a:xfrm>
              <a:off x="857224" y="6572250"/>
              <a:ext cx="928694"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Objetivos</a:t>
              </a:r>
              <a:endParaRPr lang="es-ES" sz="1200" b="1" i="1" dirty="0">
                <a:solidFill>
                  <a:schemeClr val="bg1">
                    <a:lumMod val="50000"/>
                  </a:schemeClr>
                </a:solidFill>
              </a:endParaRPr>
            </a:p>
          </p:txBody>
        </p:sp>
        <p:sp>
          <p:nvSpPr>
            <p:cNvPr id="34" name="33 Rectángulo"/>
            <p:cNvSpPr/>
            <p:nvPr/>
          </p:nvSpPr>
          <p:spPr>
            <a:xfrm>
              <a:off x="0" y="6572250"/>
              <a:ext cx="1000100" cy="277813"/>
            </a:xfrm>
            <a:prstGeom prst="rect">
              <a:avLst/>
            </a:prstGeom>
            <a:solidFill>
              <a:schemeClr val="bg2">
                <a:lumMod val="40000"/>
                <a:lumOff val="60000"/>
              </a:schemeClr>
            </a:solidFill>
            <a:ln>
              <a:noFill/>
            </a:ln>
          </p:spPr>
          <p:txBody>
            <a:bodyPr wrap="square">
              <a:spAutoFit/>
            </a:bodyPr>
            <a:lstStyle/>
            <a:p>
              <a:pPr>
                <a:defRPr/>
              </a:pPr>
              <a:r>
                <a:rPr lang="es-ES" sz="1200" b="1" i="1" dirty="0" smtClean="0">
                  <a:solidFill>
                    <a:schemeClr val="bg1">
                      <a:lumMod val="50000"/>
                    </a:schemeClr>
                  </a:solidFill>
                </a:rPr>
                <a:t>Motivación</a:t>
              </a:r>
              <a:endParaRPr lang="es-ES" sz="1200" dirty="0">
                <a:solidFill>
                  <a:schemeClr val="bg1">
                    <a:lumMod val="50000"/>
                  </a:schemeClr>
                </a:solidFill>
              </a:endParaRPr>
            </a:p>
          </p:txBody>
        </p:sp>
        <p:sp>
          <p:nvSpPr>
            <p:cNvPr id="35" name="34 Rectángulo"/>
            <p:cNvSpPr/>
            <p:nvPr/>
          </p:nvSpPr>
          <p:spPr>
            <a:xfrm>
              <a:off x="7929586" y="6572250"/>
              <a:ext cx="1214414"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Conclusiones</a:t>
              </a:r>
              <a:endParaRPr lang="es-ES" sz="1200" b="1" i="1" dirty="0">
                <a:solidFill>
                  <a:schemeClr val="bg1">
                    <a:lumMod val="50000"/>
                  </a:schemeClr>
                </a:solidFill>
              </a:endParaRPr>
            </a:p>
          </p:txBody>
        </p:sp>
        <p:sp>
          <p:nvSpPr>
            <p:cNvPr id="36" name="35 Rectángulo"/>
            <p:cNvSpPr/>
            <p:nvPr/>
          </p:nvSpPr>
          <p:spPr>
            <a:xfrm>
              <a:off x="6572287" y="6572250"/>
              <a:ext cx="1500175"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Validación </a:t>
              </a:r>
              <a:r>
                <a:rPr lang="es-ES" sz="1200" b="1" i="1" dirty="0">
                  <a:solidFill>
                    <a:schemeClr val="bg1">
                      <a:lumMod val="50000"/>
                    </a:schemeClr>
                  </a:solidFill>
                </a:rPr>
                <a:t>datos</a:t>
              </a:r>
            </a:p>
          </p:txBody>
        </p:sp>
        <p:sp>
          <p:nvSpPr>
            <p:cNvPr id="37" name="36 Rectángulo"/>
            <p:cNvSpPr/>
            <p:nvPr/>
          </p:nvSpPr>
          <p:spPr>
            <a:xfrm>
              <a:off x="4786326" y="6572250"/>
              <a:ext cx="2000252"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Validación </a:t>
              </a:r>
              <a:r>
                <a:rPr lang="es-ES" sz="1200" b="1" i="1" dirty="0">
                  <a:solidFill>
                    <a:schemeClr val="bg1">
                      <a:lumMod val="50000"/>
                    </a:schemeClr>
                  </a:solidFill>
                </a:rPr>
                <a:t>simulaciones</a:t>
              </a:r>
            </a:p>
          </p:txBody>
        </p:sp>
        <p:sp>
          <p:nvSpPr>
            <p:cNvPr id="38" name="37 Rectángulo"/>
            <p:cNvSpPr/>
            <p:nvPr/>
          </p:nvSpPr>
          <p:spPr>
            <a:xfrm>
              <a:off x="3143240" y="6572250"/>
              <a:ext cx="1785950" cy="276999"/>
            </a:xfrm>
            <a:prstGeom prst="rect">
              <a:avLst/>
            </a:prstGeom>
            <a:solidFill>
              <a:schemeClr val="bg2">
                <a:lumMod val="40000"/>
                <a:lumOff val="60000"/>
              </a:schemeClr>
            </a:solidFill>
            <a:ln>
              <a:noFill/>
            </a:ln>
          </p:spPr>
          <p:txBody>
            <a:bodyPr wrap="square">
              <a:spAutoFit/>
            </a:bodyPr>
            <a:lstStyle/>
            <a:p>
              <a:pPr>
                <a:defRPr/>
              </a:pPr>
              <a:r>
                <a:rPr lang="es-ES" sz="1200" b="1" i="1" dirty="0" smtClean="0"/>
                <a:t>Método desarrollado</a:t>
              </a:r>
              <a:endParaRPr lang="es-ES" sz="1200" b="1" i="1" dirty="0"/>
            </a:p>
          </p:txBody>
        </p:sp>
      </p:grpSp>
      <p:sp>
        <p:nvSpPr>
          <p:cNvPr id="23" name="22 Rectángulo"/>
          <p:cNvSpPr>
            <a:spLocks noChangeArrowheads="1"/>
          </p:cNvSpPr>
          <p:nvPr/>
        </p:nvSpPr>
        <p:spPr bwMode="auto">
          <a:xfrm>
            <a:off x="428596" y="4071942"/>
            <a:ext cx="8501122" cy="738664"/>
          </a:xfrm>
          <a:prstGeom prst="rect">
            <a:avLst/>
          </a:prstGeom>
          <a:noFill/>
          <a:ln w="9525">
            <a:noFill/>
            <a:miter lim="800000"/>
            <a:headEnd/>
            <a:tailEnd/>
          </a:ln>
        </p:spPr>
        <p:txBody>
          <a:bodyPr wrap="square">
            <a:spAutoFit/>
          </a:bodyPr>
          <a:lstStyle/>
          <a:p>
            <a:pPr algn="just" eaLnBrk="0" hangingPunct="0">
              <a:spcBef>
                <a:spcPct val="30000"/>
              </a:spcBef>
              <a:buClr>
                <a:srgbClr val="C00000"/>
              </a:buClr>
              <a:buFont typeface="Wingdings" pitchFamily="2" charset="2"/>
              <a:buChar char="ü"/>
            </a:pPr>
            <a:r>
              <a:rPr lang="es-ES_tradnl" sz="2400" dirty="0" smtClean="0"/>
              <a:t>Se restringe el número de soluciones.</a:t>
            </a:r>
            <a:endParaRPr lang="es-ES" dirty="0"/>
          </a:p>
          <a:p>
            <a:endParaRPr lang="es-ES" dirty="0"/>
          </a:p>
        </p:txBody>
      </p:sp>
      <p:sp>
        <p:nvSpPr>
          <p:cNvPr id="24" name="23 Rectángulo"/>
          <p:cNvSpPr/>
          <p:nvPr/>
        </p:nvSpPr>
        <p:spPr>
          <a:xfrm>
            <a:off x="428596" y="4929198"/>
            <a:ext cx="7858180" cy="1200329"/>
          </a:xfrm>
          <a:prstGeom prst="rect">
            <a:avLst/>
          </a:prstGeom>
        </p:spPr>
        <p:txBody>
          <a:bodyPr wrap="square">
            <a:spAutoFit/>
          </a:bodyPr>
          <a:lstStyle/>
          <a:p>
            <a:pPr algn="just" eaLnBrk="0" hangingPunct="0">
              <a:spcBef>
                <a:spcPct val="30000"/>
              </a:spcBef>
              <a:buClr>
                <a:srgbClr val="C00000"/>
              </a:buClr>
              <a:buFont typeface="Wingdings" pitchFamily="2" charset="2"/>
              <a:buChar char="ü"/>
            </a:pPr>
            <a:r>
              <a:rPr lang="es-ES" dirty="0" smtClean="0"/>
              <a:t> </a:t>
            </a:r>
            <a:r>
              <a:rPr lang="es-ES" sz="2400" dirty="0" smtClean="0"/>
              <a:t>La dosis producida por cada una de las fuentes elementales primarias </a:t>
            </a:r>
            <a:r>
              <a:rPr lang="es-ES" sz="2400" dirty="0" smtClean="0">
                <a:solidFill>
                  <a:schemeClr val="accent2">
                    <a:lumMod val="75000"/>
                  </a:schemeClr>
                </a:solidFill>
              </a:rPr>
              <a:t>puede calcularse una vez y ser almacenada. </a:t>
            </a:r>
          </a:p>
        </p:txBody>
      </p:sp>
      <p:cxnSp>
        <p:nvCxnSpPr>
          <p:cNvPr id="25" name="24 Conector recto"/>
          <p:cNvCxnSpPr/>
          <p:nvPr/>
        </p:nvCxnSpPr>
        <p:spPr>
          <a:xfrm>
            <a:off x="5572132" y="571480"/>
            <a:ext cx="3471856" cy="1588"/>
          </a:xfrm>
          <a:prstGeom prst="line">
            <a:avLst/>
          </a:prstGeom>
          <a:ln>
            <a:solidFill>
              <a:srgbClr val="C00000"/>
            </a:solidFill>
          </a:ln>
        </p:spPr>
        <p:style>
          <a:lnRef idx="2">
            <a:schemeClr val="dk1"/>
          </a:lnRef>
          <a:fillRef idx="0">
            <a:schemeClr val="dk1"/>
          </a:fillRef>
          <a:effectRef idx="1">
            <a:schemeClr val="dk1"/>
          </a:effectRef>
          <a:fontRef idx="minor">
            <a:schemeClr val="tx1"/>
          </a:fontRef>
        </p:style>
      </p:cxnSp>
      <p:sp>
        <p:nvSpPr>
          <p:cNvPr id="26" name="1 Rectángulo"/>
          <p:cNvSpPr>
            <a:spLocks noChangeArrowheads="1"/>
          </p:cNvSpPr>
          <p:nvPr/>
        </p:nvSpPr>
        <p:spPr bwMode="auto">
          <a:xfrm>
            <a:off x="1357290" y="5340"/>
            <a:ext cx="7858149" cy="1077218"/>
          </a:xfrm>
          <a:prstGeom prst="rect">
            <a:avLst/>
          </a:prstGeom>
          <a:noFill/>
          <a:ln w="9525">
            <a:noFill/>
            <a:miter lim="800000"/>
            <a:headEnd/>
            <a:tailEnd/>
          </a:ln>
        </p:spPr>
        <p:txBody>
          <a:bodyPr wrap="square">
            <a:spAutoFit/>
          </a:bodyPr>
          <a:lstStyle/>
          <a:p>
            <a:pPr algn="r"/>
            <a:r>
              <a:rPr lang="es-ES" sz="3200" b="1" dirty="0" smtClean="0">
                <a:solidFill>
                  <a:srgbClr val="262673"/>
                </a:solidFill>
              </a:rPr>
              <a:t>Método propuesto </a:t>
            </a:r>
            <a:endParaRPr lang="es-ES" sz="3200" b="1" dirty="0">
              <a:solidFill>
                <a:srgbClr val="262673"/>
              </a:solidFill>
            </a:endParaRPr>
          </a:p>
          <a:p>
            <a:pPr algn="r"/>
            <a:endParaRPr lang="es-ES" sz="3200" dirty="0">
              <a:solidFill>
                <a:srgbClr val="262673"/>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pPr>
              <a:defRPr/>
            </a:pPr>
            <a:fld id="{885BD220-6246-4CBE-A981-B4CB8AFBADB3}" type="slidenum">
              <a:rPr lang="es-ES" smtClean="0"/>
              <a:pPr>
                <a:defRPr/>
              </a:pPr>
              <a:t>21</a:t>
            </a:fld>
            <a:endParaRPr lang="es-ES"/>
          </a:p>
        </p:txBody>
      </p:sp>
      <p:sp>
        <p:nvSpPr>
          <p:cNvPr id="14" name="1 Rectángulo"/>
          <p:cNvSpPr>
            <a:spLocks noChangeArrowheads="1"/>
          </p:cNvSpPr>
          <p:nvPr/>
        </p:nvSpPr>
        <p:spPr bwMode="auto">
          <a:xfrm>
            <a:off x="1214414" y="785794"/>
            <a:ext cx="8286776" cy="523220"/>
          </a:xfrm>
          <a:prstGeom prst="rect">
            <a:avLst/>
          </a:prstGeom>
          <a:noFill/>
          <a:ln w="9525">
            <a:noFill/>
            <a:miter lim="800000"/>
            <a:headEnd/>
            <a:tailEnd/>
          </a:ln>
        </p:spPr>
        <p:txBody>
          <a:bodyPr wrap="square">
            <a:spAutoFit/>
          </a:bodyPr>
          <a:lstStyle/>
          <a:p>
            <a:r>
              <a:rPr lang="es-ES_tradnl" sz="2800" b="1" dirty="0" smtClean="0">
                <a:solidFill>
                  <a:schemeClr val="accent2"/>
                </a:solidFill>
              </a:rPr>
              <a:t>3. ¿Cómo obtenemos el espacio de fases?</a:t>
            </a:r>
            <a:endParaRPr lang="es-ES" sz="2800" b="1" dirty="0">
              <a:solidFill>
                <a:schemeClr val="accent2"/>
              </a:solidFill>
            </a:endParaRPr>
          </a:p>
        </p:txBody>
      </p:sp>
      <p:sp>
        <p:nvSpPr>
          <p:cNvPr id="1027" name="Rectangle 3"/>
          <p:cNvSpPr>
            <a:spLocks noChangeArrowheads="1"/>
          </p:cNvSpPr>
          <p:nvPr/>
        </p:nvSpPr>
        <p:spPr bwMode="auto">
          <a:xfrm>
            <a:off x="0" y="14668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800" b="0" i="0" u="none" strike="noStrike" cap="none" normalizeH="0" baseline="0" smtClean="0">
              <a:ln>
                <a:noFill/>
              </a:ln>
              <a:solidFill>
                <a:schemeClr val="tx1"/>
              </a:solidFill>
              <a:effectLst/>
              <a:latin typeface="Arial" pitchFamily="34" charset="0"/>
              <a:cs typeface="Arial" pitchFamily="34" charset="0"/>
            </a:endParaRPr>
          </a:p>
        </p:txBody>
      </p:sp>
      <p:sp>
        <p:nvSpPr>
          <p:cNvPr id="21" name="20 Rectángulo"/>
          <p:cNvSpPr>
            <a:spLocks noChangeArrowheads="1"/>
          </p:cNvSpPr>
          <p:nvPr/>
        </p:nvSpPr>
        <p:spPr bwMode="auto">
          <a:xfrm>
            <a:off x="642910" y="3214686"/>
            <a:ext cx="8072494" cy="830997"/>
          </a:xfrm>
          <a:prstGeom prst="rect">
            <a:avLst/>
          </a:prstGeom>
          <a:noFill/>
          <a:ln w="9525">
            <a:noFill/>
            <a:miter lim="800000"/>
            <a:headEnd/>
            <a:tailEnd/>
          </a:ln>
        </p:spPr>
        <p:txBody>
          <a:bodyPr wrap="square">
            <a:spAutoFit/>
          </a:bodyPr>
          <a:lstStyle/>
          <a:p>
            <a:pPr algn="just">
              <a:buClr>
                <a:srgbClr val="C00000"/>
              </a:buClr>
              <a:buFont typeface="Wingdings" pitchFamily="2" charset="2"/>
              <a:buChar char="ü"/>
            </a:pPr>
            <a:r>
              <a:rPr lang="es-ES_tradnl" sz="2000" b="1" dirty="0" smtClean="0">
                <a:solidFill>
                  <a:srgbClr val="C00000"/>
                </a:solidFill>
              </a:rPr>
              <a:t> </a:t>
            </a:r>
            <a:r>
              <a:rPr lang="es-ES_tradnl" sz="2400" dirty="0" smtClean="0">
                <a:solidFill>
                  <a:srgbClr val="C00000"/>
                </a:solidFill>
              </a:rPr>
              <a:t>Los pesos (</a:t>
            </a:r>
            <a:r>
              <a:rPr lang="es-ES_tradnl" sz="2400" b="1" dirty="0" err="1" smtClean="0">
                <a:solidFill>
                  <a:srgbClr val="C00000"/>
                </a:solidFill>
              </a:rPr>
              <a:t>w</a:t>
            </a:r>
            <a:r>
              <a:rPr lang="es-ES_tradnl" sz="2400" b="1" baseline="-25000" dirty="0" err="1" smtClean="0">
                <a:solidFill>
                  <a:srgbClr val="C00000"/>
                </a:solidFill>
              </a:rPr>
              <a:t>i</a:t>
            </a:r>
            <a:r>
              <a:rPr lang="es-ES_tradnl" sz="2400" dirty="0" smtClean="0">
                <a:solidFill>
                  <a:srgbClr val="C00000"/>
                </a:solidFill>
              </a:rPr>
              <a:t>) de cada fuente se optimizan </a:t>
            </a:r>
            <a:r>
              <a:rPr lang="es-ES_tradnl" sz="2400" dirty="0" smtClean="0"/>
              <a:t>a partir de un algoritmo iterativo basado en </a:t>
            </a:r>
            <a:r>
              <a:rPr lang="es-ES_tradnl" sz="2400" dirty="0" smtClean="0"/>
              <a:t>ML-EM </a:t>
            </a:r>
            <a:endParaRPr lang="es-ES" sz="2400" dirty="0"/>
          </a:p>
        </p:txBody>
      </p:sp>
      <p:sp>
        <p:nvSpPr>
          <p:cNvPr id="22" name="21 Rectángulo"/>
          <p:cNvSpPr>
            <a:spLocks noChangeArrowheads="1"/>
          </p:cNvSpPr>
          <p:nvPr/>
        </p:nvSpPr>
        <p:spPr bwMode="auto">
          <a:xfrm>
            <a:off x="642910" y="4714884"/>
            <a:ext cx="7929562" cy="461665"/>
          </a:xfrm>
          <a:prstGeom prst="rect">
            <a:avLst/>
          </a:prstGeom>
          <a:noFill/>
          <a:ln w="9525">
            <a:noFill/>
            <a:miter lim="800000"/>
            <a:headEnd/>
            <a:tailEnd/>
          </a:ln>
        </p:spPr>
        <p:txBody>
          <a:bodyPr>
            <a:spAutoFit/>
          </a:bodyPr>
          <a:lstStyle/>
          <a:p>
            <a:pPr algn="just">
              <a:buClr>
                <a:srgbClr val="C00000"/>
              </a:buClr>
              <a:buFont typeface="Wingdings" pitchFamily="2" charset="2"/>
              <a:buChar char="ü"/>
            </a:pPr>
            <a:r>
              <a:rPr lang="es-ES_tradnl" sz="2400" b="1" dirty="0" smtClean="0">
                <a:solidFill>
                  <a:srgbClr val="C00000"/>
                </a:solidFill>
              </a:rPr>
              <a:t> </a:t>
            </a:r>
            <a:r>
              <a:rPr lang="es-ES_tradnl" sz="2400" dirty="0" smtClean="0"/>
              <a:t>Datos de referencia </a:t>
            </a:r>
            <a:r>
              <a:rPr lang="es-ES_tradnl" sz="2400" dirty="0" smtClean="0">
                <a:solidFill>
                  <a:srgbClr val="C00000"/>
                </a:solidFill>
              </a:rPr>
              <a:t>en medios homogéneos </a:t>
            </a:r>
            <a:endParaRPr lang="es-ES" sz="2400" dirty="0"/>
          </a:p>
        </p:txBody>
      </p:sp>
      <p:grpSp>
        <p:nvGrpSpPr>
          <p:cNvPr id="3" name="30 Grupo"/>
          <p:cNvGrpSpPr/>
          <p:nvPr/>
        </p:nvGrpSpPr>
        <p:grpSpPr>
          <a:xfrm>
            <a:off x="0" y="6572250"/>
            <a:ext cx="9144000" cy="277813"/>
            <a:chOff x="0" y="6572250"/>
            <a:chExt cx="9144000" cy="277813"/>
          </a:xfrm>
        </p:grpSpPr>
        <p:sp>
          <p:nvSpPr>
            <p:cNvPr id="32" name="31 Rectángulo"/>
            <p:cNvSpPr/>
            <p:nvPr/>
          </p:nvSpPr>
          <p:spPr>
            <a:xfrm>
              <a:off x="1785918" y="6572272"/>
              <a:ext cx="1285884" cy="276999"/>
            </a:xfrm>
            <a:prstGeom prst="rect">
              <a:avLst/>
            </a:prstGeom>
            <a:solidFill>
              <a:schemeClr val="bg2">
                <a:lumMod val="40000"/>
                <a:lumOff val="60000"/>
              </a:schemeClr>
            </a:solidFill>
            <a:ln>
              <a:noFill/>
            </a:ln>
          </p:spPr>
          <p:txBody>
            <a:bodyPr wrap="square">
              <a:spAutoFit/>
            </a:bodyPr>
            <a:lstStyle/>
            <a:p>
              <a:pPr>
                <a:defRPr/>
              </a:pPr>
              <a:r>
                <a:rPr lang="es-ES_tradnl" sz="1200" b="1" i="1" dirty="0" smtClean="0">
                  <a:solidFill>
                    <a:schemeClr val="bg1">
                      <a:lumMod val="50000"/>
                    </a:schemeClr>
                  </a:solidFill>
                </a:rPr>
                <a:t>Simulación MC</a:t>
              </a:r>
              <a:endParaRPr lang="es-ES" sz="1200" b="1" i="1" dirty="0">
                <a:solidFill>
                  <a:schemeClr val="bg1">
                    <a:lumMod val="50000"/>
                  </a:schemeClr>
                </a:solidFill>
              </a:endParaRPr>
            </a:p>
          </p:txBody>
        </p:sp>
        <p:sp>
          <p:nvSpPr>
            <p:cNvPr id="33" name="32 Rectángulo"/>
            <p:cNvSpPr/>
            <p:nvPr/>
          </p:nvSpPr>
          <p:spPr>
            <a:xfrm>
              <a:off x="857224" y="6572250"/>
              <a:ext cx="928694"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Objetivos</a:t>
              </a:r>
              <a:endParaRPr lang="es-ES" sz="1200" b="1" i="1" dirty="0">
                <a:solidFill>
                  <a:schemeClr val="bg1">
                    <a:lumMod val="50000"/>
                  </a:schemeClr>
                </a:solidFill>
              </a:endParaRPr>
            </a:p>
          </p:txBody>
        </p:sp>
        <p:sp>
          <p:nvSpPr>
            <p:cNvPr id="34" name="33 Rectángulo"/>
            <p:cNvSpPr/>
            <p:nvPr/>
          </p:nvSpPr>
          <p:spPr>
            <a:xfrm>
              <a:off x="0" y="6572250"/>
              <a:ext cx="1000100" cy="277813"/>
            </a:xfrm>
            <a:prstGeom prst="rect">
              <a:avLst/>
            </a:prstGeom>
            <a:solidFill>
              <a:schemeClr val="bg2">
                <a:lumMod val="40000"/>
                <a:lumOff val="60000"/>
              </a:schemeClr>
            </a:solidFill>
            <a:ln>
              <a:noFill/>
            </a:ln>
          </p:spPr>
          <p:txBody>
            <a:bodyPr wrap="square">
              <a:spAutoFit/>
            </a:bodyPr>
            <a:lstStyle/>
            <a:p>
              <a:pPr>
                <a:defRPr/>
              </a:pPr>
              <a:r>
                <a:rPr lang="es-ES" sz="1200" b="1" i="1" dirty="0" smtClean="0">
                  <a:solidFill>
                    <a:schemeClr val="bg1">
                      <a:lumMod val="50000"/>
                    </a:schemeClr>
                  </a:solidFill>
                </a:rPr>
                <a:t>Motivación</a:t>
              </a:r>
              <a:endParaRPr lang="es-ES" sz="1200" dirty="0">
                <a:solidFill>
                  <a:schemeClr val="bg1">
                    <a:lumMod val="50000"/>
                  </a:schemeClr>
                </a:solidFill>
              </a:endParaRPr>
            </a:p>
          </p:txBody>
        </p:sp>
        <p:sp>
          <p:nvSpPr>
            <p:cNvPr id="35" name="34 Rectángulo"/>
            <p:cNvSpPr/>
            <p:nvPr/>
          </p:nvSpPr>
          <p:spPr>
            <a:xfrm>
              <a:off x="7929586" y="6572250"/>
              <a:ext cx="1214414"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Conclusiones</a:t>
              </a:r>
              <a:endParaRPr lang="es-ES" sz="1200" b="1" i="1" dirty="0">
                <a:solidFill>
                  <a:schemeClr val="bg1">
                    <a:lumMod val="50000"/>
                  </a:schemeClr>
                </a:solidFill>
              </a:endParaRPr>
            </a:p>
          </p:txBody>
        </p:sp>
        <p:sp>
          <p:nvSpPr>
            <p:cNvPr id="36" name="35 Rectángulo"/>
            <p:cNvSpPr/>
            <p:nvPr/>
          </p:nvSpPr>
          <p:spPr>
            <a:xfrm>
              <a:off x="6572287" y="6572250"/>
              <a:ext cx="1500175"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Validación </a:t>
              </a:r>
              <a:r>
                <a:rPr lang="es-ES" sz="1200" b="1" i="1" dirty="0">
                  <a:solidFill>
                    <a:schemeClr val="bg1">
                      <a:lumMod val="50000"/>
                    </a:schemeClr>
                  </a:solidFill>
                </a:rPr>
                <a:t>datos</a:t>
              </a:r>
            </a:p>
          </p:txBody>
        </p:sp>
        <p:sp>
          <p:nvSpPr>
            <p:cNvPr id="37" name="36 Rectángulo"/>
            <p:cNvSpPr/>
            <p:nvPr/>
          </p:nvSpPr>
          <p:spPr>
            <a:xfrm>
              <a:off x="4786326" y="6572250"/>
              <a:ext cx="2000252"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Validación </a:t>
              </a:r>
              <a:r>
                <a:rPr lang="es-ES" sz="1200" b="1" i="1" dirty="0">
                  <a:solidFill>
                    <a:schemeClr val="bg1">
                      <a:lumMod val="50000"/>
                    </a:schemeClr>
                  </a:solidFill>
                </a:rPr>
                <a:t>simulaciones</a:t>
              </a:r>
            </a:p>
          </p:txBody>
        </p:sp>
        <p:sp>
          <p:nvSpPr>
            <p:cNvPr id="38" name="37 Rectángulo"/>
            <p:cNvSpPr/>
            <p:nvPr/>
          </p:nvSpPr>
          <p:spPr>
            <a:xfrm>
              <a:off x="3143240" y="6572250"/>
              <a:ext cx="1785950" cy="276999"/>
            </a:xfrm>
            <a:prstGeom prst="rect">
              <a:avLst/>
            </a:prstGeom>
            <a:solidFill>
              <a:schemeClr val="bg2">
                <a:lumMod val="40000"/>
                <a:lumOff val="60000"/>
              </a:schemeClr>
            </a:solidFill>
            <a:ln>
              <a:noFill/>
            </a:ln>
          </p:spPr>
          <p:txBody>
            <a:bodyPr wrap="square">
              <a:spAutoFit/>
            </a:bodyPr>
            <a:lstStyle/>
            <a:p>
              <a:pPr>
                <a:defRPr/>
              </a:pPr>
              <a:r>
                <a:rPr lang="es-ES" sz="1200" b="1" i="1" dirty="0" smtClean="0"/>
                <a:t>Método desarrollado</a:t>
              </a:r>
              <a:endParaRPr lang="es-ES" sz="1200" b="1" i="1" dirty="0"/>
            </a:p>
          </p:txBody>
        </p:sp>
      </p:grpSp>
      <p:sp>
        <p:nvSpPr>
          <p:cNvPr id="23" name="22 Rectángulo"/>
          <p:cNvSpPr/>
          <p:nvPr/>
        </p:nvSpPr>
        <p:spPr>
          <a:xfrm>
            <a:off x="714348" y="1857364"/>
            <a:ext cx="8001056" cy="830997"/>
          </a:xfrm>
          <a:prstGeom prst="rect">
            <a:avLst/>
          </a:prstGeom>
        </p:spPr>
        <p:txBody>
          <a:bodyPr wrap="square">
            <a:spAutoFit/>
          </a:bodyPr>
          <a:lstStyle/>
          <a:p>
            <a:pPr algn="just" eaLnBrk="0" hangingPunct="0">
              <a:spcBef>
                <a:spcPct val="30000"/>
              </a:spcBef>
              <a:buClr>
                <a:srgbClr val="C00000"/>
              </a:buClr>
              <a:buFont typeface="Wingdings" pitchFamily="2" charset="2"/>
              <a:buChar char="ü"/>
            </a:pPr>
            <a:r>
              <a:rPr lang="es-ES_tradnl" sz="2400" dirty="0" smtClean="0"/>
              <a:t> Optimizar el PS: encontrar la combinación lineal de las fuentes elementales</a:t>
            </a:r>
            <a:endParaRPr lang="es-ES" sz="2400" dirty="0" smtClean="0"/>
          </a:p>
        </p:txBody>
      </p:sp>
      <p:cxnSp>
        <p:nvCxnSpPr>
          <p:cNvPr id="24" name="23 Conector recto"/>
          <p:cNvCxnSpPr/>
          <p:nvPr/>
        </p:nvCxnSpPr>
        <p:spPr>
          <a:xfrm>
            <a:off x="5572132" y="571480"/>
            <a:ext cx="3471856" cy="1588"/>
          </a:xfrm>
          <a:prstGeom prst="line">
            <a:avLst/>
          </a:prstGeom>
          <a:ln>
            <a:solidFill>
              <a:srgbClr val="C00000"/>
            </a:solidFill>
          </a:ln>
        </p:spPr>
        <p:style>
          <a:lnRef idx="2">
            <a:schemeClr val="dk1"/>
          </a:lnRef>
          <a:fillRef idx="0">
            <a:schemeClr val="dk1"/>
          </a:fillRef>
          <a:effectRef idx="1">
            <a:schemeClr val="dk1"/>
          </a:effectRef>
          <a:fontRef idx="minor">
            <a:schemeClr val="tx1"/>
          </a:fontRef>
        </p:style>
      </p:cxnSp>
      <p:sp>
        <p:nvSpPr>
          <p:cNvPr id="25" name="1 Rectángulo"/>
          <p:cNvSpPr>
            <a:spLocks noChangeArrowheads="1"/>
          </p:cNvSpPr>
          <p:nvPr/>
        </p:nvSpPr>
        <p:spPr bwMode="auto">
          <a:xfrm>
            <a:off x="1357290" y="5340"/>
            <a:ext cx="7858149" cy="1077218"/>
          </a:xfrm>
          <a:prstGeom prst="rect">
            <a:avLst/>
          </a:prstGeom>
          <a:noFill/>
          <a:ln w="9525">
            <a:noFill/>
            <a:miter lim="800000"/>
            <a:headEnd/>
            <a:tailEnd/>
          </a:ln>
        </p:spPr>
        <p:txBody>
          <a:bodyPr wrap="square">
            <a:spAutoFit/>
          </a:bodyPr>
          <a:lstStyle/>
          <a:p>
            <a:pPr algn="r"/>
            <a:r>
              <a:rPr lang="es-ES" sz="3200" b="1" dirty="0" smtClean="0">
                <a:solidFill>
                  <a:srgbClr val="262673"/>
                </a:solidFill>
              </a:rPr>
              <a:t>Método propuesto </a:t>
            </a:r>
            <a:endParaRPr lang="es-ES" sz="3200" b="1" dirty="0">
              <a:solidFill>
                <a:srgbClr val="262673"/>
              </a:solidFill>
            </a:endParaRPr>
          </a:p>
          <a:p>
            <a:pPr algn="r"/>
            <a:endParaRPr lang="es-ES" sz="3200" dirty="0">
              <a:solidFill>
                <a:srgbClr val="262673"/>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92 Rectángulo"/>
          <p:cNvSpPr>
            <a:spLocks noChangeArrowheads="1"/>
          </p:cNvSpPr>
          <p:nvPr/>
        </p:nvSpPr>
        <p:spPr bwMode="auto">
          <a:xfrm>
            <a:off x="785813" y="2286000"/>
            <a:ext cx="2000250" cy="369888"/>
          </a:xfrm>
          <a:prstGeom prst="rect">
            <a:avLst/>
          </a:prstGeom>
          <a:noFill/>
          <a:ln w="9525">
            <a:noFill/>
            <a:miter lim="800000"/>
            <a:headEnd/>
            <a:tailEnd/>
          </a:ln>
        </p:spPr>
        <p:txBody>
          <a:bodyPr>
            <a:spAutoFit/>
          </a:bodyPr>
          <a:lstStyle/>
          <a:p>
            <a:r>
              <a:rPr lang="es-ES_tradnl" b="1"/>
              <a:t>(E, </a:t>
            </a:r>
            <a:r>
              <a:rPr lang="el-GR" b="1" i="1"/>
              <a:t>ρ</a:t>
            </a:r>
            <a:r>
              <a:rPr lang="es-ES_tradnl" b="1" i="1"/>
              <a:t>, </a:t>
            </a:r>
            <a:r>
              <a:rPr lang="es-ES" b="1" i="1"/>
              <a:t>θ, </a:t>
            </a:r>
            <a:r>
              <a:rPr lang="es-ES" i="1"/>
              <a:t>ϕ </a:t>
            </a:r>
            <a:r>
              <a:rPr lang="es-ES_tradnl" b="1"/>
              <a:t>)  w</a:t>
            </a:r>
            <a:r>
              <a:rPr lang="es-ES_tradnl" b="1" baseline="-25000"/>
              <a:t>i</a:t>
            </a:r>
            <a:endParaRPr lang="es-ES" b="1" baseline="-25000"/>
          </a:p>
        </p:txBody>
      </p:sp>
      <p:sp>
        <p:nvSpPr>
          <p:cNvPr id="19459"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s-ES"/>
          </a:p>
        </p:txBody>
      </p:sp>
      <p:sp>
        <p:nvSpPr>
          <p:cNvPr id="19460"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s-ES"/>
          </a:p>
        </p:txBody>
      </p:sp>
      <p:grpSp>
        <p:nvGrpSpPr>
          <p:cNvPr id="2" name="34 Grupo"/>
          <p:cNvGrpSpPr>
            <a:grpSpLocks/>
          </p:cNvGrpSpPr>
          <p:nvPr/>
        </p:nvGrpSpPr>
        <p:grpSpPr bwMode="auto">
          <a:xfrm>
            <a:off x="785813" y="3071813"/>
            <a:ext cx="1928812" cy="714375"/>
            <a:chOff x="785786" y="3071810"/>
            <a:chExt cx="1928826" cy="714380"/>
          </a:xfrm>
        </p:grpSpPr>
        <p:sp>
          <p:nvSpPr>
            <p:cNvPr id="9" name="8 Rectángulo redondeado"/>
            <p:cNvSpPr/>
            <p:nvPr/>
          </p:nvSpPr>
          <p:spPr bwMode="auto">
            <a:xfrm>
              <a:off x="785786" y="3071810"/>
              <a:ext cx="1928826" cy="714380"/>
            </a:xfrm>
            <a:prstGeom prst="roundRect">
              <a:avLst>
                <a:gd name="adj" fmla="val 40477"/>
              </a:avLst>
            </a:prstGeom>
            <a:solidFill>
              <a:srgbClr val="EAEAEA"/>
            </a:solidFill>
            <a:effectLst/>
            <a:scene3d>
              <a:camera prst="orthographicFront"/>
              <a:lightRig rig="chilly" dir="t"/>
            </a:scene3d>
            <a:sp3d prstMaterial="dkEdge">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9588" name="3 Rectángulo"/>
            <p:cNvSpPr>
              <a:spLocks noChangeArrowheads="1"/>
            </p:cNvSpPr>
            <p:nvPr/>
          </p:nvSpPr>
          <p:spPr bwMode="auto">
            <a:xfrm>
              <a:off x="928662" y="3214686"/>
              <a:ext cx="1550988" cy="461963"/>
            </a:xfrm>
            <a:prstGeom prst="rect">
              <a:avLst/>
            </a:prstGeom>
            <a:noFill/>
            <a:ln w="9525">
              <a:noFill/>
              <a:miter lim="800000"/>
              <a:headEnd/>
              <a:tailEnd/>
            </a:ln>
          </p:spPr>
          <p:txBody>
            <a:bodyPr wrap="none">
              <a:spAutoFit/>
            </a:bodyPr>
            <a:lstStyle/>
            <a:p>
              <a:r>
                <a:rPr lang="es-ES_tradnl" sz="2400" b="1" dirty="0">
                  <a:solidFill>
                    <a:srgbClr val="0000FF"/>
                  </a:solidFill>
                </a:rPr>
                <a:t>PS Inicial</a:t>
              </a:r>
              <a:endParaRPr lang="es-ES" sz="2400" b="1" dirty="0">
                <a:solidFill>
                  <a:srgbClr val="0000FF"/>
                </a:solidFill>
              </a:endParaRPr>
            </a:p>
          </p:txBody>
        </p:sp>
      </p:grpSp>
      <p:sp>
        <p:nvSpPr>
          <p:cNvPr id="11" name="10 Flecha abajo"/>
          <p:cNvSpPr/>
          <p:nvPr/>
        </p:nvSpPr>
        <p:spPr>
          <a:xfrm rot="16200000">
            <a:off x="3284406" y="3002083"/>
            <a:ext cx="432048" cy="1000132"/>
          </a:xfrm>
          <a:prstGeom prst="downArrow">
            <a:avLst/>
          </a:prstGeom>
          <a:solidFill>
            <a:srgbClr val="C00000"/>
          </a:solidFill>
          <a:ln>
            <a:solidFill>
              <a:schemeClr val="tx1"/>
            </a:solidFill>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s-ES">
              <a:solidFill>
                <a:srgbClr val="FFFFFF"/>
              </a:solidFill>
            </a:endParaRPr>
          </a:p>
        </p:txBody>
      </p:sp>
      <p:grpSp>
        <p:nvGrpSpPr>
          <p:cNvPr id="3" name="35 Grupo"/>
          <p:cNvGrpSpPr>
            <a:grpSpLocks/>
          </p:cNvGrpSpPr>
          <p:nvPr/>
        </p:nvGrpSpPr>
        <p:grpSpPr bwMode="auto">
          <a:xfrm>
            <a:off x="4143375" y="3071813"/>
            <a:ext cx="2643188" cy="714375"/>
            <a:chOff x="4143372" y="3143248"/>
            <a:chExt cx="2643206" cy="714380"/>
          </a:xfrm>
        </p:grpSpPr>
        <p:sp>
          <p:nvSpPr>
            <p:cNvPr id="13" name="12 Rectángulo redondeado"/>
            <p:cNvSpPr/>
            <p:nvPr/>
          </p:nvSpPr>
          <p:spPr bwMode="auto">
            <a:xfrm>
              <a:off x="4143372" y="3143248"/>
              <a:ext cx="2643206" cy="714380"/>
            </a:xfrm>
            <a:prstGeom prst="roundRect">
              <a:avLst>
                <a:gd name="adj" fmla="val 40477"/>
              </a:avLst>
            </a:prstGeom>
            <a:solidFill>
              <a:srgbClr val="EAEAEA"/>
            </a:solidFill>
            <a:effectLst/>
            <a:scene3d>
              <a:camera prst="orthographicFront"/>
              <a:lightRig rig="chilly" dir="t"/>
            </a:scene3d>
            <a:sp3d prstMaterial="dkEdge">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9586" name="3 Rectángulo"/>
            <p:cNvSpPr>
              <a:spLocks noChangeArrowheads="1"/>
            </p:cNvSpPr>
            <p:nvPr/>
          </p:nvSpPr>
          <p:spPr bwMode="auto">
            <a:xfrm>
              <a:off x="4214810" y="3249374"/>
              <a:ext cx="2476960" cy="461665"/>
            </a:xfrm>
            <a:prstGeom prst="rect">
              <a:avLst/>
            </a:prstGeom>
            <a:noFill/>
            <a:ln w="9525">
              <a:noFill/>
              <a:miter lim="800000"/>
              <a:headEnd/>
              <a:tailEnd/>
            </a:ln>
          </p:spPr>
          <p:txBody>
            <a:bodyPr wrap="none">
              <a:spAutoFit/>
            </a:bodyPr>
            <a:lstStyle/>
            <a:p>
              <a:r>
                <a:rPr lang="es-ES_tradnl" sz="2400" b="1">
                  <a:solidFill>
                    <a:srgbClr val="0000FF"/>
                  </a:solidFill>
                </a:rPr>
                <a:t>Dosis Estimada</a:t>
              </a:r>
              <a:endParaRPr lang="es-ES" sz="2400" b="1">
                <a:solidFill>
                  <a:srgbClr val="0000FF"/>
                </a:solidFill>
              </a:endParaRPr>
            </a:p>
          </p:txBody>
        </p:sp>
      </p:grpSp>
      <p:sp>
        <p:nvSpPr>
          <p:cNvPr id="15" name="3 Rectángulo"/>
          <p:cNvSpPr>
            <a:spLocks noChangeArrowheads="1"/>
          </p:cNvSpPr>
          <p:nvPr/>
        </p:nvSpPr>
        <p:spPr bwMode="auto">
          <a:xfrm>
            <a:off x="2714625" y="3786188"/>
            <a:ext cx="1698625" cy="369887"/>
          </a:xfrm>
          <a:prstGeom prst="rect">
            <a:avLst/>
          </a:prstGeom>
          <a:noFill/>
          <a:ln w="9525">
            <a:noFill/>
            <a:miter lim="800000"/>
            <a:headEnd/>
            <a:tailEnd/>
          </a:ln>
        </p:spPr>
        <p:txBody>
          <a:bodyPr wrap="none">
            <a:spAutoFit/>
          </a:bodyPr>
          <a:lstStyle/>
          <a:p>
            <a:r>
              <a:rPr lang="es-ES_tradnl" b="1"/>
              <a:t>1) Proyección</a:t>
            </a:r>
            <a:endParaRPr lang="es-ES" b="1"/>
          </a:p>
        </p:txBody>
      </p:sp>
      <p:grpSp>
        <p:nvGrpSpPr>
          <p:cNvPr id="4" name="37 Grupo"/>
          <p:cNvGrpSpPr>
            <a:grpSpLocks/>
          </p:cNvGrpSpPr>
          <p:nvPr/>
        </p:nvGrpSpPr>
        <p:grpSpPr bwMode="auto">
          <a:xfrm>
            <a:off x="4508356" y="4857765"/>
            <a:ext cx="2349660" cy="714375"/>
            <a:chOff x="4906261" y="4857770"/>
            <a:chExt cx="2718148" cy="714380"/>
          </a:xfrm>
        </p:grpSpPr>
        <p:sp>
          <p:nvSpPr>
            <p:cNvPr id="16" name="15 Rectángulo redondeado"/>
            <p:cNvSpPr/>
            <p:nvPr/>
          </p:nvSpPr>
          <p:spPr bwMode="auto">
            <a:xfrm>
              <a:off x="4906261" y="4857770"/>
              <a:ext cx="2643207" cy="714380"/>
            </a:xfrm>
            <a:prstGeom prst="roundRect">
              <a:avLst>
                <a:gd name="adj" fmla="val 40477"/>
              </a:avLst>
            </a:prstGeom>
            <a:solidFill>
              <a:srgbClr val="EAEAEA"/>
            </a:solidFill>
            <a:effectLst/>
            <a:scene3d>
              <a:camera prst="orthographicFront"/>
              <a:lightRig rig="chilly" dir="t"/>
            </a:scene3d>
            <a:sp3d prstMaterial="dkEdge">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9584" name="3 Rectángulo"/>
            <p:cNvSpPr>
              <a:spLocks noChangeArrowheads="1"/>
            </p:cNvSpPr>
            <p:nvPr/>
          </p:nvSpPr>
          <p:spPr bwMode="auto">
            <a:xfrm>
              <a:off x="4988902" y="4967605"/>
              <a:ext cx="2635507" cy="461668"/>
            </a:xfrm>
            <a:prstGeom prst="rect">
              <a:avLst/>
            </a:prstGeom>
            <a:noFill/>
            <a:ln w="9525">
              <a:noFill/>
              <a:miter lim="800000"/>
              <a:headEnd/>
              <a:tailEnd/>
            </a:ln>
          </p:spPr>
          <p:txBody>
            <a:bodyPr wrap="square">
              <a:spAutoFit/>
            </a:bodyPr>
            <a:lstStyle/>
            <a:p>
              <a:r>
                <a:rPr lang="es-ES_tradnl" sz="2400" b="1" dirty="0" smtClean="0">
                  <a:solidFill>
                    <a:srgbClr val="0000FF"/>
                  </a:solidFill>
                </a:rPr>
                <a:t>Dosis Medida</a:t>
              </a:r>
              <a:endParaRPr lang="es-ES" sz="2400" b="1" dirty="0">
                <a:solidFill>
                  <a:srgbClr val="0000FF"/>
                </a:solidFill>
              </a:endParaRPr>
            </a:p>
          </p:txBody>
        </p:sp>
      </p:grpSp>
      <p:sp>
        <p:nvSpPr>
          <p:cNvPr id="20" name="19 Flecha arriba y abajo"/>
          <p:cNvSpPr/>
          <p:nvPr/>
        </p:nvSpPr>
        <p:spPr>
          <a:xfrm>
            <a:off x="5357818" y="3929066"/>
            <a:ext cx="357190" cy="857256"/>
          </a:xfrm>
          <a:prstGeom prst="upDownArrow">
            <a:avLst/>
          </a:prstGeom>
          <a:solidFill>
            <a:srgbClr val="C00000"/>
          </a:solidFill>
          <a:ln>
            <a:solidFill>
              <a:schemeClr val="tx1"/>
            </a:solidFill>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s-ES">
              <a:solidFill>
                <a:srgbClr val="FFFFFF"/>
              </a:solidFill>
            </a:endParaRPr>
          </a:p>
        </p:txBody>
      </p:sp>
      <p:grpSp>
        <p:nvGrpSpPr>
          <p:cNvPr id="5" name="36 Grupo"/>
          <p:cNvGrpSpPr>
            <a:grpSpLocks/>
          </p:cNvGrpSpPr>
          <p:nvPr/>
        </p:nvGrpSpPr>
        <p:grpSpPr bwMode="auto">
          <a:xfrm>
            <a:off x="500063" y="5715000"/>
            <a:ext cx="2643187" cy="830263"/>
            <a:chOff x="500034" y="5715016"/>
            <a:chExt cx="2643206" cy="830997"/>
          </a:xfrm>
        </p:grpSpPr>
        <p:sp>
          <p:nvSpPr>
            <p:cNvPr id="21" name="20 Rectángulo redondeado"/>
            <p:cNvSpPr/>
            <p:nvPr/>
          </p:nvSpPr>
          <p:spPr bwMode="auto">
            <a:xfrm>
              <a:off x="500034" y="5760195"/>
              <a:ext cx="2643206" cy="714380"/>
            </a:xfrm>
            <a:prstGeom prst="roundRect">
              <a:avLst>
                <a:gd name="adj" fmla="val 40477"/>
              </a:avLst>
            </a:prstGeom>
            <a:solidFill>
              <a:srgbClr val="EAEAEA"/>
            </a:solidFill>
            <a:effectLst/>
            <a:scene3d>
              <a:camera prst="orthographicFront"/>
              <a:lightRig rig="chilly" dir="t"/>
            </a:scene3d>
            <a:sp3d prstMaterial="dkEdge">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9582" name="3 Rectángulo"/>
            <p:cNvSpPr>
              <a:spLocks noChangeArrowheads="1"/>
            </p:cNvSpPr>
            <p:nvPr/>
          </p:nvSpPr>
          <p:spPr bwMode="auto">
            <a:xfrm>
              <a:off x="857224" y="5715016"/>
              <a:ext cx="1997663" cy="830997"/>
            </a:xfrm>
            <a:prstGeom prst="rect">
              <a:avLst/>
            </a:prstGeom>
            <a:noFill/>
            <a:ln w="9525">
              <a:noFill/>
              <a:miter lim="800000"/>
              <a:headEnd/>
              <a:tailEnd/>
            </a:ln>
          </p:spPr>
          <p:txBody>
            <a:bodyPr wrap="none">
              <a:spAutoFit/>
            </a:bodyPr>
            <a:lstStyle/>
            <a:p>
              <a:pPr algn="ctr"/>
              <a:r>
                <a:rPr lang="es-ES_tradnl" sz="2400" b="1">
                  <a:solidFill>
                    <a:srgbClr val="0000FF"/>
                  </a:solidFill>
                </a:rPr>
                <a:t>Factores de </a:t>
              </a:r>
            </a:p>
            <a:p>
              <a:pPr algn="ctr"/>
              <a:r>
                <a:rPr lang="es-ES_tradnl" sz="2400" b="1">
                  <a:solidFill>
                    <a:srgbClr val="0000FF"/>
                  </a:solidFill>
                </a:rPr>
                <a:t>corrección</a:t>
              </a:r>
              <a:endParaRPr lang="es-ES" sz="2400" b="1">
                <a:solidFill>
                  <a:srgbClr val="0000FF"/>
                </a:solidFill>
              </a:endParaRPr>
            </a:p>
          </p:txBody>
        </p:sp>
      </p:grpSp>
      <p:sp>
        <p:nvSpPr>
          <p:cNvPr id="23" name="22 Flecha abajo"/>
          <p:cNvSpPr/>
          <p:nvPr/>
        </p:nvSpPr>
        <p:spPr>
          <a:xfrm rot="10800000">
            <a:off x="1643042" y="4071942"/>
            <a:ext cx="432048" cy="1428760"/>
          </a:xfrm>
          <a:prstGeom prst="downArrow">
            <a:avLst/>
          </a:prstGeom>
          <a:solidFill>
            <a:srgbClr val="C00000"/>
          </a:solidFill>
          <a:ln>
            <a:solidFill>
              <a:schemeClr val="tx1"/>
            </a:solidFill>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s-ES" dirty="0">
              <a:solidFill>
                <a:srgbClr val="FFFFFF"/>
              </a:solidFill>
            </a:endParaRPr>
          </a:p>
        </p:txBody>
      </p:sp>
      <p:sp>
        <p:nvSpPr>
          <p:cNvPr id="24" name="23 Flecha doblada hacia arriba"/>
          <p:cNvSpPr/>
          <p:nvPr/>
        </p:nvSpPr>
        <p:spPr>
          <a:xfrm rot="16200000" flipH="1">
            <a:off x="5185293" y="3672962"/>
            <a:ext cx="773677" cy="4714908"/>
          </a:xfrm>
          <a:prstGeom prst="bentUpArrow">
            <a:avLst/>
          </a:prstGeom>
          <a:solidFill>
            <a:srgbClr val="C00000"/>
          </a:solidFill>
          <a:ln>
            <a:solidFill>
              <a:schemeClr val="tx1"/>
            </a:solidFill>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s-ES">
              <a:solidFill>
                <a:srgbClr val="FFFFFF"/>
              </a:solidFill>
            </a:endParaRPr>
          </a:p>
        </p:txBody>
      </p:sp>
      <p:sp>
        <p:nvSpPr>
          <p:cNvPr id="27" name="3 Rectángulo"/>
          <p:cNvSpPr>
            <a:spLocks noChangeArrowheads="1"/>
          </p:cNvSpPr>
          <p:nvPr/>
        </p:nvSpPr>
        <p:spPr bwMode="auto">
          <a:xfrm>
            <a:off x="4000500" y="5773738"/>
            <a:ext cx="2287588" cy="369887"/>
          </a:xfrm>
          <a:prstGeom prst="rect">
            <a:avLst/>
          </a:prstGeom>
          <a:noFill/>
          <a:ln w="9525">
            <a:noFill/>
            <a:miter lim="800000"/>
            <a:headEnd/>
            <a:tailEnd/>
          </a:ln>
        </p:spPr>
        <p:txBody>
          <a:bodyPr wrap="none">
            <a:spAutoFit/>
          </a:bodyPr>
          <a:lstStyle/>
          <a:p>
            <a:r>
              <a:rPr lang="es-ES_tradnl" b="1"/>
              <a:t>2) Retroproyección</a:t>
            </a:r>
            <a:endParaRPr lang="es-ES" b="1"/>
          </a:p>
        </p:txBody>
      </p:sp>
      <p:sp>
        <p:nvSpPr>
          <p:cNvPr id="28" name="3 Rectángulo"/>
          <p:cNvSpPr>
            <a:spLocks noChangeArrowheads="1"/>
          </p:cNvSpPr>
          <p:nvPr/>
        </p:nvSpPr>
        <p:spPr bwMode="auto">
          <a:xfrm>
            <a:off x="0" y="4572000"/>
            <a:ext cx="1671638" cy="369888"/>
          </a:xfrm>
          <a:prstGeom prst="rect">
            <a:avLst/>
          </a:prstGeom>
          <a:noFill/>
          <a:ln w="9525">
            <a:noFill/>
            <a:miter lim="800000"/>
            <a:headEnd/>
            <a:tailEnd/>
          </a:ln>
        </p:spPr>
        <p:txBody>
          <a:bodyPr wrap="none">
            <a:spAutoFit/>
          </a:bodyPr>
          <a:lstStyle/>
          <a:p>
            <a:r>
              <a:rPr lang="es-ES_tradnl" b="1"/>
              <a:t>Actualización</a:t>
            </a:r>
            <a:endParaRPr lang="es-ES" b="1"/>
          </a:p>
        </p:txBody>
      </p:sp>
      <p:sp>
        <p:nvSpPr>
          <p:cNvPr id="19480" name="1 Rectángulo"/>
          <p:cNvSpPr>
            <a:spLocks noChangeArrowheads="1"/>
          </p:cNvSpPr>
          <p:nvPr/>
        </p:nvSpPr>
        <p:spPr bwMode="auto">
          <a:xfrm>
            <a:off x="2500313" y="-24"/>
            <a:ext cx="6643687" cy="523220"/>
          </a:xfrm>
          <a:prstGeom prst="rect">
            <a:avLst/>
          </a:prstGeom>
          <a:noFill/>
          <a:ln w="9525">
            <a:noFill/>
            <a:miter lim="800000"/>
            <a:headEnd/>
            <a:tailEnd/>
          </a:ln>
        </p:spPr>
        <p:txBody>
          <a:bodyPr>
            <a:spAutoFit/>
          </a:bodyPr>
          <a:lstStyle/>
          <a:p>
            <a:pPr algn="r"/>
            <a:r>
              <a:rPr lang="es-ES" sz="2800" b="1" dirty="0">
                <a:solidFill>
                  <a:srgbClr val="262673"/>
                </a:solidFill>
              </a:rPr>
              <a:t>Algoritmo para la obtención de PS </a:t>
            </a:r>
            <a:endParaRPr lang="es-ES" sz="2800" dirty="0">
              <a:solidFill>
                <a:srgbClr val="262673"/>
              </a:solidFill>
            </a:endParaRPr>
          </a:p>
        </p:txBody>
      </p:sp>
      <p:cxnSp>
        <p:nvCxnSpPr>
          <p:cNvPr id="30" name="29 Conector recto"/>
          <p:cNvCxnSpPr/>
          <p:nvPr/>
        </p:nvCxnSpPr>
        <p:spPr>
          <a:xfrm>
            <a:off x="3286116" y="500042"/>
            <a:ext cx="5757872" cy="1608"/>
          </a:xfrm>
          <a:prstGeom prst="line">
            <a:avLst/>
          </a:prstGeom>
          <a:ln>
            <a:solidFill>
              <a:srgbClr val="C00000"/>
            </a:solidFill>
          </a:ln>
        </p:spPr>
        <p:style>
          <a:lnRef idx="2">
            <a:schemeClr val="dk1"/>
          </a:lnRef>
          <a:fillRef idx="0">
            <a:schemeClr val="dk1"/>
          </a:fillRef>
          <a:effectRef idx="1">
            <a:schemeClr val="dk1"/>
          </a:effectRef>
          <a:fontRef idx="minor">
            <a:schemeClr val="tx1"/>
          </a:fontRef>
        </p:style>
      </p:cxnSp>
      <p:pic>
        <p:nvPicPr>
          <p:cNvPr id="32" name="Picture 4"/>
          <p:cNvPicPr>
            <a:picLocks noChangeAspect="1" noChangeArrowheads="1"/>
          </p:cNvPicPr>
          <p:nvPr/>
        </p:nvPicPr>
        <p:blipFill>
          <a:blip r:embed="rId3"/>
          <a:srcRect/>
          <a:stretch>
            <a:fillRect/>
          </a:stretch>
        </p:blipFill>
        <p:spPr bwMode="auto">
          <a:xfrm>
            <a:off x="7000875" y="4572000"/>
            <a:ext cx="1428750" cy="1357313"/>
          </a:xfrm>
          <a:prstGeom prst="rect">
            <a:avLst/>
          </a:prstGeom>
          <a:noFill/>
          <a:ln w="9525">
            <a:noFill/>
            <a:miter lim="800000"/>
            <a:headEnd/>
            <a:tailEnd/>
          </a:ln>
        </p:spPr>
      </p:pic>
      <p:pic>
        <p:nvPicPr>
          <p:cNvPr id="33" name="Picture 2"/>
          <p:cNvPicPr>
            <a:picLocks noChangeAspect="1" noChangeArrowheads="1"/>
          </p:cNvPicPr>
          <p:nvPr/>
        </p:nvPicPr>
        <p:blipFill>
          <a:blip r:embed="rId4"/>
          <a:srcRect/>
          <a:stretch>
            <a:fillRect/>
          </a:stretch>
        </p:blipFill>
        <p:spPr bwMode="auto">
          <a:xfrm>
            <a:off x="7000875" y="2714625"/>
            <a:ext cx="1411288" cy="1428750"/>
          </a:xfrm>
          <a:prstGeom prst="rect">
            <a:avLst/>
          </a:prstGeom>
          <a:noFill/>
          <a:ln w="9525">
            <a:noFill/>
            <a:miter lim="800000"/>
            <a:headEnd/>
            <a:tailEnd/>
          </a:ln>
        </p:spPr>
      </p:pic>
      <p:pic>
        <p:nvPicPr>
          <p:cNvPr id="34" name="Picture 15"/>
          <p:cNvPicPr>
            <a:picLocks noChangeAspect="1" noChangeArrowheads="1"/>
          </p:cNvPicPr>
          <p:nvPr/>
        </p:nvPicPr>
        <p:blipFill>
          <a:blip r:embed="rId5"/>
          <a:srcRect/>
          <a:stretch>
            <a:fillRect/>
          </a:stretch>
        </p:blipFill>
        <p:spPr bwMode="auto">
          <a:xfrm>
            <a:off x="214313" y="1000125"/>
            <a:ext cx="2857500" cy="2014538"/>
          </a:xfrm>
          <a:prstGeom prst="rect">
            <a:avLst/>
          </a:prstGeom>
          <a:noFill/>
          <a:ln w="9525">
            <a:solidFill>
              <a:schemeClr val="tx1"/>
            </a:solidFill>
            <a:miter lim="800000"/>
            <a:headEnd/>
            <a:tailEnd/>
          </a:ln>
        </p:spPr>
      </p:pic>
      <p:pic>
        <p:nvPicPr>
          <p:cNvPr id="19472" name="Picture 16"/>
          <p:cNvPicPr>
            <a:picLocks noChangeAspect="1" noChangeArrowheads="1"/>
          </p:cNvPicPr>
          <p:nvPr/>
        </p:nvPicPr>
        <p:blipFill>
          <a:blip r:embed="rId6"/>
          <a:srcRect/>
          <a:stretch>
            <a:fillRect/>
          </a:stretch>
        </p:blipFill>
        <p:spPr bwMode="auto">
          <a:xfrm>
            <a:off x="214313" y="1000125"/>
            <a:ext cx="2857500" cy="2047875"/>
          </a:xfrm>
          <a:prstGeom prst="rect">
            <a:avLst/>
          </a:prstGeom>
          <a:noFill/>
          <a:ln w="9525">
            <a:solidFill>
              <a:schemeClr val="tx1"/>
            </a:solidFill>
            <a:miter lim="800000"/>
            <a:headEnd/>
            <a:tailEnd/>
          </a:ln>
        </p:spPr>
      </p:pic>
      <p:sp>
        <p:nvSpPr>
          <p:cNvPr id="19487" name="Rectangle 18"/>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es-ES"/>
          </a:p>
        </p:txBody>
      </p:sp>
      <p:sp>
        <p:nvSpPr>
          <p:cNvPr id="19488" name="Rectangle 19"/>
          <p:cNvSpPr>
            <a:spLocks noChangeArrowheads="1"/>
          </p:cNvSpPr>
          <p:nvPr/>
        </p:nvSpPr>
        <p:spPr bwMode="auto">
          <a:xfrm>
            <a:off x="0" y="1038225"/>
            <a:ext cx="9144000" cy="0"/>
          </a:xfrm>
          <a:prstGeom prst="rect">
            <a:avLst/>
          </a:prstGeom>
          <a:noFill/>
          <a:ln w="9525">
            <a:noFill/>
            <a:miter lim="800000"/>
            <a:headEnd/>
            <a:tailEnd/>
          </a:ln>
        </p:spPr>
        <p:txBody>
          <a:bodyPr wrap="none" anchor="ctr">
            <a:spAutoFit/>
          </a:bodyPr>
          <a:lstStyle/>
          <a:p>
            <a:pPr eaLnBrk="0" hangingPunct="0"/>
            <a:endParaRPr lang="es-ES"/>
          </a:p>
        </p:txBody>
      </p:sp>
      <p:sp>
        <p:nvSpPr>
          <p:cNvPr id="19489" name="Rectangle 21"/>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s-ES"/>
          </a:p>
        </p:txBody>
      </p:sp>
      <p:sp>
        <p:nvSpPr>
          <p:cNvPr id="57" name="56 Elipse"/>
          <p:cNvSpPr/>
          <p:nvPr/>
        </p:nvSpPr>
        <p:spPr>
          <a:xfrm>
            <a:off x="6072188" y="1500188"/>
            <a:ext cx="642937" cy="5715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grpSp>
        <p:nvGrpSpPr>
          <p:cNvPr id="6" name="59 Grupo"/>
          <p:cNvGrpSpPr>
            <a:grpSpLocks/>
          </p:cNvGrpSpPr>
          <p:nvPr/>
        </p:nvGrpSpPr>
        <p:grpSpPr bwMode="auto">
          <a:xfrm>
            <a:off x="6858000" y="2643188"/>
            <a:ext cx="1714500" cy="1714500"/>
            <a:chOff x="1785918" y="1142984"/>
            <a:chExt cx="1785950" cy="1928827"/>
          </a:xfrm>
        </p:grpSpPr>
        <p:cxnSp>
          <p:nvCxnSpPr>
            <p:cNvPr id="61" name="60 Conector recto"/>
            <p:cNvCxnSpPr/>
            <p:nvPr/>
          </p:nvCxnSpPr>
          <p:spPr>
            <a:xfrm>
              <a:off x="1785918" y="2784272"/>
              <a:ext cx="1785950" cy="1787"/>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62" name="61 Conector recto"/>
            <p:cNvCxnSpPr/>
            <p:nvPr/>
          </p:nvCxnSpPr>
          <p:spPr>
            <a:xfrm rot="5400000" flipH="1" flipV="1">
              <a:off x="1037307" y="2106570"/>
              <a:ext cx="1928827" cy="1654"/>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63" name="62 Conector recto"/>
            <p:cNvCxnSpPr/>
            <p:nvPr/>
          </p:nvCxnSpPr>
          <p:spPr>
            <a:xfrm rot="5400000" flipH="1" flipV="1">
              <a:off x="1184483" y="2101609"/>
              <a:ext cx="1928827" cy="11576"/>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64" name="63 Conector recto"/>
            <p:cNvCxnSpPr/>
            <p:nvPr/>
          </p:nvCxnSpPr>
          <p:spPr>
            <a:xfrm rot="5400000" flipH="1" flipV="1">
              <a:off x="1321736" y="2106570"/>
              <a:ext cx="1928827" cy="1654"/>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65" name="64 Conector recto"/>
            <p:cNvCxnSpPr/>
            <p:nvPr/>
          </p:nvCxnSpPr>
          <p:spPr>
            <a:xfrm rot="5400000" flipH="1" flipV="1">
              <a:off x="1465605" y="2106570"/>
              <a:ext cx="1928827" cy="1653"/>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66" name="65 Conector recto"/>
            <p:cNvCxnSpPr/>
            <p:nvPr/>
          </p:nvCxnSpPr>
          <p:spPr>
            <a:xfrm rot="5400000" flipH="1" flipV="1">
              <a:off x="1606992" y="2107398"/>
              <a:ext cx="1928827"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67" name="66 Conector recto"/>
            <p:cNvCxnSpPr/>
            <p:nvPr/>
          </p:nvCxnSpPr>
          <p:spPr>
            <a:xfrm>
              <a:off x="1785918" y="2641396"/>
              <a:ext cx="1785950" cy="1787"/>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68" name="67 Conector recto"/>
            <p:cNvCxnSpPr/>
            <p:nvPr/>
          </p:nvCxnSpPr>
          <p:spPr>
            <a:xfrm>
              <a:off x="1785918" y="2355644"/>
              <a:ext cx="1785950" cy="1787"/>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69" name="68 Conector recto"/>
            <p:cNvCxnSpPr/>
            <p:nvPr/>
          </p:nvCxnSpPr>
          <p:spPr>
            <a:xfrm>
              <a:off x="1785918" y="2507451"/>
              <a:ext cx="1785950" cy="1785"/>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70" name="69 Conector recto"/>
            <p:cNvCxnSpPr/>
            <p:nvPr/>
          </p:nvCxnSpPr>
          <p:spPr>
            <a:xfrm>
              <a:off x="1785918" y="2212768"/>
              <a:ext cx="1785950" cy="1787"/>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71" name="70 Conector recto"/>
            <p:cNvCxnSpPr/>
            <p:nvPr/>
          </p:nvCxnSpPr>
          <p:spPr>
            <a:xfrm>
              <a:off x="1785918" y="2071678"/>
              <a:ext cx="1785950" cy="1785"/>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72" name="71 Conector recto"/>
            <p:cNvCxnSpPr/>
            <p:nvPr/>
          </p:nvCxnSpPr>
          <p:spPr>
            <a:xfrm>
              <a:off x="1785918" y="1927016"/>
              <a:ext cx="1785950" cy="1787"/>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73" name="72 Conector recto"/>
            <p:cNvCxnSpPr/>
            <p:nvPr/>
          </p:nvCxnSpPr>
          <p:spPr>
            <a:xfrm>
              <a:off x="1785918" y="1785926"/>
              <a:ext cx="1785950" cy="1785"/>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74" name="73 Conector recto"/>
            <p:cNvCxnSpPr/>
            <p:nvPr/>
          </p:nvCxnSpPr>
          <p:spPr>
            <a:xfrm>
              <a:off x="1785918" y="1357298"/>
              <a:ext cx="1785950" cy="1785"/>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75" name="74 Conector recto"/>
            <p:cNvCxnSpPr/>
            <p:nvPr/>
          </p:nvCxnSpPr>
          <p:spPr>
            <a:xfrm>
              <a:off x="1785918" y="1500174"/>
              <a:ext cx="1785950" cy="1785"/>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76" name="75 Conector recto"/>
            <p:cNvCxnSpPr/>
            <p:nvPr/>
          </p:nvCxnSpPr>
          <p:spPr>
            <a:xfrm>
              <a:off x="1785918" y="1643050"/>
              <a:ext cx="1785950" cy="1785"/>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77" name="76 Conector recto"/>
            <p:cNvCxnSpPr/>
            <p:nvPr/>
          </p:nvCxnSpPr>
          <p:spPr>
            <a:xfrm rot="5400000" flipH="1" flipV="1">
              <a:off x="1759129" y="2107398"/>
              <a:ext cx="1928827"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78" name="77 Conector recto"/>
            <p:cNvCxnSpPr/>
            <p:nvPr/>
          </p:nvCxnSpPr>
          <p:spPr>
            <a:xfrm rot="5400000" flipH="1" flipV="1">
              <a:off x="2035289" y="2107398"/>
              <a:ext cx="1928827"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79" name="78 Conector recto"/>
            <p:cNvCxnSpPr/>
            <p:nvPr/>
          </p:nvCxnSpPr>
          <p:spPr>
            <a:xfrm rot="5400000" flipH="1" flipV="1">
              <a:off x="2189080" y="2107398"/>
              <a:ext cx="1928827"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80" name="79 Conector recto"/>
            <p:cNvCxnSpPr/>
            <p:nvPr/>
          </p:nvCxnSpPr>
          <p:spPr>
            <a:xfrm rot="5400000" flipH="1" flipV="1">
              <a:off x="1893075" y="2107398"/>
              <a:ext cx="1928827"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81" name="80 Conector recto"/>
            <p:cNvCxnSpPr/>
            <p:nvPr/>
          </p:nvCxnSpPr>
          <p:spPr>
            <a:xfrm rot="5400000" flipH="1" flipV="1">
              <a:off x="2341216" y="2107398"/>
              <a:ext cx="1928827"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82" name="81 Conector recto"/>
            <p:cNvCxnSpPr/>
            <p:nvPr/>
          </p:nvCxnSpPr>
          <p:spPr>
            <a:xfrm rot="5400000" flipH="1" flipV="1">
              <a:off x="2493353" y="2107398"/>
              <a:ext cx="1928827"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grpSp>
      <p:grpSp>
        <p:nvGrpSpPr>
          <p:cNvPr id="7" name="105 Grupo"/>
          <p:cNvGrpSpPr>
            <a:grpSpLocks/>
          </p:cNvGrpSpPr>
          <p:nvPr/>
        </p:nvGrpSpPr>
        <p:grpSpPr bwMode="auto">
          <a:xfrm>
            <a:off x="6858000" y="4357688"/>
            <a:ext cx="1714500" cy="1714500"/>
            <a:chOff x="1785918" y="1142984"/>
            <a:chExt cx="1785950" cy="1928827"/>
          </a:xfrm>
        </p:grpSpPr>
        <p:cxnSp>
          <p:nvCxnSpPr>
            <p:cNvPr id="107" name="106 Conector recto"/>
            <p:cNvCxnSpPr/>
            <p:nvPr/>
          </p:nvCxnSpPr>
          <p:spPr>
            <a:xfrm>
              <a:off x="1785918" y="2784272"/>
              <a:ext cx="1785950" cy="1787"/>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08" name="107 Conector recto"/>
            <p:cNvCxnSpPr/>
            <p:nvPr/>
          </p:nvCxnSpPr>
          <p:spPr>
            <a:xfrm rot="5400000" flipH="1" flipV="1">
              <a:off x="1037307" y="2106570"/>
              <a:ext cx="1928827" cy="1654"/>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09" name="108 Conector recto"/>
            <p:cNvCxnSpPr/>
            <p:nvPr/>
          </p:nvCxnSpPr>
          <p:spPr>
            <a:xfrm rot="5400000" flipH="1" flipV="1">
              <a:off x="1184483" y="2101609"/>
              <a:ext cx="1928827" cy="11576"/>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10" name="109 Conector recto"/>
            <p:cNvCxnSpPr/>
            <p:nvPr/>
          </p:nvCxnSpPr>
          <p:spPr>
            <a:xfrm rot="5400000" flipH="1" flipV="1">
              <a:off x="1321736" y="2106570"/>
              <a:ext cx="1928827" cy="1654"/>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11" name="110 Conector recto"/>
            <p:cNvCxnSpPr/>
            <p:nvPr/>
          </p:nvCxnSpPr>
          <p:spPr>
            <a:xfrm rot="5400000" flipH="1" flipV="1">
              <a:off x="1465605" y="2106570"/>
              <a:ext cx="1928827" cy="1653"/>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12" name="111 Conector recto"/>
            <p:cNvCxnSpPr/>
            <p:nvPr/>
          </p:nvCxnSpPr>
          <p:spPr>
            <a:xfrm rot="5400000" flipH="1" flipV="1">
              <a:off x="1606992" y="2107398"/>
              <a:ext cx="1928827"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13" name="112 Conector recto"/>
            <p:cNvCxnSpPr/>
            <p:nvPr/>
          </p:nvCxnSpPr>
          <p:spPr>
            <a:xfrm>
              <a:off x="1785918" y="2641396"/>
              <a:ext cx="1785950" cy="1787"/>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14" name="113 Conector recto"/>
            <p:cNvCxnSpPr/>
            <p:nvPr/>
          </p:nvCxnSpPr>
          <p:spPr>
            <a:xfrm>
              <a:off x="1785918" y="2355644"/>
              <a:ext cx="1785950" cy="1787"/>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15" name="114 Conector recto"/>
            <p:cNvCxnSpPr/>
            <p:nvPr/>
          </p:nvCxnSpPr>
          <p:spPr>
            <a:xfrm>
              <a:off x="1785918" y="2507451"/>
              <a:ext cx="1785950" cy="1785"/>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16" name="115 Conector recto"/>
            <p:cNvCxnSpPr/>
            <p:nvPr/>
          </p:nvCxnSpPr>
          <p:spPr>
            <a:xfrm>
              <a:off x="1785918" y="2212768"/>
              <a:ext cx="1785950" cy="1787"/>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17" name="116 Conector recto"/>
            <p:cNvCxnSpPr/>
            <p:nvPr/>
          </p:nvCxnSpPr>
          <p:spPr>
            <a:xfrm>
              <a:off x="1785918" y="2071678"/>
              <a:ext cx="1785950" cy="1785"/>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18" name="117 Conector recto"/>
            <p:cNvCxnSpPr/>
            <p:nvPr/>
          </p:nvCxnSpPr>
          <p:spPr>
            <a:xfrm>
              <a:off x="1785918" y="1927016"/>
              <a:ext cx="1785950" cy="1787"/>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19" name="118 Conector recto"/>
            <p:cNvCxnSpPr/>
            <p:nvPr/>
          </p:nvCxnSpPr>
          <p:spPr>
            <a:xfrm>
              <a:off x="1785918" y="1785926"/>
              <a:ext cx="1785950" cy="1785"/>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20" name="119 Conector recto"/>
            <p:cNvCxnSpPr/>
            <p:nvPr/>
          </p:nvCxnSpPr>
          <p:spPr>
            <a:xfrm>
              <a:off x="1785918" y="1357298"/>
              <a:ext cx="1785950" cy="1785"/>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21" name="120 Conector recto"/>
            <p:cNvCxnSpPr/>
            <p:nvPr/>
          </p:nvCxnSpPr>
          <p:spPr>
            <a:xfrm>
              <a:off x="1785918" y="1500174"/>
              <a:ext cx="1785950" cy="1785"/>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22" name="121 Conector recto"/>
            <p:cNvCxnSpPr/>
            <p:nvPr/>
          </p:nvCxnSpPr>
          <p:spPr>
            <a:xfrm>
              <a:off x="1785918" y="1643050"/>
              <a:ext cx="1785950" cy="1785"/>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23" name="122 Conector recto"/>
            <p:cNvCxnSpPr/>
            <p:nvPr/>
          </p:nvCxnSpPr>
          <p:spPr>
            <a:xfrm rot="5400000" flipH="1" flipV="1">
              <a:off x="1759129" y="2107398"/>
              <a:ext cx="1928827"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24" name="123 Conector recto"/>
            <p:cNvCxnSpPr/>
            <p:nvPr/>
          </p:nvCxnSpPr>
          <p:spPr>
            <a:xfrm rot="5400000" flipH="1" flipV="1">
              <a:off x="2035289" y="2107398"/>
              <a:ext cx="1928827"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25" name="124 Conector recto"/>
            <p:cNvCxnSpPr/>
            <p:nvPr/>
          </p:nvCxnSpPr>
          <p:spPr>
            <a:xfrm rot="5400000" flipH="1" flipV="1">
              <a:off x="2189080" y="2107398"/>
              <a:ext cx="1928827"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26" name="125 Conector recto"/>
            <p:cNvCxnSpPr/>
            <p:nvPr/>
          </p:nvCxnSpPr>
          <p:spPr>
            <a:xfrm rot="5400000" flipH="1" flipV="1">
              <a:off x="1893075" y="2107398"/>
              <a:ext cx="1928827"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27" name="126 Conector recto"/>
            <p:cNvCxnSpPr/>
            <p:nvPr/>
          </p:nvCxnSpPr>
          <p:spPr>
            <a:xfrm rot="5400000" flipH="1" flipV="1">
              <a:off x="2341216" y="2107398"/>
              <a:ext cx="1928827"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28" name="127 Conector recto"/>
            <p:cNvCxnSpPr/>
            <p:nvPr/>
          </p:nvCxnSpPr>
          <p:spPr>
            <a:xfrm rot="5400000" flipH="1" flipV="1">
              <a:off x="2493353" y="2107398"/>
              <a:ext cx="1928827"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grpSp>
      <p:sp>
        <p:nvSpPr>
          <p:cNvPr id="130" name="129 Rectángulo"/>
          <p:cNvSpPr/>
          <p:nvPr/>
        </p:nvSpPr>
        <p:spPr>
          <a:xfrm>
            <a:off x="5214938" y="1071563"/>
            <a:ext cx="1571625" cy="1500187"/>
          </a:xfrm>
          <a:prstGeom prst="rect">
            <a:avLst/>
          </a:prstGeom>
          <a:noFill/>
          <a:ln w="2540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sp>
        <p:nvSpPr>
          <p:cNvPr id="19496" name="82 Marcador de número de diapositiva"/>
          <p:cNvSpPr>
            <a:spLocks noGrp="1"/>
          </p:cNvSpPr>
          <p:nvPr>
            <p:ph type="sldNum" sz="quarter" idx="12"/>
          </p:nvPr>
        </p:nvSpPr>
        <p:spPr>
          <a:noFill/>
          <a:ln>
            <a:miter lim="800000"/>
            <a:headEnd/>
            <a:tailEnd/>
          </a:ln>
        </p:spPr>
        <p:txBody>
          <a:bodyPr/>
          <a:lstStyle/>
          <a:p>
            <a:fld id="{D9D44EF6-AAC8-44DB-A10B-7101D29E655D}" type="slidenum">
              <a:rPr lang="es-ES" smtClean="0">
                <a:latin typeface="Arial" charset="0"/>
              </a:rPr>
              <a:pPr/>
              <a:t>22</a:t>
            </a:fld>
            <a:endParaRPr lang="es-ES" smtClean="0">
              <a:latin typeface="Arial" charset="0"/>
            </a:endParaRPr>
          </a:p>
        </p:txBody>
      </p:sp>
      <p:sp>
        <p:nvSpPr>
          <p:cNvPr id="19498" name="91 Rectángulo"/>
          <p:cNvSpPr>
            <a:spLocks noChangeArrowheads="1"/>
          </p:cNvSpPr>
          <p:nvPr/>
        </p:nvSpPr>
        <p:spPr bwMode="auto">
          <a:xfrm>
            <a:off x="3714750" y="642938"/>
            <a:ext cx="3429000" cy="369887"/>
          </a:xfrm>
          <a:prstGeom prst="rect">
            <a:avLst/>
          </a:prstGeom>
          <a:noFill/>
          <a:ln w="9525">
            <a:noFill/>
            <a:miter lim="800000"/>
            <a:headEnd/>
            <a:tailEnd/>
          </a:ln>
        </p:spPr>
        <p:txBody>
          <a:bodyPr>
            <a:spAutoFit/>
          </a:bodyPr>
          <a:lstStyle/>
          <a:p>
            <a:r>
              <a:rPr lang="es-ES"/>
              <a:t>Basado en el algoritmo </a:t>
            </a:r>
            <a:r>
              <a:rPr lang="es-ES" b="1"/>
              <a:t>ML-EM </a:t>
            </a:r>
          </a:p>
        </p:txBody>
      </p:sp>
      <p:pic>
        <p:nvPicPr>
          <p:cNvPr id="94" name="Picture 3"/>
          <p:cNvPicPr>
            <a:picLocks noChangeAspect="1" noChangeArrowheads="1"/>
          </p:cNvPicPr>
          <p:nvPr/>
        </p:nvPicPr>
        <p:blipFill>
          <a:blip r:embed="rId7"/>
          <a:srcRect/>
          <a:stretch>
            <a:fillRect/>
          </a:stretch>
        </p:blipFill>
        <p:spPr bwMode="auto">
          <a:xfrm>
            <a:off x="214313" y="976313"/>
            <a:ext cx="2857500" cy="2095500"/>
          </a:xfrm>
          <a:prstGeom prst="rect">
            <a:avLst/>
          </a:prstGeom>
          <a:noFill/>
          <a:ln w="9525">
            <a:solidFill>
              <a:schemeClr val="tx1"/>
            </a:solidFill>
            <a:miter lim="800000"/>
            <a:headEnd/>
            <a:tailEnd/>
          </a:ln>
        </p:spPr>
      </p:pic>
      <p:grpSp>
        <p:nvGrpSpPr>
          <p:cNvPr id="10" name="94 Grupo"/>
          <p:cNvGrpSpPr>
            <a:grpSpLocks/>
          </p:cNvGrpSpPr>
          <p:nvPr/>
        </p:nvGrpSpPr>
        <p:grpSpPr bwMode="auto">
          <a:xfrm>
            <a:off x="3214678" y="1071546"/>
            <a:ext cx="5143500" cy="1214438"/>
            <a:chOff x="1857354" y="6715160"/>
            <a:chExt cx="5143536" cy="1214446"/>
          </a:xfrm>
        </p:grpSpPr>
        <p:sp>
          <p:nvSpPr>
            <p:cNvPr id="96" name="95 Rectángulo redondeado"/>
            <p:cNvSpPr/>
            <p:nvPr/>
          </p:nvSpPr>
          <p:spPr bwMode="auto">
            <a:xfrm>
              <a:off x="1857354" y="6715160"/>
              <a:ext cx="5143536" cy="1214446"/>
            </a:xfrm>
            <a:prstGeom prst="roundRect">
              <a:avLst>
                <a:gd name="adj" fmla="val 40477"/>
              </a:avLst>
            </a:prstGeom>
            <a:solidFill>
              <a:srgbClr val="EAEAEA"/>
            </a:solidFill>
            <a:effectLst/>
            <a:scene3d>
              <a:camera prst="orthographicFront"/>
              <a:lightRig rig="chilly" dir="t"/>
            </a:scene3d>
            <a:sp3d prstMaterial="dkEdge">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9530" name="9 Rectángulo"/>
            <p:cNvSpPr>
              <a:spLocks noChangeArrowheads="1"/>
            </p:cNvSpPr>
            <p:nvPr/>
          </p:nvSpPr>
          <p:spPr bwMode="auto">
            <a:xfrm>
              <a:off x="2000231" y="6786598"/>
              <a:ext cx="4786312" cy="1006429"/>
            </a:xfrm>
            <a:prstGeom prst="rect">
              <a:avLst/>
            </a:prstGeom>
            <a:noFill/>
            <a:ln w="9525">
              <a:noFill/>
              <a:miter lim="800000"/>
              <a:headEnd/>
              <a:tailEnd/>
            </a:ln>
          </p:spPr>
          <p:txBody>
            <a:bodyPr>
              <a:spAutoFit/>
            </a:bodyPr>
            <a:lstStyle/>
            <a:p>
              <a:pPr marL="342900" indent="-342900" algn="ctr">
                <a:lnSpc>
                  <a:spcPct val="110000"/>
                </a:lnSpc>
                <a:buClr>
                  <a:srgbClr val="FF0000"/>
                </a:buClr>
              </a:pPr>
              <a:r>
                <a:rPr lang="es-ES_tradnl" b="1" dirty="0"/>
                <a:t>Busca determinar el PS que con mayor probabilidad reproduce la dosis observada</a:t>
              </a:r>
            </a:p>
          </p:txBody>
        </p:sp>
      </p:grpSp>
      <p:sp>
        <p:nvSpPr>
          <p:cNvPr id="98" name="97 Elipse"/>
          <p:cNvSpPr/>
          <p:nvPr/>
        </p:nvSpPr>
        <p:spPr>
          <a:xfrm>
            <a:off x="6072203" y="928670"/>
            <a:ext cx="785813" cy="1071563"/>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grpSp>
        <p:nvGrpSpPr>
          <p:cNvPr id="12" name="99 Grupo"/>
          <p:cNvGrpSpPr>
            <a:grpSpLocks/>
          </p:cNvGrpSpPr>
          <p:nvPr/>
        </p:nvGrpSpPr>
        <p:grpSpPr bwMode="auto">
          <a:xfrm>
            <a:off x="6858000" y="2643188"/>
            <a:ext cx="1714500" cy="1714500"/>
            <a:chOff x="6858000" y="2643188"/>
            <a:chExt cx="1714500" cy="1714500"/>
          </a:xfrm>
        </p:grpSpPr>
        <p:pic>
          <p:nvPicPr>
            <p:cNvPr id="19503" name="Picture 2"/>
            <p:cNvPicPr>
              <a:picLocks noChangeAspect="1" noChangeArrowheads="1"/>
            </p:cNvPicPr>
            <p:nvPr/>
          </p:nvPicPr>
          <p:blipFill>
            <a:blip r:embed="rId4"/>
            <a:srcRect/>
            <a:stretch>
              <a:fillRect/>
            </a:stretch>
          </p:blipFill>
          <p:spPr bwMode="auto">
            <a:xfrm>
              <a:off x="7000875" y="2714625"/>
              <a:ext cx="1411288" cy="1428750"/>
            </a:xfrm>
            <a:prstGeom prst="rect">
              <a:avLst/>
            </a:prstGeom>
            <a:noFill/>
            <a:ln w="9525">
              <a:noFill/>
              <a:miter lim="800000"/>
              <a:headEnd/>
              <a:tailEnd/>
            </a:ln>
          </p:spPr>
        </p:pic>
        <p:pic>
          <p:nvPicPr>
            <p:cNvPr id="19504" name="Picture 3"/>
            <p:cNvPicPr>
              <a:picLocks noChangeAspect="1" noChangeArrowheads="1"/>
            </p:cNvPicPr>
            <p:nvPr/>
          </p:nvPicPr>
          <p:blipFill>
            <a:blip r:embed="rId8"/>
            <a:srcRect/>
            <a:stretch>
              <a:fillRect/>
            </a:stretch>
          </p:blipFill>
          <p:spPr bwMode="auto">
            <a:xfrm>
              <a:off x="7000875" y="2714625"/>
              <a:ext cx="1395413" cy="1428750"/>
            </a:xfrm>
            <a:prstGeom prst="rect">
              <a:avLst/>
            </a:prstGeom>
            <a:noFill/>
            <a:ln w="9525">
              <a:noFill/>
              <a:miter lim="800000"/>
              <a:headEnd/>
              <a:tailEnd/>
            </a:ln>
          </p:spPr>
        </p:pic>
        <p:pic>
          <p:nvPicPr>
            <p:cNvPr id="19505" name="Picture 9"/>
            <p:cNvPicPr>
              <a:picLocks noChangeAspect="1" noChangeArrowheads="1"/>
            </p:cNvPicPr>
            <p:nvPr/>
          </p:nvPicPr>
          <p:blipFill>
            <a:blip r:embed="rId9"/>
            <a:srcRect/>
            <a:stretch>
              <a:fillRect/>
            </a:stretch>
          </p:blipFill>
          <p:spPr bwMode="auto">
            <a:xfrm>
              <a:off x="7000875" y="2714625"/>
              <a:ext cx="1428750" cy="1428750"/>
            </a:xfrm>
            <a:prstGeom prst="rect">
              <a:avLst/>
            </a:prstGeom>
            <a:noFill/>
            <a:ln w="9525">
              <a:noFill/>
              <a:miter lim="800000"/>
              <a:headEnd/>
              <a:tailEnd/>
            </a:ln>
          </p:spPr>
        </p:pic>
        <p:grpSp>
          <p:nvGrpSpPr>
            <p:cNvPr id="19506" name="59 Grupo"/>
            <p:cNvGrpSpPr>
              <a:grpSpLocks/>
            </p:cNvGrpSpPr>
            <p:nvPr/>
          </p:nvGrpSpPr>
          <p:grpSpPr bwMode="auto">
            <a:xfrm>
              <a:off x="6858000" y="2642911"/>
              <a:ext cx="1714500" cy="1714034"/>
              <a:chOff x="1785918" y="1142983"/>
              <a:chExt cx="1785950" cy="1928828"/>
            </a:xfrm>
          </p:grpSpPr>
          <p:cxnSp>
            <p:nvCxnSpPr>
              <p:cNvPr id="105" name="104 Conector recto"/>
              <p:cNvCxnSpPr/>
              <p:nvPr/>
            </p:nvCxnSpPr>
            <p:spPr>
              <a:xfrm>
                <a:off x="1785918" y="2785030"/>
                <a:ext cx="1785950" cy="1787"/>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06" name="105 Conector recto"/>
              <p:cNvCxnSpPr/>
              <p:nvPr/>
            </p:nvCxnSpPr>
            <p:spPr>
              <a:xfrm rot="5400000" flipH="1" flipV="1">
                <a:off x="1037044" y="2107144"/>
                <a:ext cx="1929352" cy="1654"/>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29" name="128 Conector recto"/>
              <p:cNvCxnSpPr/>
              <p:nvPr/>
            </p:nvCxnSpPr>
            <p:spPr>
              <a:xfrm rot="5400000" flipH="1" flipV="1">
                <a:off x="1184220" y="2102182"/>
                <a:ext cx="1929352" cy="11576"/>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31" name="130 Conector recto"/>
              <p:cNvCxnSpPr/>
              <p:nvPr/>
            </p:nvCxnSpPr>
            <p:spPr>
              <a:xfrm rot="5400000" flipH="1" flipV="1">
                <a:off x="1321473" y="2107144"/>
                <a:ext cx="1929352" cy="1654"/>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32" name="131 Conector recto"/>
              <p:cNvCxnSpPr/>
              <p:nvPr/>
            </p:nvCxnSpPr>
            <p:spPr>
              <a:xfrm rot="5400000" flipH="1" flipV="1">
                <a:off x="1465342" y="2107144"/>
                <a:ext cx="1929352" cy="1653"/>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33" name="132 Conector recto"/>
              <p:cNvCxnSpPr/>
              <p:nvPr/>
            </p:nvCxnSpPr>
            <p:spPr>
              <a:xfrm rot="5400000" flipH="1" flipV="1">
                <a:off x="1606730" y="2107971"/>
                <a:ext cx="1929352"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34" name="133 Conector recto"/>
              <p:cNvCxnSpPr/>
              <p:nvPr/>
            </p:nvCxnSpPr>
            <p:spPr>
              <a:xfrm>
                <a:off x="1785918" y="2642115"/>
                <a:ext cx="1785950" cy="1787"/>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35" name="134 Conector recto"/>
              <p:cNvCxnSpPr/>
              <p:nvPr/>
            </p:nvCxnSpPr>
            <p:spPr>
              <a:xfrm>
                <a:off x="1785918" y="2356285"/>
                <a:ext cx="1785950" cy="1787"/>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36" name="135 Conector recto"/>
              <p:cNvCxnSpPr/>
              <p:nvPr/>
            </p:nvCxnSpPr>
            <p:spPr>
              <a:xfrm>
                <a:off x="1785918" y="2508133"/>
                <a:ext cx="1785950" cy="1786"/>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37" name="136 Conector recto"/>
              <p:cNvCxnSpPr/>
              <p:nvPr/>
            </p:nvCxnSpPr>
            <p:spPr>
              <a:xfrm>
                <a:off x="1785918" y="2213370"/>
                <a:ext cx="1785950" cy="1787"/>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38" name="137 Conector recto"/>
              <p:cNvCxnSpPr/>
              <p:nvPr/>
            </p:nvCxnSpPr>
            <p:spPr>
              <a:xfrm>
                <a:off x="1785918" y="2072242"/>
                <a:ext cx="1785950" cy="1786"/>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39" name="138 Conector recto"/>
              <p:cNvCxnSpPr/>
              <p:nvPr/>
            </p:nvCxnSpPr>
            <p:spPr>
              <a:xfrm>
                <a:off x="1785918" y="1927540"/>
                <a:ext cx="1785950" cy="1787"/>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40" name="139 Conector recto"/>
              <p:cNvCxnSpPr/>
              <p:nvPr/>
            </p:nvCxnSpPr>
            <p:spPr>
              <a:xfrm>
                <a:off x="1785918" y="1786412"/>
                <a:ext cx="1785950" cy="1786"/>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41" name="140 Conector recto"/>
              <p:cNvCxnSpPr/>
              <p:nvPr/>
            </p:nvCxnSpPr>
            <p:spPr>
              <a:xfrm>
                <a:off x="1785918" y="1357667"/>
                <a:ext cx="1785950" cy="1786"/>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42" name="141 Conector recto"/>
              <p:cNvCxnSpPr/>
              <p:nvPr/>
            </p:nvCxnSpPr>
            <p:spPr>
              <a:xfrm>
                <a:off x="1785918" y="1500582"/>
                <a:ext cx="1785950" cy="1786"/>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43" name="142 Conector recto"/>
              <p:cNvCxnSpPr/>
              <p:nvPr/>
            </p:nvCxnSpPr>
            <p:spPr>
              <a:xfrm>
                <a:off x="1785918" y="1643497"/>
                <a:ext cx="1785950" cy="1786"/>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44" name="143 Conector recto"/>
              <p:cNvCxnSpPr/>
              <p:nvPr/>
            </p:nvCxnSpPr>
            <p:spPr>
              <a:xfrm rot="5400000" flipH="1" flipV="1">
                <a:off x="1758866" y="2107971"/>
                <a:ext cx="1929352"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45" name="144 Conector recto"/>
              <p:cNvCxnSpPr/>
              <p:nvPr/>
            </p:nvCxnSpPr>
            <p:spPr>
              <a:xfrm rot="5400000" flipH="1" flipV="1">
                <a:off x="2035026" y="2107971"/>
                <a:ext cx="1929352"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46" name="145 Conector recto"/>
              <p:cNvCxnSpPr/>
              <p:nvPr/>
            </p:nvCxnSpPr>
            <p:spPr>
              <a:xfrm rot="5400000" flipH="1" flipV="1">
                <a:off x="2188817" y="2107971"/>
                <a:ext cx="1929352"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47" name="146 Conector recto"/>
              <p:cNvCxnSpPr/>
              <p:nvPr/>
            </p:nvCxnSpPr>
            <p:spPr>
              <a:xfrm rot="5400000" flipH="1" flipV="1">
                <a:off x="1892812" y="2107971"/>
                <a:ext cx="1929352"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48" name="147 Conector recto"/>
              <p:cNvCxnSpPr/>
              <p:nvPr/>
            </p:nvCxnSpPr>
            <p:spPr>
              <a:xfrm rot="5400000" flipH="1" flipV="1">
                <a:off x="2340953" y="2107971"/>
                <a:ext cx="1929352"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49" name="148 Conector recto"/>
              <p:cNvCxnSpPr/>
              <p:nvPr/>
            </p:nvCxnSpPr>
            <p:spPr>
              <a:xfrm rot="5400000" flipH="1" flipV="1">
                <a:off x="2493090" y="2107971"/>
                <a:ext cx="1929352"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grpSp>
      </p:grpSp>
      <p:sp>
        <p:nvSpPr>
          <p:cNvPr id="150" name="149 CuadroTexto"/>
          <p:cNvSpPr txBox="1"/>
          <p:nvPr/>
        </p:nvSpPr>
        <p:spPr>
          <a:xfrm>
            <a:off x="7286644" y="1071546"/>
            <a:ext cx="1143008" cy="646331"/>
          </a:xfrm>
          <a:prstGeom prst="rect">
            <a:avLst/>
          </a:prstGeom>
          <a:noFill/>
        </p:spPr>
        <p:txBody>
          <a:bodyPr wrap="square" rtlCol="0">
            <a:spAutoFit/>
          </a:bodyPr>
          <a:lstStyle/>
          <a:p>
            <a:r>
              <a:rPr lang="es-ES_tradnl" i="1" dirty="0" smtClean="0"/>
              <a:t>i </a:t>
            </a:r>
            <a:r>
              <a:rPr lang="es-ES_tradnl" i="1" dirty="0" err="1" smtClean="0"/>
              <a:t>bin</a:t>
            </a:r>
            <a:endParaRPr lang="es-ES_tradnl" i="1" dirty="0" smtClean="0"/>
          </a:p>
          <a:p>
            <a:r>
              <a:rPr lang="es-ES_tradnl" i="1" dirty="0" smtClean="0"/>
              <a:t>j </a:t>
            </a:r>
            <a:r>
              <a:rPr lang="es-ES_tradnl" i="1" dirty="0" err="1" smtClean="0"/>
              <a:t>vóxel</a:t>
            </a:r>
            <a:r>
              <a:rPr lang="es-ES_tradnl" i="1" dirty="0" smtClean="0"/>
              <a:t> </a:t>
            </a:r>
            <a:endParaRPr lang="es-ES" i="1" dirty="0"/>
          </a:p>
        </p:txBody>
      </p:sp>
      <p:sp>
        <p:nvSpPr>
          <p:cNvPr id="4096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pic>
        <p:nvPicPr>
          <p:cNvPr id="40961" name="Picture 1"/>
          <p:cNvPicPr>
            <a:picLocks noChangeAspect="1" noChangeArrowheads="1"/>
          </p:cNvPicPr>
          <p:nvPr/>
        </p:nvPicPr>
        <p:blipFill>
          <a:blip r:embed="rId10">
            <a:clrChange>
              <a:clrFrom>
                <a:srgbClr val="FFFFFF"/>
              </a:clrFrom>
              <a:clrTo>
                <a:srgbClr val="FFFFFF">
                  <a:alpha val="0"/>
                </a:srgbClr>
              </a:clrTo>
            </a:clrChange>
          </a:blip>
          <a:srcRect/>
          <a:stretch>
            <a:fillRect/>
          </a:stretch>
        </p:blipFill>
        <p:spPr bwMode="auto">
          <a:xfrm>
            <a:off x="3422189" y="1071546"/>
            <a:ext cx="3435827" cy="1428760"/>
          </a:xfrm>
          <a:prstGeom prst="rect">
            <a:avLst/>
          </a:prstGeom>
          <a:noFill/>
        </p:spPr>
      </p:pic>
      <p:sp>
        <p:nvSpPr>
          <p:cNvPr id="3891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pic>
        <p:nvPicPr>
          <p:cNvPr id="38913" name="Picture 1"/>
          <p:cNvPicPr>
            <a:picLocks noChangeAspect="1" noChangeArrowheads="1"/>
          </p:cNvPicPr>
          <p:nvPr/>
        </p:nvPicPr>
        <p:blipFill>
          <a:blip r:embed="rId11">
            <a:clrChange>
              <a:clrFrom>
                <a:srgbClr val="FFFFFF"/>
              </a:clrFrom>
              <a:clrTo>
                <a:srgbClr val="FFFFFF">
                  <a:alpha val="0"/>
                </a:srgbClr>
              </a:clrTo>
            </a:clrChange>
          </a:blip>
          <a:srcRect/>
          <a:stretch>
            <a:fillRect/>
          </a:stretch>
        </p:blipFill>
        <p:spPr bwMode="auto">
          <a:xfrm>
            <a:off x="3143240" y="2571744"/>
            <a:ext cx="1564808" cy="642942"/>
          </a:xfrm>
          <a:prstGeom prst="rect">
            <a:avLst/>
          </a:prstGeom>
          <a:noFill/>
        </p:spPr>
      </p:pic>
      <p:grpSp>
        <p:nvGrpSpPr>
          <p:cNvPr id="167" name="166 Grupo"/>
          <p:cNvGrpSpPr/>
          <p:nvPr/>
        </p:nvGrpSpPr>
        <p:grpSpPr>
          <a:xfrm>
            <a:off x="0" y="6572250"/>
            <a:ext cx="9144000" cy="277813"/>
            <a:chOff x="0" y="6572250"/>
            <a:chExt cx="9144000" cy="277813"/>
          </a:xfrm>
        </p:grpSpPr>
        <p:sp>
          <p:nvSpPr>
            <p:cNvPr id="168" name="167 Rectángulo"/>
            <p:cNvSpPr/>
            <p:nvPr/>
          </p:nvSpPr>
          <p:spPr>
            <a:xfrm>
              <a:off x="1785918" y="6572272"/>
              <a:ext cx="1285884" cy="276999"/>
            </a:xfrm>
            <a:prstGeom prst="rect">
              <a:avLst/>
            </a:prstGeom>
            <a:solidFill>
              <a:schemeClr val="bg2">
                <a:lumMod val="40000"/>
                <a:lumOff val="60000"/>
              </a:schemeClr>
            </a:solidFill>
            <a:ln>
              <a:noFill/>
            </a:ln>
          </p:spPr>
          <p:txBody>
            <a:bodyPr wrap="square">
              <a:spAutoFit/>
            </a:bodyPr>
            <a:lstStyle/>
            <a:p>
              <a:pPr>
                <a:defRPr/>
              </a:pPr>
              <a:r>
                <a:rPr lang="es-ES_tradnl" sz="1200" b="1" i="1" dirty="0" smtClean="0">
                  <a:solidFill>
                    <a:schemeClr val="bg1">
                      <a:lumMod val="50000"/>
                    </a:schemeClr>
                  </a:solidFill>
                </a:rPr>
                <a:t>Simulación MC</a:t>
              </a:r>
              <a:endParaRPr lang="es-ES" sz="1200" b="1" i="1" dirty="0">
                <a:solidFill>
                  <a:schemeClr val="bg1">
                    <a:lumMod val="50000"/>
                  </a:schemeClr>
                </a:solidFill>
              </a:endParaRPr>
            </a:p>
          </p:txBody>
        </p:sp>
        <p:sp>
          <p:nvSpPr>
            <p:cNvPr id="169" name="168 Rectángulo"/>
            <p:cNvSpPr/>
            <p:nvPr/>
          </p:nvSpPr>
          <p:spPr>
            <a:xfrm>
              <a:off x="857224" y="6572250"/>
              <a:ext cx="928694"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Objetivos</a:t>
              </a:r>
              <a:endParaRPr lang="es-ES" sz="1200" b="1" i="1" dirty="0">
                <a:solidFill>
                  <a:schemeClr val="bg1">
                    <a:lumMod val="50000"/>
                  </a:schemeClr>
                </a:solidFill>
              </a:endParaRPr>
            </a:p>
          </p:txBody>
        </p:sp>
        <p:sp>
          <p:nvSpPr>
            <p:cNvPr id="170" name="169 Rectángulo"/>
            <p:cNvSpPr/>
            <p:nvPr/>
          </p:nvSpPr>
          <p:spPr>
            <a:xfrm>
              <a:off x="0" y="6572250"/>
              <a:ext cx="1000100" cy="277813"/>
            </a:xfrm>
            <a:prstGeom prst="rect">
              <a:avLst/>
            </a:prstGeom>
            <a:solidFill>
              <a:schemeClr val="bg2">
                <a:lumMod val="40000"/>
                <a:lumOff val="60000"/>
              </a:schemeClr>
            </a:solidFill>
            <a:ln>
              <a:noFill/>
            </a:ln>
          </p:spPr>
          <p:txBody>
            <a:bodyPr wrap="square">
              <a:spAutoFit/>
            </a:bodyPr>
            <a:lstStyle/>
            <a:p>
              <a:pPr>
                <a:defRPr/>
              </a:pPr>
              <a:r>
                <a:rPr lang="es-ES" sz="1200" b="1" i="1" dirty="0" smtClean="0">
                  <a:solidFill>
                    <a:schemeClr val="bg1">
                      <a:lumMod val="50000"/>
                    </a:schemeClr>
                  </a:solidFill>
                </a:rPr>
                <a:t>Motivación</a:t>
              </a:r>
              <a:endParaRPr lang="es-ES" sz="1200" dirty="0">
                <a:solidFill>
                  <a:schemeClr val="bg1">
                    <a:lumMod val="50000"/>
                  </a:schemeClr>
                </a:solidFill>
              </a:endParaRPr>
            </a:p>
          </p:txBody>
        </p:sp>
        <p:sp>
          <p:nvSpPr>
            <p:cNvPr id="171" name="170 Rectángulo"/>
            <p:cNvSpPr/>
            <p:nvPr/>
          </p:nvSpPr>
          <p:spPr>
            <a:xfrm>
              <a:off x="7929586" y="6572250"/>
              <a:ext cx="1214414"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Conclusiones</a:t>
              </a:r>
              <a:endParaRPr lang="es-ES" sz="1200" b="1" i="1" dirty="0">
                <a:solidFill>
                  <a:schemeClr val="bg1">
                    <a:lumMod val="50000"/>
                  </a:schemeClr>
                </a:solidFill>
              </a:endParaRPr>
            </a:p>
          </p:txBody>
        </p:sp>
        <p:sp>
          <p:nvSpPr>
            <p:cNvPr id="172" name="171 Rectángulo"/>
            <p:cNvSpPr/>
            <p:nvPr/>
          </p:nvSpPr>
          <p:spPr>
            <a:xfrm>
              <a:off x="6500826" y="6572250"/>
              <a:ext cx="1500175"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Validación </a:t>
              </a:r>
              <a:r>
                <a:rPr lang="es-ES" sz="1200" b="1" i="1" dirty="0">
                  <a:solidFill>
                    <a:schemeClr val="bg1">
                      <a:lumMod val="50000"/>
                    </a:schemeClr>
                  </a:solidFill>
                </a:rPr>
                <a:t>datos</a:t>
              </a:r>
            </a:p>
          </p:txBody>
        </p:sp>
        <p:sp>
          <p:nvSpPr>
            <p:cNvPr id="173" name="172 Rectángulo"/>
            <p:cNvSpPr/>
            <p:nvPr/>
          </p:nvSpPr>
          <p:spPr>
            <a:xfrm>
              <a:off x="4714888" y="6572250"/>
              <a:ext cx="2000252"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Validación </a:t>
              </a:r>
              <a:r>
                <a:rPr lang="es-ES" sz="1200" b="1" i="1" dirty="0">
                  <a:solidFill>
                    <a:schemeClr val="bg1">
                      <a:lumMod val="50000"/>
                    </a:schemeClr>
                  </a:solidFill>
                </a:rPr>
                <a:t>simulaciones</a:t>
              </a:r>
            </a:p>
          </p:txBody>
        </p:sp>
        <p:sp>
          <p:nvSpPr>
            <p:cNvPr id="174" name="173 Rectángulo"/>
            <p:cNvSpPr/>
            <p:nvPr/>
          </p:nvSpPr>
          <p:spPr>
            <a:xfrm>
              <a:off x="3071802" y="6572250"/>
              <a:ext cx="1785950" cy="276999"/>
            </a:xfrm>
            <a:prstGeom prst="rect">
              <a:avLst/>
            </a:prstGeom>
            <a:solidFill>
              <a:schemeClr val="bg2">
                <a:lumMod val="40000"/>
                <a:lumOff val="60000"/>
              </a:schemeClr>
            </a:solidFill>
            <a:ln>
              <a:noFill/>
            </a:ln>
          </p:spPr>
          <p:txBody>
            <a:bodyPr wrap="square">
              <a:spAutoFit/>
            </a:bodyPr>
            <a:lstStyle/>
            <a:p>
              <a:pPr>
                <a:defRPr/>
              </a:pPr>
              <a:r>
                <a:rPr lang="es-ES" sz="1200" b="1" i="1" dirty="0" smtClean="0"/>
                <a:t>Método desarrollado</a:t>
              </a:r>
              <a:endParaRPr lang="es-ES" sz="1200" b="1" i="1"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499"/>
                                          </p:stCondLst>
                                        </p:cTn>
                                        <p:tgtEl>
                                          <p:spTgt spid="2"/>
                                        </p:tgtEl>
                                        <p:attrNameLst>
                                          <p:attrName>style.visibility</p:attrName>
                                        </p:attrNameLst>
                                      </p:cBhvr>
                                      <p:to>
                                        <p:strVal val="visible"/>
                                      </p:to>
                                    </p:set>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9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nodeType="clickEffect">
                                  <p:stCondLst>
                                    <p:cond delay="0"/>
                                  </p:stCondLst>
                                  <p:childTnLst>
                                    <p:set>
                                      <p:cBhvr>
                                        <p:cTn id="15" dur="1" fill="hold">
                                          <p:stCondLst>
                                            <p:cond delay="0"/>
                                          </p:stCondLst>
                                        </p:cTn>
                                        <p:tgtEl>
                                          <p:spTgt spid="40961"/>
                                        </p:tgtEl>
                                        <p:attrNameLst>
                                          <p:attrName>style.visibility</p:attrName>
                                        </p:attrNameLst>
                                      </p:cBhvr>
                                      <p:to>
                                        <p:strVal val="visible"/>
                                      </p:to>
                                    </p:set>
                                    <p:animEffect transition="in" filter="box(in)">
                                      <p:cBhvr>
                                        <p:cTn id="16" dur="500"/>
                                        <p:tgtEl>
                                          <p:spTgt spid="40961"/>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150"/>
                                        </p:tgtEl>
                                        <p:attrNameLst>
                                          <p:attrName>style.visibility</p:attrName>
                                        </p:attrNameLst>
                                      </p:cBhvr>
                                      <p:to>
                                        <p:strVal val="visible"/>
                                      </p:to>
                                    </p:set>
                                    <p:animEffect transition="in" filter="box(in)">
                                      <p:cBhvr>
                                        <p:cTn id="19" dur="500"/>
                                        <p:tgtEl>
                                          <p:spTgt spid="150"/>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nodeType="clickEffect">
                                  <p:stCondLst>
                                    <p:cond delay="0"/>
                                  </p:stCondLst>
                                  <p:childTnLst>
                                    <p:set>
                                      <p:cBhvr>
                                        <p:cTn id="23" dur="1" fill="hold">
                                          <p:stCondLst>
                                            <p:cond delay="0"/>
                                          </p:stCondLst>
                                        </p:cTn>
                                        <p:tgtEl>
                                          <p:spTgt spid="34"/>
                                        </p:tgtEl>
                                        <p:attrNameLst>
                                          <p:attrName>style.visibility</p:attrName>
                                        </p:attrNameLst>
                                      </p:cBhvr>
                                      <p:to>
                                        <p:strVal val="visible"/>
                                      </p:to>
                                    </p:set>
                                    <p:anim calcmode="lin" valueType="num">
                                      <p:cBhvr>
                                        <p:cTn id="24" dur="1000" fill="hold"/>
                                        <p:tgtEl>
                                          <p:spTgt spid="34"/>
                                        </p:tgtEl>
                                        <p:attrNameLst>
                                          <p:attrName>ppt_w</p:attrName>
                                        </p:attrNameLst>
                                      </p:cBhvr>
                                      <p:tavLst>
                                        <p:tav tm="0">
                                          <p:val>
                                            <p:strVal val="#ppt_w*0.70"/>
                                          </p:val>
                                        </p:tav>
                                        <p:tav tm="100000">
                                          <p:val>
                                            <p:strVal val="#ppt_w"/>
                                          </p:val>
                                        </p:tav>
                                      </p:tavLst>
                                    </p:anim>
                                    <p:anim calcmode="lin" valueType="num">
                                      <p:cBhvr>
                                        <p:cTn id="25" dur="1000" fill="hold"/>
                                        <p:tgtEl>
                                          <p:spTgt spid="34"/>
                                        </p:tgtEl>
                                        <p:attrNameLst>
                                          <p:attrName>ppt_h</p:attrName>
                                        </p:attrNameLst>
                                      </p:cBhvr>
                                      <p:tavLst>
                                        <p:tav tm="0">
                                          <p:val>
                                            <p:strVal val="#ppt_h"/>
                                          </p:val>
                                        </p:tav>
                                        <p:tav tm="100000">
                                          <p:val>
                                            <p:strVal val="#ppt_h"/>
                                          </p:val>
                                        </p:tav>
                                      </p:tavLst>
                                    </p:anim>
                                    <p:animEffect transition="in" filter="fade">
                                      <p:cBhvr>
                                        <p:cTn id="26" dur="10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18" presetClass="entr" presetSubtype="6"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strips(downRight)">
                                      <p:cBhvr>
                                        <p:cTn id="31" dur="500"/>
                                        <p:tgtEl>
                                          <p:spTgt spid="11"/>
                                        </p:tgtEl>
                                      </p:cBhvr>
                                    </p:animEffect>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499"/>
                                          </p:stCondLst>
                                        </p:cTn>
                                        <p:tgtEl>
                                          <p:spTgt spid="15"/>
                                        </p:tgtEl>
                                        <p:attrNameLst>
                                          <p:attrName>style.visibility</p:attrName>
                                        </p:attrNameLst>
                                      </p:cBhvr>
                                      <p:to>
                                        <p:strVal val="visible"/>
                                      </p:to>
                                    </p:set>
                                  </p:childTnLst>
                                </p:cTn>
                              </p:par>
                            </p:childTnLst>
                          </p:cTn>
                        </p:par>
                        <p:par>
                          <p:cTn id="35" fill="hold">
                            <p:stCondLst>
                              <p:cond delay="1000"/>
                            </p:stCondLst>
                            <p:childTnLst>
                              <p:par>
                                <p:cTn id="36" presetID="1" presetClass="entr" presetSubtype="0" fill="hold" nodeType="afterEffect">
                                  <p:stCondLst>
                                    <p:cond delay="0"/>
                                  </p:stCondLst>
                                  <p:childTnLst>
                                    <p:set>
                                      <p:cBhvr>
                                        <p:cTn id="37" dur="1" fill="hold">
                                          <p:stCondLst>
                                            <p:cond delay="0"/>
                                          </p:stCondLst>
                                        </p:cTn>
                                        <p:tgtEl>
                                          <p:spTgt spid="38913"/>
                                        </p:tgtEl>
                                        <p:attrNameLst>
                                          <p:attrName>style.visibility</p:attrName>
                                        </p:attrNameLst>
                                      </p:cBhvr>
                                      <p:to>
                                        <p:strVal val="visible"/>
                                      </p:to>
                                    </p:set>
                                  </p:childTnLst>
                                </p:cTn>
                              </p:par>
                            </p:childTnLst>
                          </p:cTn>
                        </p:par>
                        <p:par>
                          <p:cTn id="38" fill="hold">
                            <p:stCondLst>
                              <p:cond delay="1000"/>
                            </p:stCondLst>
                            <p:childTnLst>
                              <p:par>
                                <p:cTn id="39" presetID="1" presetClass="entr" presetSubtype="0" fill="hold" nodeType="afterEffect">
                                  <p:stCondLst>
                                    <p:cond delay="0"/>
                                  </p:stCondLst>
                                  <p:childTnLst>
                                    <p:set>
                                      <p:cBhvr>
                                        <p:cTn id="40" dur="1" fill="hold">
                                          <p:stCondLst>
                                            <p:cond delay="499"/>
                                          </p:stCondLst>
                                        </p:cTn>
                                        <p:tgtEl>
                                          <p:spTgt spid="3"/>
                                        </p:tgtEl>
                                        <p:attrNameLst>
                                          <p:attrName>style.visibility</p:attrName>
                                        </p:attrNameLst>
                                      </p:cBhvr>
                                      <p:to>
                                        <p:strVal val="visible"/>
                                      </p:to>
                                    </p:set>
                                  </p:childTnLst>
                                </p:cTn>
                              </p:par>
                            </p:childTnLst>
                          </p:cTn>
                        </p:par>
                        <p:par>
                          <p:cTn id="41" fill="hold">
                            <p:stCondLst>
                              <p:cond delay="1500"/>
                            </p:stCondLst>
                            <p:childTnLst>
                              <p:par>
                                <p:cTn id="42" presetID="1" presetClass="entr" presetSubtype="0" fill="hold" nodeType="afterEffect">
                                  <p:stCondLst>
                                    <p:cond delay="0"/>
                                  </p:stCondLst>
                                  <p:childTnLst>
                                    <p:set>
                                      <p:cBhvr>
                                        <p:cTn id="43" dur="1" fill="hold">
                                          <p:stCondLst>
                                            <p:cond delay="0"/>
                                          </p:stCondLst>
                                        </p:cTn>
                                        <p:tgtEl>
                                          <p:spTgt spid="33"/>
                                        </p:tgtEl>
                                        <p:attrNameLst>
                                          <p:attrName>style.visibility</p:attrName>
                                        </p:attrNameLst>
                                      </p:cBhvr>
                                      <p:to>
                                        <p:strVal val="visible"/>
                                      </p:to>
                                    </p:set>
                                  </p:childTnLst>
                                </p:cTn>
                              </p:par>
                            </p:childTnLst>
                          </p:cTn>
                        </p:par>
                        <p:par>
                          <p:cTn id="44" fill="hold">
                            <p:stCondLst>
                              <p:cond delay="1500"/>
                            </p:stCondLst>
                            <p:childTnLst>
                              <p:par>
                                <p:cTn id="45" presetID="1" presetClass="entr" presetSubtype="0" fill="hold" nodeType="afterEffect">
                                  <p:stCondLst>
                                    <p:cond delay="0"/>
                                  </p:stCondLst>
                                  <p:childTnLst>
                                    <p:set>
                                      <p:cBhvr>
                                        <p:cTn id="46" dur="1" fill="hold">
                                          <p:stCondLst>
                                            <p:cond delay="0"/>
                                          </p:stCondLst>
                                        </p:cTn>
                                        <p:tgtEl>
                                          <p:spTgt spid="6"/>
                                        </p:tgtEl>
                                        <p:attrNameLst>
                                          <p:attrName>style.visibility</p:attrName>
                                        </p:attrNameLst>
                                      </p:cBhvr>
                                      <p:to>
                                        <p:strVal val="visible"/>
                                      </p:to>
                                    </p:set>
                                  </p:childTnLst>
                                </p:cTn>
                              </p:par>
                              <p:par>
                                <p:cTn id="47" presetID="55" presetClass="entr" presetSubtype="0" fill="hold" grpId="0" nodeType="withEffect">
                                  <p:stCondLst>
                                    <p:cond delay="0"/>
                                  </p:stCondLst>
                                  <p:childTnLst>
                                    <p:set>
                                      <p:cBhvr>
                                        <p:cTn id="48" dur="1" fill="hold">
                                          <p:stCondLst>
                                            <p:cond delay="0"/>
                                          </p:stCondLst>
                                        </p:cTn>
                                        <p:tgtEl>
                                          <p:spTgt spid="57"/>
                                        </p:tgtEl>
                                        <p:attrNameLst>
                                          <p:attrName>style.visibility</p:attrName>
                                        </p:attrNameLst>
                                      </p:cBhvr>
                                      <p:to>
                                        <p:strVal val="visible"/>
                                      </p:to>
                                    </p:set>
                                    <p:anim calcmode="lin" valueType="num">
                                      <p:cBhvr>
                                        <p:cTn id="49" dur="1000" fill="hold"/>
                                        <p:tgtEl>
                                          <p:spTgt spid="57"/>
                                        </p:tgtEl>
                                        <p:attrNameLst>
                                          <p:attrName>ppt_w</p:attrName>
                                        </p:attrNameLst>
                                      </p:cBhvr>
                                      <p:tavLst>
                                        <p:tav tm="0">
                                          <p:val>
                                            <p:strVal val="#ppt_w*0.70"/>
                                          </p:val>
                                        </p:tav>
                                        <p:tav tm="100000">
                                          <p:val>
                                            <p:strVal val="#ppt_w"/>
                                          </p:val>
                                        </p:tav>
                                      </p:tavLst>
                                    </p:anim>
                                    <p:anim calcmode="lin" valueType="num">
                                      <p:cBhvr>
                                        <p:cTn id="50" dur="1000" fill="hold"/>
                                        <p:tgtEl>
                                          <p:spTgt spid="57"/>
                                        </p:tgtEl>
                                        <p:attrNameLst>
                                          <p:attrName>ppt_h</p:attrName>
                                        </p:attrNameLst>
                                      </p:cBhvr>
                                      <p:tavLst>
                                        <p:tav tm="0">
                                          <p:val>
                                            <p:strVal val="#ppt_h"/>
                                          </p:val>
                                        </p:tav>
                                        <p:tav tm="100000">
                                          <p:val>
                                            <p:strVal val="#ppt_h"/>
                                          </p:val>
                                        </p:tav>
                                      </p:tavLst>
                                    </p:anim>
                                    <p:animEffect transition="in" filter="fade">
                                      <p:cBhvr>
                                        <p:cTn id="51" dur="1000"/>
                                        <p:tgtEl>
                                          <p:spTgt spid="57"/>
                                        </p:tgtEl>
                                      </p:cBhvr>
                                    </p:animEffect>
                                  </p:childTnLst>
                                </p:cTn>
                              </p:par>
                            </p:childTnLst>
                          </p:cTn>
                        </p:par>
                      </p:childTnLst>
                    </p:cTn>
                  </p:par>
                  <p:par>
                    <p:cTn id="52" fill="hold">
                      <p:stCondLst>
                        <p:cond delay="indefinite"/>
                      </p:stCondLst>
                      <p:childTnLst>
                        <p:par>
                          <p:cTn id="53" fill="hold">
                            <p:stCondLst>
                              <p:cond delay="0"/>
                            </p:stCondLst>
                            <p:childTnLst>
                              <p:par>
                                <p:cTn id="54" presetID="4" presetClass="entr" presetSubtype="32" fill="hold"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box(out)">
                                      <p:cBhvr>
                                        <p:cTn id="56" dur="500"/>
                                        <p:tgtEl>
                                          <p:spTgt spid="20"/>
                                        </p:tgtEl>
                                      </p:cBhvr>
                                    </p:animEffect>
                                  </p:childTnLst>
                                </p:cTn>
                              </p:par>
                              <p:par>
                                <p:cTn id="57" presetID="10" presetClass="exit" presetSubtype="0" fill="hold" grpId="1" nodeType="withEffect">
                                  <p:stCondLst>
                                    <p:cond delay="0"/>
                                  </p:stCondLst>
                                  <p:childTnLst>
                                    <p:animEffect transition="out" filter="fade">
                                      <p:cBhvr>
                                        <p:cTn id="58" dur="2000"/>
                                        <p:tgtEl>
                                          <p:spTgt spid="57"/>
                                        </p:tgtEl>
                                      </p:cBhvr>
                                    </p:animEffect>
                                    <p:set>
                                      <p:cBhvr>
                                        <p:cTn id="59" dur="1" fill="hold">
                                          <p:stCondLst>
                                            <p:cond delay="1999"/>
                                          </p:stCondLst>
                                        </p:cTn>
                                        <p:tgtEl>
                                          <p:spTgt spid="57"/>
                                        </p:tgtEl>
                                        <p:attrNameLst>
                                          <p:attrName>style.visibility</p:attrName>
                                        </p:attrNameLst>
                                      </p:cBhvr>
                                      <p:to>
                                        <p:strVal val="hidden"/>
                                      </p:to>
                                    </p:set>
                                  </p:childTnLst>
                                </p:cTn>
                              </p:par>
                              <p:par>
                                <p:cTn id="60" presetID="1" presetClass="entr" presetSubtype="0" fill="hold" nodeType="withEffect">
                                  <p:stCondLst>
                                    <p:cond delay="0"/>
                                  </p:stCondLst>
                                  <p:childTnLst>
                                    <p:set>
                                      <p:cBhvr>
                                        <p:cTn id="61" dur="1" fill="hold">
                                          <p:stCondLst>
                                            <p:cond delay="499"/>
                                          </p:stCondLst>
                                        </p:cTn>
                                        <p:tgtEl>
                                          <p:spTgt spid="4"/>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499"/>
                                          </p:stCondLst>
                                        </p:cTn>
                                        <p:tgtEl>
                                          <p:spTgt spid="32"/>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7"/>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55" presetClass="entr" presetSubtype="0" fill="hold" grpId="0" nodeType="clickEffect">
                                  <p:stCondLst>
                                    <p:cond delay="0"/>
                                  </p:stCondLst>
                                  <p:childTnLst>
                                    <p:set>
                                      <p:cBhvr>
                                        <p:cTn id="69" dur="1" fill="hold">
                                          <p:stCondLst>
                                            <p:cond delay="0"/>
                                          </p:stCondLst>
                                        </p:cTn>
                                        <p:tgtEl>
                                          <p:spTgt spid="98"/>
                                        </p:tgtEl>
                                        <p:attrNameLst>
                                          <p:attrName>style.visibility</p:attrName>
                                        </p:attrNameLst>
                                      </p:cBhvr>
                                      <p:to>
                                        <p:strVal val="visible"/>
                                      </p:to>
                                    </p:set>
                                    <p:anim calcmode="lin" valueType="num">
                                      <p:cBhvr>
                                        <p:cTn id="70" dur="1000" fill="hold"/>
                                        <p:tgtEl>
                                          <p:spTgt spid="98"/>
                                        </p:tgtEl>
                                        <p:attrNameLst>
                                          <p:attrName>ppt_w</p:attrName>
                                        </p:attrNameLst>
                                      </p:cBhvr>
                                      <p:tavLst>
                                        <p:tav tm="0">
                                          <p:val>
                                            <p:strVal val="#ppt_w*0.70"/>
                                          </p:val>
                                        </p:tav>
                                        <p:tav tm="100000">
                                          <p:val>
                                            <p:strVal val="#ppt_w"/>
                                          </p:val>
                                        </p:tav>
                                      </p:tavLst>
                                    </p:anim>
                                    <p:anim calcmode="lin" valueType="num">
                                      <p:cBhvr>
                                        <p:cTn id="71" dur="1000" fill="hold"/>
                                        <p:tgtEl>
                                          <p:spTgt spid="98"/>
                                        </p:tgtEl>
                                        <p:attrNameLst>
                                          <p:attrName>ppt_h</p:attrName>
                                        </p:attrNameLst>
                                      </p:cBhvr>
                                      <p:tavLst>
                                        <p:tav tm="0">
                                          <p:val>
                                            <p:strVal val="#ppt_h"/>
                                          </p:val>
                                        </p:tav>
                                        <p:tav tm="100000">
                                          <p:val>
                                            <p:strVal val="#ppt_h"/>
                                          </p:val>
                                        </p:tav>
                                      </p:tavLst>
                                    </p:anim>
                                    <p:animEffect transition="in" filter="fade">
                                      <p:cBhvr>
                                        <p:cTn id="72" dur="1000"/>
                                        <p:tgtEl>
                                          <p:spTgt spid="98"/>
                                        </p:tgtEl>
                                      </p:cBhvr>
                                    </p:animEffect>
                                  </p:childTnLst>
                                </p:cTn>
                              </p:par>
                              <p:par>
                                <p:cTn id="73" presetID="18" presetClass="entr" presetSubtype="12" fill="hold" nodeType="with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strips(downLeft)">
                                      <p:cBhvr>
                                        <p:cTn id="75" dur="500"/>
                                        <p:tgtEl>
                                          <p:spTgt spid="24"/>
                                        </p:tgtEl>
                                      </p:cBhvr>
                                    </p:animEffect>
                                  </p:childTnLst>
                                </p:cTn>
                              </p:par>
                            </p:childTnLst>
                          </p:cTn>
                        </p:par>
                        <p:par>
                          <p:cTn id="76" fill="hold">
                            <p:stCondLst>
                              <p:cond delay="1000"/>
                            </p:stCondLst>
                            <p:childTnLst>
                              <p:par>
                                <p:cTn id="77" presetID="1" presetClass="entr" presetSubtype="0" fill="hold" grpId="0" nodeType="afterEffect">
                                  <p:stCondLst>
                                    <p:cond delay="0"/>
                                  </p:stCondLst>
                                  <p:childTnLst>
                                    <p:set>
                                      <p:cBhvr>
                                        <p:cTn id="78" dur="1" fill="hold">
                                          <p:stCondLst>
                                            <p:cond delay="499"/>
                                          </p:stCondLst>
                                        </p:cTn>
                                        <p:tgtEl>
                                          <p:spTgt spid="27"/>
                                        </p:tgtEl>
                                        <p:attrNameLst>
                                          <p:attrName>style.visibility</p:attrName>
                                        </p:attrNameLst>
                                      </p:cBhvr>
                                      <p:to>
                                        <p:strVal val="visible"/>
                                      </p:to>
                                    </p:set>
                                  </p:childTnLst>
                                </p:cTn>
                              </p:par>
                            </p:childTnLst>
                          </p:cTn>
                        </p:par>
                        <p:par>
                          <p:cTn id="79" fill="hold">
                            <p:stCondLst>
                              <p:cond delay="1500"/>
                            </p:stCondLst>
                            <p:childTnLst>
                              <p:par>
                                <p:cTn id="80" presetID="1" presetClass="entr" presetSubtype="0" fill="hold" nodeType="afterEffect">
                                  <p:stCondLst>
                                    <p:cond delay="0"/>
                                  </p:stCondLst>
                                  <p:childTnLst>
                                    <p:set>
                                      <p:cBhvr>
                                        <p:cTn id="81" dur="1" fill="hold">
                                          <p:stCondLst>
                                            <p:cond delay="499"/>
                                          </p:stCondLst>
                                        </p:cTn>
                                        <p:tgtEl>
                                          <p:spTgt spid="5"/>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53" presetClass="entr" presetSubtype="0" fill="hold" grpId="0" nodeType="clickEffect">
                                  <p:stCondLst>
                                    <p:cond delay="0"/>
                                  </p:stCondLst>
                                  <p:childTnLst>
                                    <p:set>
                                      <p:cBhvr>
                                        <p:cTn id="85" dur="1" fill="hold">
                                          <p:stCondLst>
                                            <p:cond delay="0"/>
                                          </p:stCondLst>
                                        </p:cTn>
                                        <p:tgtEl>
                                          <p:spTgt spid="130"/>
                                        </p:tgtEl>
                                        <p:attrNameLst>
                                          <p:attrName>style.visibility</p:attrName>
                                        </p:attrNameLst>
                                      </p:cBhvr>
                                      <p:to>
                                        <p:strVal val="visible"/>
                                      </p:to>
                                    </p:set>
                                    <p:anim calcmode="lin" valueType="num">
                                      <p:cBhvr>
                                        <p:cTn id="86" dur="500" fill="hold"/>
                                        <p:tgtEl>
                                          <p:spTgt spid="130"/>
                                        </p:tgtEl>
                                        <p:attrNameLst>
                                          <p:attrName>ppt_w</p:attrName>
                                        </p:attrNameLst>
                                      </p:cBhvr>
                                      <p:tavLst>
                                        <p:tav tm="0">
                                          <p:val>
                                            <p:fltVal val="0"/>
                                          </p:val>
                                        </p:tav>
                                        <p:tav tm="100000">
                                          <p:val>
                                            <p:strVal val="#ppt_w"/>
                                          </p:val>
                                        </p:tav>
                                      </p:tavLst>
                                    </p:anim>
                                    <p:anim calcmode="lin" valueType="num">
                                      <p:cBhvr>
                                        <p:cTn id="87" dur="500" fill="hold"/>
                                        <p:tgtEl>
                                          <p:spTgt spid="130"/>
                                        </p:tgtEl>
                                        <p:attrNameLst>
                                          <p:attrName>ppt_h</p:attrName>
                                        </p:attrNameLst>
                                      </p:cBhvr>
                                      <p:tavLst>
                                        <p:tav tm="0">
                                          <p:val>
                                            <p:fltVal val="0"/>
                                          </p:val>
                                        </p:tav>
                                        <p:tav tm="100000">
                                          <p:val>
                                            <p:strVal val="#ppt_h"/>
                                          </p:val>
                                        </p:tav>
                                      </p:tavLst>
                                    </p:anim>
                                    <p:animEffect transition="in" filter="fade">
                                      <p:cBhvr>
                                        <p:cTn id="88" dur="500"/>
                                        <p:tgtEl>
                                          <p:spTgt spid="130"/>
                                        </p:tgtEl>
                                      </p:cBhvr>
                                    </p:animEffect>
                                  </p:childTnLst>
                                </p:cTn>
                              </p:par>
                              <p:par>
                                <p:cTn id="89" presetID="10" presetClass="exit" presetSubtype="0" fill="hold" grpId="1" nodeType="withEffect">
                                  <p:stCondLst>
                                    <p:cond delay="0"/>
                                  </p:stCondLst>
                                  <p:childTnLst>
                                    <p:animEffect transition="out" filter="fade">
                                      <p:cBhvr>
                                        <p:cTn id="90" dur="2000"/>
                                        <p:tgtEl>
                                          <p:spTgt spid="98"/>
                                        </p:tgtEl>
                                      </p:cBhvr>
                                    </p:animEffect>
                                    <p:set>
                                      <p:cBhvr>
                                        <p:cTn id="91" dur="1" fill="hold">
                                          <p:stCondLst>
                                            <p:cond delay="1999"/>
                                          </p:stCondLst>
                                        </p:cTn>
                                        <p:tgtEl>
                                          <p:spTgt spid="98"/>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18" presetClass="entr" presetSubtype="9" fill="hold" nodeType="clickEffect">
                                  <p:stCondLst>
                                    <p:cond delay="0"/>
                                  </p:stCondLst>
                                  <p:childTnLst>
                                    <p:set>
                                      <p:cBhvr>
                                        <p:cTn id="95" dur="1" fill="hold">
                                          <p:stCondLst>
                                            <p:cond delay="0"/>
                                          </p:stCondLst>
                                        </p:cTn>
                                        <p:tgtEl>
                                          <p:spTgt spid="23"/>
                                        </p:tgtEl>
                                        <p:attrNameLst>
                                          <p:attrName>style.visibility</p:attrName>
                                        </p:attrNameLst>
                                      </p:cBhvr>
                                      <p:to>
                                        <p:strVal val="visible"/>
                                      </p:to>
                                    </p:set>
                                    <p:animEffect transition="in" filter="strips(upLeft)">
                                      <p:cBhvr>
                                        <p:cTn id="96" dur="500"/>
                                        <p:tgtEl>
                                          <p:spTgt spid="23"/>
                                        </p:tgtEl>
                                      </p:cBhvr>
                                    </p:animEffect>
                                  </p:childTnLst>
                                </p:cTn>
                              </p:par>
                            </p:childTnLst>
                          </p:cTn>
                        </p:par>
                        <p:par>
                          <p:cTn id="97" fill="hold">
                            <p:stCondLst>
                              <p:cond delay="500"/>
                            </p:stCondLst>
                            <p:childTnLst>
                              <p:par>
                                <p:cTn id="98" presetID="1" presetClass="entr" presetSubtype="0" fill="hold" grpId="0" nodeType="afterEffect">
                                  <p:stCondLst>
                                    <p:cond delay="0"/>
                                  </p:stCondLst>
                                  <p:childTnLst>
                                    <p:set>
                                      <p:cBhvr>
                                        <p:cTn id="99" dur="1" fill="hold">
                                          <p:stCondLst>
                                            <p:cond delay="499"/>
                                          </p:stCondLst>
                                        </p:cTn>
                                        <p:tgtEl>
                                          <p:spTgt spid="28"/>
                                        </p:tgtEl>
                                        <p:attrNameLst>
                                          <p:attrName>style.visibility</p:attrName>
                                        </p:attrNameLst>
                                      </p:cBhvr>
                                      <p:to>
                                        <p:strVal val="visible"/>
                                      </p:to>
                                    </p:set>
                                  </p:childTnLst>
                                </p:cTn>
                              </p:par>
                            </p:childTnLst>
                          </p:cTn>
                        </p:par>
                        <p:par>
                          <p:cTn id="100" fill="hold">
                            <p:stCondLst>
                              <p:cond delay="1000"/>
                            </p:stCondLst>
                            <p:childTnLst>
                              <p:par>
                                <p:cTn id="101" presetID="4" presetClass="entr" presetSubtype="16" fill="hold" nodeType="afterEffect">
                                  <p:stCondLst>
                                    <p:cond delay="0"/>
                                  </p:stCondLst>
                                  <p:childTnLst>
                                    <p:set>
                                      <p:cBhvr>
                                        <p:cTn id="102" dur="1" fill="hold">
                                          <p:stCondLst>
                                            <p:cond delay="0"/>
                                          </p:stCondLst>
                                        </p:cTn>
                                        <p:tgtEl>
                                          <p:spTgt spid="19472"/>
                                        </p:tgtEl>
                                        <p:attrNameLst>
                                          <p:attrName>style.visibility</p:attrName>
                                        </p:attrNameLst>
                                      </p:cBhvr>
                                      <p:to>
                                        <p:strVal val="visible"/>
                                      </p:to>
                                    </p:set>
                                    <p:animEffect transition="in" filter="box(in)">
                                      <p:cBhvr>
                                        <p:cTn id="103" dur="500"/>
                                        <p:tgtEl>
                                          <p:spTgt spid="19472"/>
                                        </p:tgtEl>
                                      </p:cBhvr>
                                    </p:animEffect>
                                  </p:childTnLst>
                                </p:cTn>
                              </p:par>
                            </p:childTnLst>
                          </p:cTn>
                        </p:par>
                      </p:childTnLst>
                    </p:cTn>
                  </p:par>
                  <p:par>
                    <p:cTn id="104" fill="hold">
                      <p:stCondLst>
                        <p:cond delay="indefinite"/>
                      </p:stCondLst>
                      <p:childTnLst>
                        <p:par>
                          <p:cTn id="105" fill="hold">
                            <p:stCondLst>
                              <p:cond delay="0"/>
                            </p:stCondLst>
                            <p:childTnLst>
                              <p:par>
                                <p:cTn id="106" presetID="4" presetClass="entr" presetSubtype="16" fill="hold" nodeType="clickEffect">
                                  <p:stCondLst>
                                    <p:cond delay="0"/>
                                  </p:stCondLst>
                                  <p:childTnLst>
                                    <p:set>
                                      <p:cBhvr>
                                        <p:cTn id="107" dur="1" fill="hold">
                                          <p:stCondLst>
                                            <p:cond delay="0"/>
                                          </p:stCondLst>
                                        </p:cTn>
                                        <p:tgtEl>
                                          <p:spTgt spid="12"/>
                                        </p:tgtEl>
                                        <p:attrNameLst>
                                          <p:attrName>style.visibility</p:attrName>
                                        </p:attrNameLst>
                                      </p:cBhvr>
                                      <p:to>
                                        <p:strVal val="visible"/>
                                      </p:to>
                                    </p:set>
                                    <p:animEffect transition="in" filter="box(in)">
                                      <p:cBhvr>
                                        <p:cTn id="108" dur="500"/>
                                        <p:tgtEl>
                                          <p:spTgt spid="12"/>
                                        </p:tgtEl>
                                      </p:cBhvr>
                                    </p:animEffect>
                                  </p:childTnLst>
                                </p:cTn>
                              </p:par>
                            </p:childTnLst>
                          </p:cTn>
                        </p:par>
                      </p:childTnLst>
                    </p:cTn>
                  </p:par>
                  <p:par>
                    <p:cTn id="109" fill="hold">
                      <p:stCondLst>
                        <p:cond delay="indefinite"/>
                      </p:stCondLst>
                      <p:childTnLst>
                        <p:par>
                          <p:cTn id="110" fill="hold">
                            <p:stCondLst>
                              <p:cond delay="0"/>
                            </p:stCondLst>
                            <p:childTnLst>
                              <p:par>
                                <p:cTn id="111" presetID="4" presetClass="entr" presetSubtype="16" fill="hold" nodeType="clickEffect">
                                  <p:stCondLst>
                                    <p:cond delay="0"/>
                                  </p:stCondLst>
                                  <p:childTnLst>
                                    <p:set>
                                      <p:cBhvr>
                                        <p:cTn id="112" dur="1" fill="hold">
                                          <p:stCondLst>
                                            <p:cond delay="0"/>
                                          </p:stCondLst>
                                        </p:cTn>
                                        <p:tgtEl>
                                          <p:spTgt spid="94"/>
                                        </p:tgtEl>
                                        <p:attrNameLst>
                                          <p:attrName>style.visibility</p:attrName>
                                        </p:attrNameLst>
                                      </p:cBhvr>
                                      <p:to>
                                        <p:strVal val="visible"/>
                                      </p:to>
                                    </p:set>
                                    <p:animEffect transition="in" filter="box(in)">
                                      <p:cBhvr>
                                        <p:cTn id="113"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P spid="15" grpId="0" autoUpdateAnimBg="0"/>
      <p:bldP spid="27" grpId="0" autoUpdateAnimBg="0"/>
      <p:bldP spid="28" grpId="0" autoUpdateAnimBg="0"/>
      <p:bldP spid="57" grpId="0" animBg="1"/>
      <p:bldP spid="57" grpId="1" animBg="1"/>
      <p:bldP spid="130" grpId="0" animBg="1"/>
      <p:bldP spid="98" grpId="0" animBg="1"/>
      <p:bldP spid="98" grpId="1" animBg="1"/>
      <p:bldP spid="15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41 Marcador de número de diapositiva"/>
          <p:cNvSpPr>
            <a:spLocks noGrp="1"/>
          </p:cNvSpPr>
          <p:nvPr>
            <p:ph type="sldNum" sz="quarter" idx="12"/>
          </p:nvPr>
        </p:nvSpPr>
        <p:spPr>
          <a:noFill/>
          <a:ln>
            <a:miter lim="800000"/>
            <a:headEnd/>
            <a:tailEnd/>
          </a:ln>
        </p:spPr>
        <p:txBody>
          <a:bodyPr/>
          <a:lstStyle/>
          <a:p>
            <a:fld id="{6BCDBAF3-5035-4B0B-BFAD-476CCBBB441A}" type="slidenum">
              <a:rPr lang="es-ES" smtClean="0">
                <a:latin typeface="Arial" charset="0"/>
              </a:rPr>
              <a:pPr/>
              <a:t>23</a:t>
            </a:fld>
            <a:endParaRPr lang="es-ES" smtClean="0">
              <a:latin typeface="Arial" charset="0"/>
            </a:endParaRPr>
          </a:p>
        </p:txBody>
      </p:sp>
      <p:sp>
        <p:nvSpPr>
          <p:cNvPr id="20484" name="Rectangle 18"/>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es-ES"/>
          </a:p>
        </p:txBody>
      </p:sp>
      <p:sp>
        <p:nvSpPr>
          <p:cNvPr id="20487" name="Rectangle 4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s-ES"/>
          </a:p>
        </p:txBody>
      </p:sp>
      <p:grpSp>
        <p:nvGrpSpPr>
          <p:cNvPr id="20489" name="262 Grupo"/>
          <p:cNvGrpSpPr>
            <a:grpSpLocks/>
          </p:cNvGrpSpPr>
          <p:nvPr/>
        </p:nvGrpSpPr>
        <p:grpSpPr bwMode="auto">
          <a:xfrm>
            <a:off x="1857375" y="642938"/>
            <a:ext cx="5857875" cy="3429000"/>
            <a:chOff x="71406" y="857232"/>
            <a:chExt cx="5431770" cy="3223354"/>
          </a:xfrm>
        </p:grpSpPr>
        <p:sp>
          <p:nvSpPr>
            <p:cNvPr id="20494" name="3 Rectángulo"/>
            <p:cNvSpPr>
              <a:spLocks noChangeArrowheads="1"/>
            </p:cNvSpPr>
            <p:nvPr/>
          </p:nvSpPr>
          <p:spPr bwMode="auto">
            <a:xfrm>
              <a:off x="4496330" y="3685890"/>
              <a:ext cx="675640" cy="327038"/>
            </a:xfrm>
            <a:prstGeom prst="rect">
              <a:avLst/>
            </a:prstGeom>
            <a:noFill/>
            <a:ln w="9525">
              <a:noFill/>
              <a:miter lim="800000"/>
              <a:headEnd/>
              <a:tailEnd/>
            </a:ln>
          </p:spPr>
          <p:txBody>
            <a:bodyPr wrap="none">
              <a:spAutoFit/>
            </a:bodyPr>
            <a:lstStyle/>
            <a:p>
              <a:r>
                <a:rPr lang="es-ES_tradnl" sz="2000" b="1">
                  <a:solidFill>
                    <a:srgbClr val="0000FF"/>
                  </a:solidFill>
                </a:rPr>
                <a:t>Dato</a:t>
              </a:r>
              <a:endParaRPr lang="es-ES" sz="2000" b="1">
                <a:solidFill>
                  <a:srgbClr val="0000FF"/>
                </a:solidFill>
              </a:endParaRPr>
            </a:p>
          </p:txBody>
        </p:sp>
        <p:pic>
          <p:nvPicPr>
            <p:cNvPr id="20495" name="Picture 2"/>
            <p:cNvPicPr>
              <a:picLocks noChangeAspect="1" noChangeArrowheads="1"/>
            </p:cNvPicPr>
            <p:nvPr/>
          </p:nvPicPr>
          <p:blipFill>
            <a:blip r:embed="rId3"/>
            <a:srcRect/>
            <a:stretch>
              <a:fillRect/>
            </a:stretch>
          </p:blipFill>
          <p:spPr bwMode="auto">
            <a:xfrm>
              <a:off x="264743" y="1191798"/>
              <a:ext cx="1243288" cy="1148977"/>
            </a:xfrm>
            <a:prstGeom prst="rect">
              <a:avLst/>
            </a:prstGeom>
            <a:noFill/>
            <a:ln w="9525">
              <a:noFill/>
              <a:miter lim="800000"/>
              <a:headEnd/>
              <a:tailEnd/>
            </a:ln>
          </p:spPr>
        </p:pic>
        <p:pic>
          <p:nvPicPr>
            <p:cNvPr id="20496" name="Picture 3"/>
            <p:cNvPicPr>
              <a:picLocks noChangeAspect="1" noChangeArrowheads="1"/>
            </p:cNvPicPr>
            <p:nvPr/>
          </p:nvPicPr>
          <p:blipFill>
            <a:blip r:embed="rId4"/>
            <a:srcRect/>
            <a:stretch>
              <a:fillRect/>
            </a:stretch>
          </p:blipFill>
          <p:spPr bwMode="auto">
            <a:xfrm>
              <a:off x="1596837" y="1191798"/>
              <a:ext cx="1235887" cy="1155735"/>
            </a:xfrm>
            <a:prstGeom prst="rect">
              <a:avLst/>
            </a:prstGeom>
            <a:noFill/>
            <a:ln w="9525">
              <a:noFill/>
              <a:miter lim="800000"/>
              <a:headEnd/>
              <a:tailEnd/>
            </a:ln>
          </p:spPr>
        </p:pic>
        <p:sp>
          <p:nvSpPr>
            <p:cNvPr id="20497" name="3 Rectángulo"/>
            <p:cNvSpPr>
              <a:spLocks noChangeArrowheads="1"/>
            </p:cNvSpPr>
            <p:nvPr/>
          </p:nvSpPr>
          <p:spPr bwMode="auto">
            <a:xfrm>
              <a:off x="1778150" y="857243"/>
              <a:ext cx="540238" cy="283865"/>
            </a:xfrm>
            <a:prstGeom prst="rect">
              <a:avLst/>
            </a:prstGeom>
            <a:noFill/>
            <a:ln w="9525">
              <a:noFill/>
              <a:miter lim="800000"/>
              <a:headEnd/>
              <a:tailEnd/>
            </a:ln>
          </p:spPr>
          <p:txBody>
            <a:bodyPr wrap="none">
              <a:spAutoFit/>
            </a:bodyPr>
            <a:lstStyle/>
            <a:p>
              <a:r>
                <a:rPr lang="es-ES_tradnl" sz="2000" b="1">
                  <a:solidFill>
                    <a:srgbClr val="0000FF"/>
                  </a:solidFill>
                </a:rPr>
                <a:t>10 it</a:t>
              </a:r>
              <a:endParaRPr lang="es-ES" sz="2000" b="1">
                <a:solidFill>
                  <a:srgbClr val="0000FF"/>
                </a:solidFill>
              </a:endParaRPr>
            </a:p>
          </p:txBody>
        </p:sp>
        <p:pic>
          <p:nvPicPr>
            <p:cNvPr id="20498" name="Picture 4"/>
            <p:cNvPicPr>
              <a:picLocks noChangeAspect="1" noChangeArrowheads="1"/>
            </p:cNvPicPr>
            <p:nvPr/>
          </p:nvPicPr>
          <p:blipFill>
            <a:blip r:embed="rId5"/>
            <a:srcRect/>
            <a:stretch>
              <a:fillRect/>
            </a:stretch>
          </p:blipFill>
          <p:spPr bwMode="auto">
            <a:xfrm>
              <a:off x="4250006" y="2571744"/>
              <a:ext cx="1250688" cy="1163514"/>
            </a:xfrm>
            <a:prstGeom prst="rect">
              <a:avLst/>
            </a:prstGeom>
            <a:noFill/>
            <a:ln w="9525">
              <a:noFill/>
              <a:miter lim="800000"/>
              <a:headEnd/>
              <a:tailEnd/>
            </a:ln>
          </p:spPr>
        </p:pic>
        <p:pic>
          <p:nvPicPr>
            <p:cNvPr id="20499" name="Picture 5"/>
            <p:cNvPicPr>
              <a:picLocks noChangeAspect="1" noChangeArrowheads="1"/>
            </p:cNvPicPr>
            <p:nvPr/>
          </p:nvPicPr>
          <p:blipFill>
            <a:blip r:embed="rId6"/>
            <a:srcRect/>
            <a:stretch>
              <a:fillRect/>
            </a:stretch>
          </p:blipFill>
          <p:spPr bwMode="auto">
            <a:xfrm>
              <a:off x="2912979" y="1191787"/>
              <a:ext cx="1243288" cy="1142218"/>
            </a:xfrm>
            <a:prstGeom prst="rect">
              <a:avLst/>
            </a:prstGeom>
            <a:noFill/>
            <a:ln w="9525">
              <a:noFill/>
              <a:miter lim="800000"/>
              <a:headEnd/>
              <a:tailEnd/>
            </a:ln>
          </p:spPr>
        </p:pic>
        <p:sp>
          <p:nvSpPr>
            <p:cNvPr id="20500" name="3 Rectángulo"/>
            <p:cNvSpPr>
              <a:spLocks noChangeArrowheads="1"/>
            </p:cNvSpPr>
            <p:nvPr/>
          </p:nvSpPr>
          <p:spPr bwMode="auto">
            <a:xfrm>
              <a:off x="3246003" y="857232"/>
              <a:ext cx="540238" cy="283865"/>
            </a:xfrm>
            <a:prstGeom prst="rect">
              <a:avLst/>
            </a:prstGeom>
            <a:noFill/>
            <a:ln w="9525">
              <a:noFill/>
              <a:miter lim="800000"/>
              <a:headEnd/>
              <a:tailEnd/>
            </a:ln>
          </p:spPr>
          <p:txBody>
            <a:bodyPr wrap="none">
              <a:spAutoFit/>
            </a:bodyPr>
            <a:lstStyle/>
            <a:p>
              <a:r>
                <a:rPr lang="es-ES_tradnl" sz="2000" b="1">
                  <a:solidFill>
                    <a:srgbClr val="0000FF"/>
                  </a:solidFill>
                </a:rPr>
                <a:t>15 it</a:t>
              </a:r>
              <a:endParaRPr lang="es-ES" sz="2000" b="1">
                <a:solidFill>
                  <a:srgbClr val="0000FF"/>
                </a:solidFill>
              </a:endParaRPr>
            </a:p>
          </p:txBody>
        </p:sp>
        <p:pic>
          <p:nvPicPr>
            <p:cNvPr id="20501" name="Picture 6"/>
            <p:cNvPicPr>
              <a:picLocks noChangeAspect="1" noChangeArrowheads="1"/>
            </p:cNvPicPr>
            <p:nvPr/>
          </p:nvPicPr>
          <p:blipFill>
            <a:blip r:embed="rId7"/>
            <a:srcRect/>
            <a:stretch>
              <a:fillRect/>
            </a:stretch>
          </p:blipFill>
          <p:spPr bwMode="auto">
            <a:xfrm>
              <a:off x="4245087" y="1191787"/>
              <a:ext cx="1258089" cy="1135460"/>
            </a:xfrm>
            <a:prstGeom prst="rect">
              <a:avLst/>
            </a:prstGeom>
            <a:noFill/>
            <a:ln w="9525">
              <a:noFill/>
              <a:miter lim="800000"/>
              <a:headEnd/>
              <a:tailEnd/>
            </a:ln>
          </p:spPr>
        </p:pic>
        <p:sp>
          <p:nvSpPr>
            <p:cNvPr id="20502" name="3 Rectángulo"/>
            <p:cNvSpPr>
              <a:spLocks noChangeArrowheads="1"/>
            </p:cNvSpPr>
            <p:nvPr/>
          </p:nvSpPr>
          <p:spPr bwMode="auto">
            <a:xfrm>
              <a:off x="4633601" y="857232"/>
              <a:ext cx="540238" cy="283865"/>
            </a:xfrm>
            <a:prstGeom prst="rect">
              <a:avLst/>
            </a:prstGeom>
            <a:noFill/>
            <a:ln w="9525">
              <a:noFill/>
              <a:miter lim="800000"/>
              <a:headEnd/>
              <a:tailEnd/>
            </a:ln>
          </p:spPr>
          <p:txBody>
            <a:bodyPr wrap="none">
              <a:spAutoFit/>
            </a:bodyPr>
            <a:lstStyle/>
            <a:p>
              <a:r>
                <a:rPr lang="es-ES_tradnl" sz="2000" b="1">
                  <a:solidFill>
                    <a:srgbClr val="0000FF"/>
                  </a:solidFill>
                </a:rPr>
                <a:t>25 it</a:t>
              </a:r>
              <a:endParaRPr lang="es-ES" sz="2000" b="1">
                <a:solidFill>
                  <a:srgbClr val="0000FF"/>
                </a:solidFill>
              </a:endParaRPr>
            </a:p>
          </p:txBody>
        </p:sp>
        <p:sp>
          <p:nvSpPr>
            <p:cNvPr id="20503" name="3 Rectángulo"/>
            <p:cNvSpPr>
              <a:spLocks noChangeArrowheads="1"/>
            </p:cNvSpPr>
            <p:nvPr/>
          </p:nvSpPr>
          <p:spPr bwMode="auto">
            <a:xfrm>
              <a:off x="375737" y="857232"/>
              <a:ext cx="1005238" cy="283865"/>
            </a:xfrm>
            <a:prstGeom prst="rect">
              <a:avLst/>
            </a:prstGeom>
            <a:noFill/>
            <a:ln w="9525">
              <a:noFill/>
              <a:miter lim="800000"/>
              <a:headEnd/>
              <a:tailEnd/>
            </a:ln>
          </p:spPr>
          <p:txBody>
            <a:bodyPr wrap="none">
              <a:spAutoFit/>
            </a:bodyPr>
            <a:lstStyle/>
            <a:p>
              <a:r>
                <a:rPr lang="es-ES_tradnl" sz="2000" b="1">
                  <a:solidFill>
                    <a:srgbClr val="0000FF"/>
                  </a:solidFill>
                </a:rPr>
                <a:t>Ps Inicial</a:t>
              </a:r>
              <a:endParaRPr lang="es-ES" sz="2000" b="1">
                <a:solidFill>
                  <a:srgbClr val="0000FF"/>
                </a:solidFill>
              </a:endParaRPr>
            </a:p>
          </p:txBody>
        </p:sp>
        <p:pic>
          <p:nvPicPr>
            <p:cNvPr id="20504" name="Picture 7"/>
            <p:cNvPicPr>
              <a:picLocks noChangeAspect="1" noChangeArrowheads="1"/>
            </p:cNvPicPr>
            <p:nvPr/>
          </p:nvPicPr>
          <p:blipFill>
            <a:blip r:embed="rId8"/>
            <a:srcRect/>
            <a:stretch>
              <a:fillRect/>
            </a:stretch>
          </p:blipFill>
          <p:spPr bwMode="auto">
            <a:xfrm>
              <a:off x="237919" y="2552771"/>
              <a:ext cx="1243288" cy="1142218"/>
            </a:xfrm>
            <a:prstGeom prst="rect">
              <a:avLst/>
            </a:prstGeom>
            <a:noFill/>
            <a:ln w="9525">
              <a:noFill/>
              <a:miter lim="800000"/>
              <a:headEnd/>
              <a:tailEnd/>
            </a:ln>
          </p:spPr>
        </p:pic>
        <p:pic>
          <p:nvPicPr>
            <p:cNvPr id="20505" name="Picture 8"/>
            <p:cNvPicPr>
              <a:picLocks noChangeAspect="1" noChangeArrowheads="1"/>
            </p:cNvPicPr>
            <p:nvPr/>
          </p:nvPicPr>
          <p:blipFill>
            <a:blip r:embed="rId9"/>
            <a:srcRect/>
            <a:stretch>
              <a:fillRect/>
            </a:stretch>
          </p:blipFill>
          <p:spPr bwMode="auto">
            <a:xfrm>
              <a:off x="1570013" y="2552771"/>
              <a:ext cx="1235887" cy="1142218"/>
            </a:xfrm>
            <a:prstGeom prst="rect">
              <a:avLst/>
            </a:prstGeom>
            <a:noFill/>
            <a:ln w="9525">
              <a:noFill/>
              <a:miter lim="800000"/>
              <a:headEnd/>
              <a:tailEnd/>
            </a:ln>
          </p:spPr>
        </p:pic>
        <p:pic>
          <p:nvPicPr>
            <p:cNvPr id="20506" name="Picture 9"/>
            <p:cNvPicPr>
              <a:picLocks noChangeAspect="1" noChangeArrowheads="1"/>
            </p:cNvPicPr>
            <p:nvPr/>
          </p:nvPicPr>
          <p:blipFill>
            <a:blip r:embed="rId10"/>
            <a:srcRect/>
            <a:stretch>
              <a:fillRect/>
            </a:stretch>
          </p:blipFill>
          <p:spPr bwMode="auto">
            <a:xfrm>
              <a:off x="2917898" y="2571744"/>
              <a:ext cx="1250688" cy="1142218"/>
            </a:xfrm>
            <a:prstGeom prst="rect">
              <a:avLst/>
            </a:prstGeom>
            <a:noFill/>
            <a:ln w="9525">
              <a:noFill/>
              <a:miter lim="800000"/>
              <a:headEnd/>
              <a:tailEnd/>
            </a:ln>
          </p:spPr>
        </p:pic>
        <p:sp>
          <p:nvSpPr>
            <p:cNvPr id="20507" name="3 Rectángulo"/>
            <p:cNvSpPr>
              <a:spLocks noChangeArrowheads="1"/>
            </p:cNvSpPr>
            <p:nvPr/>
          </p:nvSpPr>
          <p:spPr bwMode="auto">
            <a:xfrm>
              <a:off x="523551" y="3685890"/>
              <a:ext cx="541471" cy="283865"/>
            </a:xfrm>
            <a:prstGeom prst="rect">
              <a:avLst/>
            </a:prstGeom>
            <a:noFill/>
            <a:ln w="9525">
              <a:noFill/>
              <a:miter lim="800000"/>
              <a:headEnd/>
              <a:tailEnd/>
            </a:ln>
          </p:spPr>
          <p:txBody>
            <a:bodyPr wrap="none">
              <a:spAutoFit/>
            </a:bodyPr>
            <a:lstStyle/>
            <a:p>
              <a:r>
                <a:rPr lang="es-ES_tradnl" sz="2000" b="1">
                  <a:solidFill>
                    <a:srgbClr val="0000FF"/>
                  </a:solidFill>
                </a:rPr>
                <a:t>50 it</a:t>
              </a:r>
              <a:endParaRPr lang="es-ES" sz="2000" b="1">
                <a:solidFill>
                  <a:srgbClr val="0000FF"/>
                </a:solidFill>
              </a:endParaRPr>
            </a:p>
          </p:txBody>
        </p:sp>
        <p:sp>
          <p:nvSpPr>
            <p:cNvPr id="20508" name="3 Rectángulo"/>
            <p:cNvSpPr>
              <a:spLocks noChangeArrowheads="1"/>
            </p:cNvSpPr>
            <p:nvPr/>
          </p:nvSpPr>
          <p:spPr bwMode="auto">
            <a:xfrm>
              <a:off x="1849606" y="3665155"/>
              <a:ext cx="540238" cy="283865"/>
            </a:xfrm>
            <a:prstGeom prst="rect">
              <a:avLst/>
            </a:prstGeom>
            <a:noFill/>
            <a:ln w="9525">
              <a:noFill/>
              <a:miter lim="800000"/>
              <a:headEnd/>
              <a:tailEnd/>
            </a:ln>
          </p:spPr>
          <p:txBody>
            <a:bodyPr wrap="none">
              <a:spAutoFit/>
            </a:bodyPr>
            <a:lstStyle/>
            <a:p>
              <a:r>
                <a:rPr lang="es-ES_tradnl" sz="2000" b="1">
                  <a:solidFill>
                    <a:srgbClr val="0000FF"/>
                  </a:solidFill>
                </a:rPr>
                <a:t>75 it</a:t>
              </a:r>
              <a:endParaRPr lang="es-ES" sz="2000" b="1">
                <a:solidFill>
                  <a:srgbClr val="0000FF"/>
                </a:solidFill>
              </a:endParaRPr>
            </a:p>
          </p:txBody>
        </p:sp>
        <p:sp>
          <p:nvSpPr>
            <p:cNvPr id="20509" name="3 Rectángulo"/>
            <p:cNvSpPr>
              <a:spLocks noChangeArrowheads="1"/>
            </p:cNvSpPr>
            <p:nvPr/>
          </p:nvSpPr>
          <p:spPr bwMode="auto">
            <a:xfrm>
              <a:off x="3090367" y="3680476"/>
              <a:ext cx="838691" cy="400110"/>
            </a:xfrm>
            <a:prstGeom prst="rect">
              <a:avLst/>
            </a:prstGeom>
            <a:noFill/>
            <a:ln w="9525">
              <a:noFill/>
              <a:miter lim="800000"/>
              <a:headEnd/>
              <a:tailEnd/>
            </a:ln>
          </p:spPr>
          <p:txBody>
            <a:bodyPr wrap="none">
              <a:spAutoFit/>
            </a:bodyPr>
            <a:lstStyle/>
            <a:p>
              <a:r>
                <a:rPr lang="es-ES_tradnl" sz="2000" b="1">
                  <a:solidFill>
                    <a:srgbClr val="0000FF"/>
                  </a:solidFill>
                </a:rPr>
                <a:t>150 it</a:t>
              </a:r>
              <a:endParaRPr lang="es-ES" sz="2000" b="1">
                <a:solidFill>
                  <a:srgbClr val="0000FF"/>
                </a:solidFill>
              </a:endParaRPr>
            </a:p>
          </p:txBody>
        </p:sp>
        <p:grpSp>
          <p:nvGrpSpPr>
            <p:cNvPr id="20510" name="98 Grupo"/>
            <p:cNvGrpSpPr>
              <a:grpSpLocks/>
            </p:cNvGrpSpPr>
            <p:nvPr/>
          </p:nvGrpSpPr>
          <p:grpSpPr bwMode="auto">
            <a:xfrm>
              <a:off x="209238" y="1090418"/>
              <a:ext cx="1387598" cy="1368634"/>
              <a:chOff x="1785918" y="1142984"/>
              <a:chExt cx="1785950" cy="1928827"/>
            </a:xfrm>
          </p:grpSpPr>
          <p:cxnSp>
            <p:nvCxnSpPr>
              <p:cNvPr id="46" name="45 Conector recto"/>
              <p:cNvCxnSpPr/>
              <p:nvPr/>
            </p:nvCxnSpPr>
            <p:spPr>
              <a:xfrm>
                <a:off x="1786611" y="2782856"/>
                <a:ext cx="1784726" cy="2102"/>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49" name="48 Conector recto"/>
              <p:cNvCxnSpPr/>
              <p:nvPr/>
            </p:nvCxnSpPr>
            <p:spPr>
              <a:xfrm rot="5400000" flipH="1" flipV="1">
                <a:off x="1037379" y="2105762"/>
                <a:ext cx="1928543" cy="1894"/>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56" name="55 Conector recto"/>
              <p:cNvCxnSpPr/>
              <p:nvPr/>
            </p:nvCxnSpPr>
            <p:spPr>
              <a:xfrm rot="5400000" flipH="1" flipV="1">
                <a:off x="1184211" y="2101025"/>
                <a:ext cx="1928543" cy="11368"/>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57" name="56 Conector recto"/>
              <p:cNvCxnSpPr/>
              <p:nvPr/>
            </p:nvCxnSpPr>
            <p:spPr>
              <a:xfrm rot="5400000" flipH="1" flipV="1">
                <a:off x="1323465" y="2105762"/>
                <a:ext cx="1928543" cy="1895"/>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58" name="57 Conector recto"/>
              <p:cNvCxnSpPr/>
              <p:nvPr/>
            </p:nvCxnSpPr>
            <p:spPr>
              <a:xfrm rot="5400000" flipH="1" flipV="1">
                <a:off x="1465561" y="2105762"/>
                <a:ext cx="1928543" cy="1894"/>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59" name="58 Conector recto"/>
              <p:cNvCxnSpPr/>
              <p:nvPr/>
            </p:nvCxnSpPr>
            <p:spPr>
              <a:xfrm rot="5400000" flipH="1" flipV="1">
                <a:off x="1606709" y="2106709"/>
                <a:ext cx="1928543"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65" name="64 Conector recto"/>
              <p:cNvCxnSpPr/>
              <p:nvPr/>
            </p:nvCxnSpPr>
            <p:spPr>
              <a:xfrm>
                <a:off x="1786611" y="2639845"/>
                <a:ext cx="1784726" cy="2102"/>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66" name="65 Conector recto"/>
              <p:cNvCxnSpPr/>
              <p:nvPr/>
            </p:nvCxnSpPr>
            <p:spPr>
              <a:xfrm>
                <a:off x="1786611" y="2355926"/>
                <a:ext cx="1784726"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67" name="66 Conector recto"/>
              <p:cNvCxnSpPr/>
              <p:nvPr/>
            </p:nvCxnSpPr>
            <p:spPr>
              <a:xfrm>
                <a:off x="1786611" y="2507349"/>
                <a:ext cx="1784726" cy="2104"/>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68" name="67 Conector recto"/>
              <p:cNvCxnSpPr/>
              <p:nvPr/>
            </p:nvCxnSpPr>
            <p:spPr>
              <a:xfrm>
                <a:off x="1786611" y="2212915"/>
                <a:ext cx="1784726"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69" name="68 Conector recto"/>
              <p:cNvCxnSpPr/>
              <p:nvPr/>
            </p:nvCxnSpPr>
            <p:spPr>
              <a:xfrm>
                <a:off x="1786611" y="2072008"/>
                <a:ext cx="1784726"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70" name="69 Conector recto"/>
              <p:cNvCxnSpPr/>
              <p:nvPr/>
            </p:nvCxnSpPr>
            <p:spPr>
              <a:xfrm>
                <a:off x="1786611" y="1926893"/>
                <a:ext cx="1784726" cy="2104"/>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71" name="70 Conector recto"/>
              <p:cNvCxnSpPr/>
              <p:nvPr/>
            </p:nvCxnSpPr>
            <p:spPr>
              <a:xfrm>
                <a:off x="1786611" y="1785986"/>
                <a:ext cx="1784726"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72" name="71 Conector recto"/>
              <p:cNvCxnSpPr/>
              <p:nvPr/>
            </p:nvCxnSpPr>
            <p:spPr>
              <a:xfrm>
                <a:off x="1786611" y="1356953"/>
                <a:ext cx="1784726" cy="2102"/>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73" name="72 Conector recto"/>
              <p:cNvCxnSpPr/>
              <p:nvPr/>
            </p:nvCxnSpPr>
            <p:spPr>
              <a:xfrm>
                <a:off x="1786611" y="1499964"/>
                <a:ext cx="1784726" cy="2102"/>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74" name="73 Conector recto"/>
              <p:cNvCxnSpPr/>
              <p:nvPr/>
            </p:nvCxnSpPr>
            <p:spPr>
              <a:xfrm>
                <a:off x="1786611" y="1642975"/>
                <a:ext cx="1784726"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89" name="88 Conector recto"/>
              <p:cNvCxnSpPr/>
              <p:nvPr/>
            </p:nvCxnSpPr>
            <p:spPr>
              <a:xfrm rot="5400000" flipH="1" flipV="1">
                <a:off x="1760173" y="2106709"/>
                <a:ext cx="1928543"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93" name="92 Conector recto"/>
              <p:cNvCxnSpPr/>
              <p:nvPr/>
            </p:nvCxnSpPr>
            <p:spPr>
              <a:xfrm rot="5400000" flipH="1" flipV="1">
                <a:off x="2036787" y="2106709"/>
                <a:ext cx="1928543"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94" name="93 Conector recto"/>
              <p:cNvCxnSpPr/>
              <p:nvPr/>
            </p:nvCxnSpPr>
            <p:spPr>
              <a:xfrm rot="5400000" flipH="1" flipV="1">
                <a:off x="2188356" y="2106709"/>
                <a:ext cx="1928543"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96" name="95 Conector recto"/>
              <p:cNvCxnSpPr/>
              <p:nvPr/>
            </p:nvCxnSpPr>
            <p:spPr>
              <a:xfrm rot="5400000" flipH="1" flipV="1">
                <a:off x="1892796" y="2106709"/>
                <a:ext cx="1928543"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97" name="96 Conector recto"/>
              <p:cNvCxnSpPr/>
              <p:nvPr/>
            </p:nvCxnSpPr>
            <p:spPr>
              <a:xfrm rot="5400000" flipH="1" flipV="1">
                <a:off x="2339925" y="2106709"/>
                <a:ext cx="1928543"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98" name="97 Conector recto"/>
              <p:cNvCxnSpPr/>
              <p:nvPr/>
            </p:nvCxnSpPr>
            <p:spPr>
              <a:xfrm rot="5400000" flipH="1" flipV="1">
                <a:off x="2493388" y="2106709"/>
                <a:ext cx="1928543"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grpSp>
        <p:grpSp>
          <p:nvGrpSpPr>
            <p:cNvPr id="20511" name="98 Grupo"/>
            <p:cNvGrpSpPr>
              <a:grpSpLocks/>
            </p:cNvGrpSpPr>
            <p:nvPr/>
          </p:nvGrpSpPr>
          <p:grpSpPr bwMode="auto">
            <a:xfrm>
              <a:off x="1541328" y="1090407"/>
              <a:ext cx="1387598" cy="1368634"/>
              <a:chOff x="1785918" y="1142984"/>
              <a:chExt cx="1785950" cy="1928827"/>
            </a:xfrm>
          </p:grpSpPr>
          <p:cxnSp>
            <p:nvCxnSpPr>
              <p:cNvPr id="44" name="43 Conector recto"/>
              <p:cNvCxnSpPr/>
              <p:nvPr/>
            </p:nvCxnSpPr>
            <p:spPr>
              <a:xfrm>
                <a:off x="1786730" y="2782872"/>
                <a:ext cx="1784726" cy="2102"/>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45" name="44 Conector recto"/>
              <p:cNvCxnSpPr/>
              <p:nvPr/>
            </p:nvCxnSpPr>
            <p:spPr>
              <a:xfrm rot="5400000" flipH="1" flipV="1">
                <a:off x="1037495" y="2105778"/>
                <a:ext cx="1928543" cy="1895"/>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47" name="46 Conector recto"/>
              <p:cNvCxnSpPr/>
              <p:nvPr/>
            </p:nvCxnSpPr>
            <p:spPr>
              <a:xfrm rot="5400000" flipH="1" flipV="1">
                <a:off x="1184329" y="2101041"/>
                <a:ext cx="1928543" cy="11368"/>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48" name="47 Conector recto"/>
              <p:cNvCxnSpPr/>
              <p:nvPr/>
            </p:nvCxnSpPr>
            <p:spPr>
              <a:xfrm rot="5400000" flipH="1" flipV="1">
                <a:off x="1323583" y="2105777"/>
                <a:ext cx="1928543" cy="1894"/>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50" name="49 Conector recto"/>
              <p:cNvCxnSpPr/>
              <p:nvPr/>
            </p:nvCxnSpPr>
            <p:spPr>
              <a:xfrm rot="5400000" flipH="1" flipV="1">
                <a:off x="1465678" y="2105778"/>
                <a:ext cx="1928543" cy="1895"/>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51" name="50 Conector recto"/>
              <p:cNvCxnSpPr/>
              <p:nvPr/>
            </p:nvCxnSpPr>
            <p:spPr>
              <a:xfrm rot="5400000" flipH="1" flipV="1">
                <a:off x="1606827" y="2106725"/>
                <a:ext cx="1928543"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52" name="51 Conector recto"/>
              <p:cNvCxnSpPr/>
              <p:nvPr/>
            </p:nvCxnSpPr>
            <p:spPr>
              <a:xfrm>
                <a:off x="1786730" y="2639861"/>
                <a:ext cx="1784726" cy="2102"/>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53" name="52 Conector recto"/>
              <p:cNvCxnSpPr/>
              <p:nvPr/>
            </p:nvCxnSpPr>
            <p:spPr>
              <a:xfrm>
                <a:off x="1786730" y="2355942"/>
                <a:ext cx="1784726"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54" name="53 Conector recto"/>
              <p:cNvCxnSpPr/>
              <p:nvPr/>
            </p:nvCxnSpPr>
            <p:spPr>
              <a:xfrm>
                <a:off x="1786730" y="2507365"/>
                <a:ext cx="1784726" cy="2104"/>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55" name="54 Conector recto"/>
              <p:cNvCxnSpPr/>
              <p:nvPr/>
            </p:nvCxnSpPr>
            <p:spPr>
              <a:xfrm>
                <a:off x="1786730" y="2212931"/>
                <a:ext cx="1784726"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61" name="60 Conector recto"/>
              <p:cNvCxnSpPr/>
              <p:nvPr/>
            </p:nvCxnSpPr>
            <p:spPr>
              <a:xfrm>
                <a:off x="1786730" y="2072024"/>
                <a:ext cx="1784726"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62" name="61 Conector recto"/>
              <p:cNvCxnSpPr/>
              <p:nvPr/>
            </p:nvCxnSpPr>
            <p:spPr>
              <a:xfrm>
                <a:off x="1786730" y="1926909"/>
                <a:ext cx="1784726" cy="2104"/>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63" name="62 Conector recto"/>
              <p:cNvCxnSpPr/>
              <p:nvPr/>
            </p:nvCxnSpPr>
            <p:spPr>
              <a:xfrm>
                <a:off x="1786730" y="1786002"/>
                <a:ext cx="1784726"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64" name="63 Conector recto"/>
              <p:cNvCxnSpPr/>
              <p:nvPr/>
            </p:nvCxnSpPr>
            <p:spPr>
              <a:xfrm>
                <a:off x="1786730" y="1356969"/>
                <a:ext cx="1784726" cy="2102"/>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75" name="74 Conector recto"/>
              <p:cNvCxnSpPr/>
              <p:nvPr/>
            </p:nvCxnSpPr>
            <p:spPr>
              <a:xfrm>
                <a:off x="1786730" y="1499980"/>
                <a:ext cx="1784726" cy="2102"/>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76" name="75 Conector recto"/>
              <p:cNvCxnSpPr/>
              <p:nvPr/>
            </p:nvCxnSpPr>
            <p:spPr>
              <a:xfrm>
                <a:off x="1786730" y="1642991"/>
                <a:ext cx="1784726"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77" name="76 Conector recto"/>
              <p:cNvCxnSpPr/>
              <p:nvPr/>
            </p:nvCxnSpPr>
            <p:spPr>
              <a:xfrm rot="5400000" flipH="1" flipV="1">
                <a:off x="1760290" y="2106725"/>
                <a:ext cx="1928543"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78" name="77 Conector recto"/>
              <p:cNvCxnSpPr/>
              <p:nvPr/>
            </p:nvCxnSpPr>
            <p:spPr>
              <a:xfrm rot="5400000" flipH="1" flipV="1">
                <a:off x="2036904" y="2106725"/>
                <a:ext cx="1928543"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79" name="78 Conector recto"/>
              <p:cNvCxnSpPr/>
              <p:nvPr/>
            </p:nvCxnSpPr>
            <p:spPr>
              <a:xfrm rot="5400000" flipH="1" flipV="1">
                <a:off x="2188473" y="2106725"/>
                <a:ext cx="1928543"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80" name="79 Conector recto"/>
              <p:cNvCxnSpPr/>
              <p:nvPr/>
            </p:nvCxnSpPr>
            <p:spPr>
              <a:xfrm rot="5400000" flipH="1" flipV="1">
                <a:off x="1892913" y="2106725"/>
                <a:ext cx="1928543"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81" name="80 Conector recto"/>
              <p:cNvCxnSpPr/>
              <p:nvPr/>
            </p:nvCxnSpPr>
            <p:spPr>
              <a:xfrm rot="5400000" flipH="1" flipV="1">
                <a:off x="2340042" y="2106725"/>
                <a:ext cx="1928543"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82" name="81 Conector recto"/>
              <p:cNvCxnSpPr/>
              <p:nvPr/>
            </p:nvCxnSpPr>
            <p:spPr>
              <a:xfrm rot="5400000" flipH="1" flipV="1">
                <a:off x="2493506" y="2106725"/>
                <a:ext cx="1928543"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grpSp>
        <p:grpSp>
          <p:nvGrpSpPr>
            <p:cNvPr id="20512" name="98 Grupo"/>
            <p:cNvGrpSpPr>
              <a:grpSpLocks/>
            </p:cNvGrpSpPr>
            <p:nvPr/>
          </p:nvGrpSpPr>
          <p:grpSpPr bwMode="auto">
            <a:xfrm>
              <a:off x="2857488" y="1090396"/>
              <a:ext cx="1387598" cy="1368634"/>
              <a:chOff x="1785918" y="1142984"/>
              <a:chExt cx="1785950" cy="1928827"/>
            </a:xfrm>
          </p:grpSpPr>
          <p:cxnSp>
            <p:nvCxnSpPr>
              <p:cNvPr id="84" name="83 Conector recto"/>
              <p:cNvCxnSpPr/>
              <p:nvPr/>
            </p:nvCxnSpPr>
            <p:spPr>
              <a:xfrm>
                <a:off x="1786511" y="2782887"/>
                <a:ext cx="1784726" cy="2102"/>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85" name="84 Conector recto"/>
              <p:cNvCxnSpPr/>
              <p:nvPr/>
            </p:nvCxnSpPr>
            <p:spPr>
              <a:xfrm rot="5400000" flipH="1" flipV="1">
                <a:off x="1037277" y="2105792"/>
                <a:ext cx="1928543" cy="1895"/>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86" name="85 Conector recto"/>
              <p:cNvCxnSpPr/>
              <p:nvPr/>
            </p:nvCxnSpPr>
            <p:spPr>
              <a:xfrm rot="5400000" flipH="1" flipV="1">
                <a:off x="1184110" y="2101055"/>
                <a:ext cx="1928543" cy="11368"/>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87" name="86 Conector recto"/>
              <p:cNvCxnSpPr/>
              <p:nvPr/>
            </p:nvCxnSpPr>
            <p:spPr>
              <a:xfrm rot="5400000" flipH="1" flipV="1">
                <a:off x="1323364" y="2105792"/>
                <a:ext cx="1928543" cy="1894"/>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88" name="87 Conector recto"/>
              <p:cNvCxnSpPr/>
              <p:nvPr/>
            </p:nvCxnSpPr>
            <p:spPr>
              <a:xfrm rot="5400000" flipH="1" flipV="1">
                <a:off x="1465460" y="2105792"/>
                <a:ext cx="1928543" cy="1895"/>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90" name="89 Conector recto"/>
              <p:cNvCxnSpPr/>
              <p:nvPr/>
            </p:nvCxnSpPr>
            <p:spPr>
              <a:xfrm rot="5400000" flipH="1" flipV="1">
                <a:off x="1606609" y="2106740"/>
                <a:ext cx="1928543"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91" name="90 Conector recto"/>
              <p:cNvCxnSpPr/>
              <p:nvPr/>
            </p:nvCxnSpPr>
            <p:spPr>
              <a:xfrm>
                <a:off x="1786511" y="2639876"/>
                <a:ext cx="1784726" cy="2102"/>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92" name="91 Conector recto"/>
              <p:cNvCxnSpPr/>
              <p:nvPr/>
            </p:nvCxnSpPr>
            <p:spPr>
              <a:xfrm>
                <a:off x="1786511" y="2355956"/>
                <a:ext cx="1784726"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95" name="94 Conector recto"/>
              <p:cNvCxnSpPr/>
              <p:nvPr/>
            </p:nvCxnSpPr>
            <p:spPr>
              <a:xfrm>
                <a:off x="1786511" y="2507380"/>
                <a:ext cx="1784726" cy="2104"/>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99" name="98 Conector recto"/>
              <p:cNvCxnSpPr/>
              <p:nvPr/>
            </p:nvCxnSpPr>
            <p:spPr>
              <a:xfrm>
                <a:off x="1786511" y="2212945"/>
                <a:ext cx="1784726"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00" name="99 Conector recto"/>
              <p:cNvCxnSpPr/>
              <p:nvPr/>
            </p:nvCxnSpPr>
            <p:spPr>
              <a:xfrm>
                <a:off x="1786511" y="2072038"/>
                <a:ext cx="1784726"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01" name="100 Conector recto"/>
              <p:cNvCxnSpPr/>
              <p:nvPr/>
            </p:nvCxnSpPr>
            <p:spPr>
              <a:xfrm>
                <a:off x="1786511" y="1926924"/>
                <a:ext cx="1784726" cy="2104"/>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02" name="101 Conector recto"/>
              <p:cNvCxnSpPr/>
              <p:nvPr/>
            </p:nvCxnSpPr>
            <p:spPr>
              <a:xfrm>
                <a:off x="1786511" y="1786016"/>
                <a:ext cx="1784726"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03" name="102 Conector recto"/>
              <p:cNvCxnSpPr/>
              <p:nvPr/>
            </p:nvCxnSpPr>
            <p:spPr>
              <a:xfrm>
                <a:off x="1786511" y="1356984"/>
                <a:ext cx="1784726" cy="2102"/>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04" name="103 Conector recto"/>
              <p:cNvCxnSpPr/>
              <p:nvPr/>
            </p:nvCxnSpPr>
            <p:spPr>
              <a:xfrm>
                <a:off x="1786511" y="1499995"/>
                <a:ext cx="1784726" cy="2102"/>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05" name="104 Conector recto"/>
              <p:cNvCxnSpPr/>
              <p:nvPr/>
            </p:nvCxnSpPr>
            <p:spPr>
              <a:xfrm>
                <a:off x="1786511" y="1643006"/>
                <a:ext cx="1784726"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06" name="105 Conector recto"/>
              <p:cNvCxnSpPr/>
              <p:nvPr/>
            </p:nvCxnSpPr>
            <p:spPr>
              <a:xfrm rot="5400000" flipH="1" flipV="1">
                <a:off x="1760072" y="2106740"/>
                <a:ext cx="1928543"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07" name="106 Conector recto"/>
              <p:cNvCxnSpPr/>
              <p:nvPr/>
            </p:nvCxnSpPr>
            <p:spPr>
              <a:xfrm rot="5400000" flipH="1" flipV="1">
                <a:off x="2036685" y="2106740"/>
                <a:ext cx="1928543"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08" name="107 Conector recto"/>
              <p:cNvCxnSpPr/>
              <p:nvPr/>
            </p:nvCxnSpPr>
            <p:spPr>
              <a:xfrm rot="5400000" flipH="1" flipV="1">
                <a:off x="2188254" y="2106740"/>
                <a:ext cx="1928543"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09" name="108 Conector recto"/>
              <p:cNvCxnSpPr/>
              <p:nvPr/>
            </p:nvCxnSpPr>
            <p:spPr>
              <a:xfrm rot="5400000" flipH="1" flipV="1">
                <a:off x="1892695" y="2106740"/>
                <a:ext cx="1928543"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10" name="109 Conector recto"/>
              <p:cNvCxnSpPr/>
              <p:nvPr/>
            </p:nvCxnSpPr>
            <p:spPr>
              <a:xfrm rot="5400000" flipH="1" flipV="1">
                <a:off x="2339823" y="2106740"/>
                <a:ext cx="1928543"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11" name="110 Conector recto"/>
              <p:cNvCxnSpPr/>
              <p:nvPr/>
            </p:nvCxnSpPr>
            <p:spPr>
              <a:xfrm rot="5400000" flipH="1" flipV="1">
                <a:off x="2493288" y="2106740"/>
                <a:ext cx="1928543"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grpSp>
        <p:grpSp>
          <p:nvGrpSpPr>
            <p:cNvPr id="20513" name="98 Grupo"/>
            <p:cNvGrpSpPr>
              <a:grpSpLocks/>
            </p:cNvGrpSpPr>
            <p:nvPr/>
          </p:nvGrpSpPr>
          <p:grpSpPr bwMode="auto">
            <a:xfrm>
              <a:off x="4078574" y="1090821"/>
              <a:ext cx="1387598" cy="1368634"/>
              <a:chOff x="1785918" y="1142984"/>
              <a:chExt cx="1785950" cy="1928827"/>
            </a:xfrm>
          </p:grpSpPr>
          <p:cxnSp>
            <p:nvCxnSpPr>
              <p:cNvPr id="113" name="112 Conector recto"/>
              <p:cNvCxnSpPr/>
              <p:nvPr/>
            </p:nvCxnSpPr>
            <p:spPr>
              <a:xfrm>
                <a:off x="1785509" y="2784390"/>
                <a:ext cx="1786621" cy="2104"/>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14" name="113 Conector recto"/>
              <p:cNvCxnSpPr/>
              <p:nvPr/>
            </p:nvCxnSpPr>
            <p:spPr>
              <a:xfrm rot="5400000" flipH="1" flipV="1">
                <a:off x="1036276" y="2107296"/>
                <a:ext cx="1928545" cy="1894"/>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15" name="114 Conector recto"/>
              <p:cNvCxnSpPr/>
              <p:nvPr/>
            </p:nvCxnSpPr>
            <p:spPr>
              <a:xfrm rot="5400000" flipH="1" flipV="1">
                <a:off x="1184056" y="2103506"/>
                <a:ext cx="1928545" cy="9472"/>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16" name="115 Conector recto"/>
              <p:cNvCxnSpPr/>
              <p:nvPr/>
            </p:nvCxnSpPr>
            <p:spPr>
              <a:xfrm rot="5400000" flipH="1" flipV="1">
                <a:off x="1322362" y="2107296"/>
                <a:ext cx="1928545" cy="1895"/>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17" name="116 Conector recto"/>
              <p:cNvCxnSpPr/>
              <p:nvPr/>
            </p:nvCxnSpPr>
            <p:spPr>
              <a:xfrm rot="5400000" flipH="1" flipV="1">
                <a:off x="1464458" y="2107296"/>
                <a:ext cx="1928545" cy="1894"/>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18" name="117 Conector recto"/>
              <p:cNvCxnSpPr/>
              <p:nvPr/>
            </p:nvCxnSpPr>
            <p:spPr>
              <a:xfrm rot="5400000" flipH="1" flipV="1">
                <a:off x="1607501" y="2108243"/>
                <a:ext cx="1928545"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19" name="118 Conector recto"/>
              <p:cNvCxnSpPr/>
              <p:nvPr/>
            </p:nvCxnSpPr>
            <p:spPr>
              <a:xfrm>
                <a:off x="1785509" y="2641379"/>
                <a:ext cx="1786621" cy="2104"/>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20" name="119 Conector recto"/>
              <p:cNvCxnSpPr/>
              <p:nvPr/>
            </p:nvCxnSpPr>
            <p:spPr>
              <a:xfrm>
                <a:off x="1785509" y="2357461"/>
                <a:ext cx="1786621"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21" name="120 Conector recto"/>
              <p:cNvCxnSpPr/>
              <p:nvPr/>
            </p:nvCxnSpPr>
            <p:spPr>
              <a:xfrm>
                <a:off x="1785509" y="2508885"/>
                <a:ext cx="1786621" cy="2102"/>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22" name="121 Conector recto"/>
              <p:cNvCxnSpPr/>
              <p:nvPr/>
            </p:nvCxnSpPr>
            <p:spPr>
              <a:xfrm>
                <a:off x="1785509" y="2214450"/>
                <a:ext cx="1786621"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23" name="122 Conector recto"/>
              <p:cNvCxnSpPr/>
              <p:nvPr/>
            </p:nvCxnSpPr>
            <p:spPr>
              <a:xfrm>
                <a:off x="1785509" y="2073542"/>
                <a:ext cx="1786621"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24" name="123 Conector recto"/>
              <p:cNvCxnSpPr/>
              <p:nvPr/>
            </p:nvCxnSpPr>
            <p:spPr>
              <a:xfrm>
                <a:off x="1785509" y="1928429"/>
                <a:ext cx="1786621" cy="2102"/>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25" name="124 Conector recto"/>
              <p:cNvCxnSpPr/>
              <p:nvPr/>
            </p:nvCxnSpPr>
            <p:spPr>
              <a:xfrm>
                <a:off x="1785509" y="1787520"/>
                <a:ext cx="1786621"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26" name="125 Conector recto"/>
              <p:cNvCxnSpPr/>
              <p:nvPr/>
            </p:nvCxnSpPr>
            <p:spPr>
              <a:xfrm>
                <a:off x="1785509" y="1358487"/>
                <a:ext cx="1786621" cy="2104"/>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27" name="126 Conector recto"/>
              <p:cNvCxnSpPr/>
              <p:nvPr/>
            </p:nvCxnSpPr>
            <p:spPr>
              <a:xfrm>
                <a:off x="1785509" y="1501498"/>
                <a:ext cx="1786621" cy="2104"/>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28" name="127 Conector recto"/>
              <p:cNvCxnSpPr/>
              <p:nvPr/>
            </p:nvCxnSpPr>
            <p:spPr>
              <a:xfrm>
                <a:off x="1785509" y="1644509"/>
                <a:ext cx="1786621"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29" name="128 Conector recto"/>
              <p:cNvCxnSpPr/>
              <p:nvPr/>
            </p:nvCxnSpPr>
            <p:spPr>
              <a:xfrm rot="5400000" flipH="1" flipV="1">
                <a:off x="1759070" y="2108243"/>
                <a:ext cx="1928545"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30" name="129 Conector recto"/>
              <p:cNvCxnSpPr/>
              <p:nvPr/>
            </p:nvCxnSpPr>
            <p:spPr>
              <a:xfrm rot="5400000" flipH="1" flipV="1">
                <a:off x="2035684" y="2108243"/>
                <a:ext cx="1928545"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31" name="130 Conector recto"/>
              <p:cNvCxnSpPr/>
              <p:nvPr/>
            </p:nvCxnSpPr>
            <p:spPr>
              <a:xfrm rot="5400000" flipH="1" flipV="1">
                <a:off x="2189147" y="2108243"/>
                <a:ext cx="1928545"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32" name="131 Conector recto"/>
              <p:cNvCxnSpPr/>
              <p:nvPr/>
            </p:nvCxnSpPr>
            <p:spPr>
              <a:xfrm rot="5400000" flipH="1" flipV="1">
                <a:off x="1893587" y="2108243"/>
                <a:ext cx="1928545"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33" name="132 Conector recto"/>
              <p:cNvCxnSpPr/>
              <p:nvPr/>
            </p:nvCxnSpPr>
            <p:spPr>
              <a:xfrm rot="5400000" flipH="1" flipV="1">
                <a:off x="2321770" y="2108243"/>
                <a:ext cx="1928545"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34" name="133 Conector recto"/>
              <p:cNvCxnSpPr/>
              <p:nvPr/>
            </p:nvCxnSpPr>
            <p:spPr>
              <a:xfrm rot="5400000" flipH="1" flipV="1">
                <a:off x="2494180" y="2108243"/>
                <a:ext cx="1928545"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grpSp>
        <p:grpSp>
          <p:nvGrpSpPr>
            <p:cNvPr id="20514" name="98 Grupo"/>
            <p:cNvGrpSpPr>
              <a:grpSpLocks/>
            </p:cNvGrpSpPr>
            <p:nvPr/>
          </p:nvGrpSpPr>
          <p:grpSpPr bwMode="auto">
            <a:xfrm>
              <a:off x="71406" y="2428879"/>
              <a:ext cx="1387598" cy="1368634"/>
              <a:chOff x="1785918" y="1142984"/>
              <a:chExt cx="1785950" cy="1928827"/>
            </a:xfrm>
          </p:grpSpPr>
          <p:cxnSp>
            <p:nvCxnSpPr>
              <p:cNvPr id="136" name="135 Conector recto"/>
              <p:cNvCxnSpPr/>
              <p:nvPr/>
            </p:nvCxnSpPr>
            <p:spPr>
              <a:xfrm>
                <a:off x="1785918" y="2783034"/>
                <a:ext cx="1786621" cy="2104"/>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37" name="136 Conector recto"/>
              <p:cNvCxnSpPr/>
              <p:nvPr/>
            </p:nvCxnSpPr>
            <p:spPr>
              <a:xfrm rot="5400000" flipH="1" flipV="1">
                <a:off x="1036685" y="2105939"/>
                <a:ext cx="1928545" cy="1894"/>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38" name="137 Conector recto"/>
              <p:cNvCxnSpPr/>
              <p:nvPr/>
            </p:nvCxnSpPr>
            <p:spPr>
              <a:xfrm rot="5400000" flipH="1" flipV="1">
                <a:off x="1184465" y="2102150"/>
                <a:ext cx="1928545" cy="9472"/>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39" name="138 Conector recto"/>
              <p:cNvCxnSpPr/>
              <p:nvPr/>
            </p:nvCxnSpPr>
            <p:spPr>
              <a:xfrm rot="5400000" flipH="1" flipV="1">
                <a:off x="1322771" y="2105939"/>
                <a:ext cx="1928545" cy="1895"/>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40" name="139 Conector recto"/>
              <p:cNvCxnSpPr/>
              <p:nvPr/>
            </p:nvCxnSpPr>
            <p:spPr>
              <a:xfrm rot="5400000" flipH="1" flipV="1">
                <a:off x="1464868" y="2105939"/>
                <a:ext cx="1928545" cy="1894"/>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41" name="140 Conector recto"/>
              <p:cNvCxnSpPr/>
              <p:nvPr/>
            </p:nvCxnSpPr>
            <p:spPr>
              <a:xfrm rot="5400000" flipH="1" flipV="1">
                <a:off x="1607911" y="2106887"/>
                <a:ext cx="1928545"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42" name="141 Conector recto"/>
              <p:cNvCxnSpPr/>
              <p:nvPr/>
            </p:nvCxnSpPr>
            <p:spPr>
              <a:xfrm>
                <a:off x="1785918" y="2640023"/>
                <a:ext cx="1786621" cy="2104"/>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43" name="142 Conector recto"/>
              <p:cNvCxnSpPr/>
              <p:nvPr/>
            </p:nvCxnSpPr>
            <p:spPr>
              <a:xfrm>
                <a:off x="1785918" y="2356105"/>
                <a:ext cx="1786621"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44" name="143 Conector recto"/>
              <p:cNvCxnSpPr/>
              <p:nvPr/>
            </p:nvCxnSpPr>
            <p:spPr>
              <a:xfrm>
                <a:off x="1785918" y="2507528"/>
                <a:ext cx="1786621" cy="2102"/>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45" name="144 Conector recto"/>
              <p:cNvCxnSpPr/>
              <p:nvPr/>
            </p:nvCxnSpPr>
            <p:spPr>
              <a:xfrm>
                <a:off x="1785918" y="2213094"/>
                <a:ext cx="1786621"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46" name="145 Conector recto"/>
              <p:cNvCxnSpPr/>
              <p:nvPr/>
            </p:nvCxnSpPr>
            <p:spPr>
              <a:xfrm>
                <a:off x="1785918" y="2072185"/>
                <a:ext cx="1786621"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47" name="146 Conector recto"/>
              <p:cNvCxnSpPr/>
              <p:nvPr/>
            </p:nvCxnSpPr>
            <p:spPr>
              <a:xfrm>
                <a:off x="1785918" y="1927072"/>
                <a:ext cx="1786621" cy="2102"/>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48" name="147 Conector recto"/>
              <p:cNvCxnSpPr/>
              <p:nvPr/>
            </p:nvCxnSpPr>
            <p:spPr>
              <a:xfrm>
                <a:off x="1785918" y="1786163"/>
                <a:ext cx="1786621"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49" name="148 Conector recto"/>
              <p:cNvCxnSpPr/>
              <p:nvPr/>
            </p:nvCxnSpPr>
            <p:spPr>
              <a:xfrm>
                <a:off x="1785918" y="1357131"/>
                <a:ext cx="1786621" cy="2104"/>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50" name="149 Conector recto"/>
              <p:cNvCxnSpPr/>
              <p:nvPr/>
            </p:nvCxnSpPr>
            <p:spPr>
              <a:xfrm>
                <a:off x="1785918" y="1500142"/>
                <a:ext cx="1786621" cy="2104"/>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51" name="150 Conector recto"/>
              <p:cNvCxnSpPr/>
              <p:nvPr/>
            </p:nvCxnSpPr>
            <p:spPr>
              <a:xfrm>
                <a:off x="1785918" y="1643153"/>
                <a:ext cx="1786621"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52" name="151 Conector recto"/>
              <p:cNvCxnSpPr/>
              <p:nvPr/>
            </p:nvCxnSpPr>
            <p:spPr>
              <a:xfrm rot="5400000" flipH="1" flipV="1">
                <a:off x="1759480" y="2106887"/>
                <a:ext cx="1928545"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53" name="152 Conector recto"/>
              <p:cNvCxnSpPr/>
              <p:nvPr/>
            </p:nvCxnSpPr>
            <p:spPr>
              <a:xfrm rot="5400000" flipH="1" flipV="1">
                <a:off x="2036093" y="2106887"/>
                <a:ext cx="1928545"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54" name="153 Conector recto"/>
              <p:cNvCxnSpPr/>
              <p:nvPr/>
            </p:nvCxnSpPr>
            <p:spPr>
              <a:xfrm rot="5400000" flipH="1" flipV="1">
                <a:off x="2189556" y="2106887"/>
                <a:ext cx="1928545"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55" name="154 Conector recto"/>
              <p:cNvCxnSpPr/>
              <p:nvPr/>
            </p:nvCxnSpPr>
            <p:spPr>
              <a:xfrm rot="5400000" flipH="1" flipV="1">
                <a:off x="1893997" y="2106887"/>
                <a:ext cx="1928545"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56" name="155 Conector recto"/>
              <p:cNvCxnSpPr/>
              <p:nvPr/>
            </p:nvCxnSpPr>
            <p:spPr>
              <a:xfrm rot="5400000" flipH="1" flipV="1">
                <a:off x="2341125" y="2106887"/>
                <a:ext cx="1928545"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57" name="156 Conector recto"/>
              <p:cNvCxnSpPr/>
              <p:nvPr/>
            </p:nvCxnSpPr>
            <p:spPr>
              <a:xfrm rot="5400000" flipH="1" flipV="1">
                <a:off x="2494590" y="2106887"/>
                <a:ext cx="1928545"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grpSp>
        <p:grpSp>
          <p:nvGrpSpPr>
            <p:cNvPr id="20515" name="98 Grupo"/>
            <p:cNvGrpSpPr>
              <a:grpSpLocks/>
            </p:cNvGrpSpPr>
            <p:nvPr/>
          </p:nvGrpSpPr>
          <p:grpSpPr bwMode="auto">
            <a:xfrm>
              <a:off x="1403495" y="2428868"/>
              <a:ext cx="1387598" cy="1368634"/>
              <a:chOff x="1785918" y="1142984"/>
              <a:chExt cx="1785950" cy="1928827"/>
            </a:xfrm>
          </p:grpSpPr>
          <p:cxnSp>
            <p:nvCxnSpPr>
              <p:cNvPr id="159" name="158 Conector recto"/>
              <p:cNvCxnSpPr/>
              <p:nvPr/>
            </p:nvCxnSpPr>
            <p:spPr>
              <a:xfrm>
                <a:off x="1786039" y="2783050"/>
                <a:ext cx="1786620" cy="2104"/>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60" name="159 Conector recto"/>
              <p:cNvCxnSpPr/>
              <p:nvPr/>
            </p:nvCxnSpPr>
            <p:spPr>
              <a:xfrm rot="5400000" flipH="1" flipV="1">
                <a:off x="1036804" y="2105955"/>
                <a:ext cx="1928545" cy="1895"/>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61" name="160 Conector recto"/>
              <p:cNvCxnSpPr/>
              <p:nvPr/>
            </p:nvCxnSpPr>
            <p:spPr>
              <a:xfrm rot="5400000" flipH="1" flipV="1">
                <a:off x="1184584" y="2102166"/>
                <a:ext cx="1928545" cy="9474"/>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62" name="161 Conector recto"/>
              <p:cNvCxnSpPr/>
              <p:nvPr/>
            </p:nvCxnSpPr>
            <p:spPr>
              <a:xfrm rot="5400000" flipH="1" flipV="1">
                <a:off x="1322892" y="2105955"/>
                <a:ext cx="1928545" cy="1894"/>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63" name="162 Conector recto"/>
              <p:cNvCxnSpPr/>
              <p:nvPr/>
            </p:nvCxnSpPr>
            <p:spPr>
              <a:xfrm rot="5400000" flipH="1" flipV="1">
                <a:off x="1464987" y="2105955"/>
                <a:ext cx="1928545" cy="1895"/>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64" name="163 Conector recto"/>
              <p:cNvCxnSpPr/>
              <p:nvPr/>
            </p:nvCxnSpPr>
            <p:spPr>
              <a:xfrm rot="5400000" flipH="1" flipV="1">
                <a:off x="1608030" y="2106903"/>
                <a:ext cx="1928545"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65" name="164 Conector recto"/>
              <p:cNvCxnSpPr/>
              <p:nvPr/>
            </p:nvCxnSpPr>
            <p:spPr>
              <a:xfrm>
                <a:off x="1786039" y="2640039"/>
                <a:ext cx="1786620" cy="2104"/>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66" name="165 Conector recto"/>
              <p:cNvCxnSpPr/>
              <p:nvPr/>
            </p:nvCxnSpPr>
            <p:spPr>
              <a:xfrm>
                <a:off x="1786039" y="2356121"/>
                <a:ext cx="1786620"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67" name="166 Conector recto"/>
              <p:cNvCxnSpPr/>
              <p:nvPr/>
            </p:nvCxnSpPr>
            <p:spPr>
              <a:xfrm>
                <a:off x="1786039" y="2507544"/>
                <a:ext cx="1786620" cy="2102"/>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68" name="167 Conector recto"/>
              <p:cNvCxnSpPr/>
              <p:nvPr/>
            </p:nvCxnSpPr>
            <p:spPr>
              <a:xfrm>
                <a:off x="1786039" y="2213110"/>
                <a:ext cx="1786620"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69" name="168 Conector recto"/>
              <p:cNvCxnSpPr/>
              <p:nvPr/>
            </p:nvCxnSpPr>
            <p:spPr>
              <a:xfrm>
                <a:off x="1786039" y="2072201"/>
                <a:ext cx="1786620"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70" name="169 Conector recto"/>
              <p:cNvCxnSpPr/>
              <p:nvPr/>
            </p:nvCxnSpPr>
            <p:spPr>
              <a:xfrm>
                <a:off x="1786039" y="1927088"/>
                <a:ext cx="1786620" cy="2102"/>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71" name="170 Conector recto"/>
              <p:cNvCxnSpPr/>
              <p:nvPr/>
            </p:nvCxnSpPr>
            <p:spPr>
              <a:xfrm>
                <a:off x="1786039" y="1786179"/>
                <a:ext cx="1786620"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72" name="171 Conector recto"/>
              <p:cNvCxnSpPr/>
              <p:nvPr/>
            </p:nvCxnSpPr>
            <p:spPr>
              <a:xfrm>
                <a:off x="1786039" y="1357147"/>
                <a:ext cx="1786620" cy="2104"/>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73" name="172 Conector recto"/>
              <p:cNvCxnSpPr/>
              <p:nvPr/>
            </p:nvCxnSpPr>
            <p:spPr>
              <a:xfrm>
                <a:off x="1786039" y="1500158"/>
                <a:ext cx="1786620" cy="2104"/>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74" name="173 Conector recto"/>
              <p:cNvCxnSpPr/>
              <p:nvPr/>
            </p:nvCxnSpPr>
            <p:spPr>
              <a:xfrm>
                <a:off x="1786039" y="1643168"/>
                <a:ext cx="1786620"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75" name="174 Conector recto"/>
              <p:cNvCxnSpPr/>
              <p:nvPr/>
            </p:nvCxnSpPr>
            <p:spPr>
              <a:xfrm rot="5400000" flipH="1" flipV="1">
                <a:off x="1759599" y="2106903"/>
                <a:ext cx="1928545"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76" name="175 Conector recto"/>
              <p:cNvCxnSpPr/>
              <p:nvPr/>
            </p:nvCxnSpPr>
            <p:spPr>
              <a:xfrm rot="5400000" flipH="1" flipV="1">
                <a:off x="2036213" y="2106903"/>
                <a:ext cx="1928545"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77" name="176 Conector recto"/>
              <p:cNvCxnSpPr/>
              <p:nvPr/>
            </p:nvCxnSpPr>
            <p:spPr>
              <a:xfrm rot="5400000" flipH="1" flipV="1">
                <a:off x="2189677" y="2106903"/>
                <a:ext cx="1928545"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78" name="177 Conector recto"/>
              <p:cNvCxnSpPr/>
              <p:nvPr/>
            </p:nvCxnSpPr>
            <p:spPr>
              <a:xfrm rot="5400000" flipH="1" flipV="1">
                <a:off x="1894117" y="2106903"/>
                <a:ext cx="1928545"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79" name="178 Conector recto"/>
              <p:cNvCxnSpPr/>
              <p:nvPr/>
            </p:nvCxnSpPr>
            <p:spPr>
              <a:xfrm rot="5400000" flipH="1" flipV="1">
                <a:off x="2341246" y="2106903"/>
                <a:ext cx="1928545"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80" name="179 Conector recto"/>
              <p:cNvCxnSpPr/>
              <p:nvPr/>
            </p:nvCxnSpPr>
            <p:spPr>
              <a:xfrm rot="5400000" flipH="1" flipV="1">
                <a:off x="2494709" y="2106903"/>
                <a:ext cx="1928545"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grpSp>
        <p:grpSp>
          <p:nvGrpSpPr>
            <p:cNvPr id="20516" name="98 Grupo"/>
            <p:cNvGrpSpPr>
              <a:grpSpLocks/>
            </p:cNvGrpSpPr>
            <p:nvPr/>
          </p:nvGrpSpPr>
          <p:grpSpPr bwMode="auto">
            <a:xfrm>
              <a:off x="2751398" y="2479787"/>
              <a:ext cx="1387598" cy="1368634"/>
              <a:chOff x="1785918" y="1142984"/>
              <a:chExt cx="1785950" cy="1928827"/>
            </a:xfrm>
          </p:grpSpPr>
          <p:cxnSp>
            <p:nvCxnSpPr>
              <p:cNvPr id="182" name="181 Conector recto"/>
              <p:cNvCxnSpPr/>
              <p:nvPr/>
            </p:nvCxnSpPr>
            <p:spPr>
              <a:xfrm>
                <a:off x="1786645" y="2782794"/>
                <a:ext cx="1784726" cy="2104"/>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83" name="182 Conector recto"/>
              <p:cNvCxnSpPr/>
              <p:nvPr/>
            </p:nvCxnSpPr>
            <p:spPr>
              <a:xfrm rot="5400000" flipH="1" flipV="1">
                <a:off x="1037411" y="2105699"/>
                <a:ext cx="1928545" cy="1895"/>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84" name="183 Conector recto"/>
              <p:cNvCxnSpPr/>
              <p:nvPr/>
            </p:nvCxnSpPr>
            <p:spPr>
              <a:xfrm rot="5400000" flipH="1" flipV="1">
                <a:off x="1184244" y="2100963"/>
                <a:ext cx="1928545" cy="11368"/>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85" name="184 Conector recto"/>
              <p:cNvCxnSpPr/>
              <p:nvPr/>
            </p:nvCxnSpPr>
            <p:spPr>
              <a:xfrm rot="5400000" flipH="1" flipV="1">
                <a:off x="1323498" y="2105699"/>
                <a:ext cx="1928545" cy="1894"/>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86" name="185 Conector recto"/>
              <p:cNvCxnSpPr/>
              <p:nvPr/>
            </p:nvCxnSpPr>
            <p:spPr>
              <a:xfrm rot="5400000" flipH="1" flipV="1">
                <a:off x="1465593" y="2105699"/>
                <a:ext cx="1928545" cy="1895"/>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87" name="186 Conector recto"/>
              <p:cNvCxnSpPr/>
              <p:nvPr/>
            </p:nvCxnSpPr>
            <p:spPr>
              <a:xfrm rot="5400000" flipH="1" flipV="1">
                <a:off x="1606742" y="2106647"/>
                <a:ext cx="1928545"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88" name="187 Conector recto"/>
              <p:cNvCxnSpPr/>
              <p:nvPr/>
            </p:nvCxnSpPr>
            <p:spPr>
              <a:xfrm>
                <a:off x="1786645" y="2639783"/>
                <a:ext cx="1784726" cy="2104"/>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89" name="188 Conector recto"/>
              <p:cNvCxnSpPr/>
              <p:nvPr/>
            </p:nvCxnSpPr>
            <p:spPr>
              <a:xfrm>
                <a:off x="1786645" y="2355865"/>
                <a:ext cx="1784726"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90" name="189 Conector recto"/>
              <p:cNvCxnSpPr/>
              <p:nvPr/>
            </p:nvCxnSpPr>
            <p:spPr>
              <a:xfrm>
                <a:off x="1786645" y="2507288"/>
                <a:ext cx="1784726" cy="2102"/>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91" name="190 Conector recto"/>
              <p:cNvCxnSpPr/>
              <p:nvPr/>
            </p:nvCxnSpPr>
            <p:spPr>
              <a:xfrm>
                <a:off x="1786645" y="2212854"/>
                <a:ext cx="1784726"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92" name="191 Conector recto"/>
              <p:cNvCxnSpPr/>
              <p:nvPr/>
            </p:nvCxnSpPr>
            <p:spPr>
              <a:xfrm>
                <a:off x="1786645" y="2071945"/>
                <a:ext cx="1784726"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93" name="192 Conector recto"/>
              <p:cNvCxnSpPr/>
              <p:nvPr/>
            </p:nvCxnSpPr>
            <p:spPr>
              <a:xfrm>
                <a:off x="1786645" y="1926832"/>
                <a:ext cx="1784726" cy="2102"/>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94" name="193 Conector recto"/>
              <p:cNvCxnSpPr/>
              <p:nvPr/>
            </p:nvCxnSpPr>
            <p:spPr>
              <a:xfrm>
                <a:off x="1786645" y="1785924"/>
                <a:ext cx="1784726"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95" name="194 Conector recto"/>
              <p:cNvCxnSpPr/>
              <p:nvPr/>
            </p:nvCxnSpPr>
            <p:spPr>
              <a:xfrm>
                <a:off x="1786645" y="1356891"/>
                <a:ext cx="1784726" cy="2104"/>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96" name="195 Conector recto"/>
              <p:cNvCxnSpPr/>
              <p:nvPr/>
            </p:nvCxnSpPr>
            <p:spPr>
              <a:xfrm>
                <a:off x="1786645" y="1499902"/>
                <a:ext cx="1784726" cy="2104"/>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97" name="196 Conector recto"/>
              <p:cNvCxnSpPr/>
              <p:nvPr/>
            </p:nvCxnSpPr>
            <p:spPr>
              <a:xfrm>
                <a:off x="1786645" y="1642913"/>
                <a:ext cx="1784726"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98" name="197 Conector recto"/>
              <p:cNvCxnSpPr/>
              <p:nvPr/>
            </p:nvCxnSpPr>
            <p:spPr>
              <a:xfrm rot="5400000" flipH="1" flipV="1">
                <a:off x="1760205" y="2106647"/>
                <a:ext cx="1928545"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199" name="198 Conector recto"/>
              <p:cNvCxnSpPr/>
              <p:nvPr/>
            </p:nvCxnSpPr>
            <p:spPr>
              <a:xfrm rot="5400000" flipH="1" flipV="1">
                <a:off x="2036819" y="2106647"/>
                <a:ext cx="1928545"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200" name="199 Conector recto"/>
              <p:cNvCxnSpPr/>
              <p:nvPr/>
            </p:nvCxnSpPr>
            <p:spPr>
              <a:xfrm rot="5400000" flipH="1" flipV="1">
                <a:off x="2188388" y="2106647"/>
                <a:ext cx="1928545"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201" name="200 Conector recto"/>
              <p:cNvCxnSpPr/>
              <p:nvPr/>
            </p:nvCxnSpPr>
            <p:spPr>
              <a:xfrm rot="5400000" flipH="1" flipV="1">
                <a:off x="1892828" y="2106647"/>
                <a:ext cx="1928545"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202" name="201 Conector recto"/>
              <p:cNvCxnSpPr/>
              <p:nvPr/>
            </p:nvCxnSpPr>
            <p:spPr>
              <a:xfrm rot="5400000" flipH="1" flipV="1">
                <a:off x="2339957" y="2106647"/>
                <a:ext cx="1928545"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203" name="202 Conector recto"/>
              <p:cNvCxnSpPr/>
              <p:nvPr/>
            </p:nvCxnSpPr>
            <p:spPr>
              <a:xfrm rot="5400000" flipH="1" flipV="1">
                <a:off x="2493421" y="2106647"/>
                <a:ext cx="1928545"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grpSp>
        <p:grpSp>
          <p:nvGrpSpPr>
            <p:cNvPr id="20517" name="98 Grupo"/>
            <p:cNvGrpSpPr>
              <a:grpSpLocks/>
            </p:cNvGrpSpPr>
            <p:nvPr/>
          </p:nvGrpSpPr>
          <p:grpSpPr bwMode="auto">
            <a:xfrm>
              <a:off x="4112921" y="2428868"/>
              <a:ext cx="1387598" cy="1368634"/>
              <a:chOff x="1785918" y="1142984"/>
              <a:chExt cx="1785950" cy="1928827"/>
            </a:xfrm>
          </p:grpSpPr>
          <p:cxnSp>
            <p:nvCxnSpPr>
              <p:cNvPr id="239" name="238 Conector recto"/>
              <p:cNvCxnSpPr/>
              <p:nvPr/>
            </p:nvCxnSpPr>
            <p:spPr>
              <a:xfrm>
                <a:off x="1786773" y="2783050"/>
                <a:ext cx="1784726" cy="2104"/>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240" name="239 Conector recto"/>
              <p:cNvCxnSpPr/>
              <p:nvPr/>
            </p:nvCxnSpPr>
            <p:spPr>
              <a:xfrm rot="5400000" flipH="1" flipV="1">
                <a:off x="1037540" y="2105955"/>
                <a:ext cx="1928545" cy="1894"/>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241" name="240 Conector recto"/>
              <p:cNvCxnSpPr/>
              <p:nvPr/>
            </p:nvCxnSpPr>
            <p:spPr>
              <a:xfrm rot="5400000" flipH="1" flipV="1">
                <a:off x="1184372" y="2101218"/>
                <a:ext cx="1928545" cy="11368"/>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242" name="241 Conector recto"/>
              <p:cNvCxnSpPr/>
              <p:nvPr/>
            </p:nvCxnSpPr>
            <p:spPr>
              <a:xfrm rot="5400000" flipH="1" flipV="1">
                <a:off x="1323626" y="2105955"/>
                <a:ext cx="1928545" cy="1895"/>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243" name="242 Conector recto"/>
              <p:cNvCxnSpPr/>
              <p:nvPr/>
            </p:nvCxnSpPr>
            <p:spPr>
              <a:xfrm rot="5400000" flipH="1" flipV="1">
                <a:off x="1465722" y="2105955"/>
                <a:ext cx="1928545" cy="1894"/>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244" name="243 Conector recto"/>
              <p:cNvCxnSpPr/>
              <p:nvPr/>
            </p:nvCxnSpPr>
            <p:spPr>
              <a:xfrm rot="5400000" flipH="1" flipV="1">
                <a:off x="1606870" y="2106903"/>
                <a:ext cx="1928545"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245" name="244 Conector recto"/>
              <p:cNvCxnSpPr/>
              <p:nvPr/>
            </p:nvCxnSpPr>
            <p:spPr>
              <a:xfrm>
                <a:off x="1786773" y="2640039"/>
                <a:ext cx="1784726" cy="2104"/>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246" name="245 Conector recto"/>
              <p:cNvCxnSpPr/>
              <p:nvPr/>
            </p:nvCxnSpPr>
            <p:spPr>
              <a:xfrm>
                <a:off x="1786773" y="2356121"/>
                <a:ext cx="1784726"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247" name="246 Conector recto"/>
              <p:cNvCxnSpPr/>
              <p:nvPr/>
            </p:nvCxnSpPr>
            <p:spPr>
              <a:xfrm>
                <a:off x="1786773" y="2507544"/>
                <a:ext cx="1784726" cy="2102"/>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248" name="247 Conector recto"/>
              <p:cNvCxnSpPr/>
              <p:nvPr/>
            </p:nvCxnSpPr>
            <p:spPr>
              <a:xfrm>
                <a:off x="1786773" y="2213110"/>
                <a:ext cx="1784726"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249" name="248 Conector recto"/>
              <p:cNvCxnSpPr/>
              <p:nvPr/>
            </p:nvCxnSpPr>
            <p:spPr>
              <a:xfrm>
                <a:off x="1786773" y="2072201"/>
                <a:ext cx="1784726"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250" name="249 Conector recto"/>
              <p:cNvCxnSpPr/>
              <p:nvPr/>
            </p:nvCxnSpPr>
            <p:spPr>
              <a:xfrm>
                <a:off x="1786773" y="1927088"/>
                <a:ext cx="1784726" cy="2102"/>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251" name="250 Conector recto"/>
              <p:cNvCxnSpPr/>
              <p:nvPr/>
            </p:nvCxnSpPr>
            <p:spPr>
              <a:xfrm>
                <a:off x="1786773" y="1786179"/>
                <a:ext cx="1784726"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252" name="251 Conector recto"/>
              <p:cNvCxnSpPr/>
              <p:nvPr/>
            </p:nvCxnSpPr>
            <p:spPr>
              <a:xfrm>
                <a:off x="1786773" y="1357147"/>
                <a:ext cx="1784726" cy="2104"/>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253" name="252 Conector recto"/>
              <p:cNvCxnSpPr/>
              <p:nvPr/>
            </p:nvCxnSpPr>
            <p:spPr>
              <a:xfrm>
                <a:off x="1786773" y="1500158"/>
                <a:ext cx="1784726" cy="2104"/>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254" name="253 Conector recto"/>
              <p:cNvCxnSpPr/>
              <p:nvPr/>
            </p:nvCxnSpPr>
            <p:spPr>
              <a:xfrm>
                <a:off x="1786773" y="1643168"/>
                <a:ext cx="1784726"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255" name="254 Conector recto"/>
              <p:cNvCxnSpPr/>
              <p:nvPr/>
            </p:nvCxnSpPr>
            <p:spPr>
              <a:xfrm rot="5400000" flipH="1" flipV="1">
                <a:off x="1760334" y="2106903"/>
                <a:ext cx="1928545"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256" name="255 Conector recto"/>
              <p:cNvCxnSpPr/>
              <p:nvPr/>
            </p:nvCxnSpPr>
            <p:spPr>
              <a:xfrm rot="5400000" flipH="1" flipV="1">
                <a:off x="2036948" y="2106903"/>
                <a:ext cx="1928545"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257" name="256 Conector recto"/>
              <p:cNvCxnSpPr/>
              <p:nvPr/>
            </p:nvCxnSpPr>
            <p:spPr>
              <a:xfrm rot="5400000" flipH="1" flipV="1">
                <a:off x="2188517" y="2106903"/>
                <a:ext cx="1928545"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258" name="257 Conector recto"/>
              <p:cNvCxnSpPr/>
              <p:nvPr/>
            </p:nvCxnSpPr>
            <p:spPr>
              <a:xfrm rot="5400000" flipH="1" flipV="1">
                <a:off x="1892957" y="2106903"/>
                <a:ext cx="1928545"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259" name="258 Conector recto"/>
              <p:cNvCxnSpPr/>
              <p:nvPr/>
            </p:nvCxnSpPr>
            <p:spPr>
              <a:xfrm rot="5400000" flipH="1" flipV="1">
                <a:off x="2321140" y="2106903"/>
                <a:ext cx="1928545"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cxnSp>
            <p:nvCxnSpPr>
              <p:cNvPr id="260" name="259 Conector recto"/>
              <p:cNvCxnSpPr/>
              <p:nvPr/>
            </p:nvCxnSpPr>
            <p:spPr>
              <a:xfrm rot="5400000" flipH="1" flipV="1">
                <a:off x="2493549" y="2106903"/>
                <a:ext cx="1928545" cy="0"/>
              </a:xfrm>
              <a:prstGeom prst="line">
                <a:avLst/>
              </a:prstGeom>
              <a:ln w="12700">
                <a:solidFill>
                  <a:schemeClr val="bg2">
                    <a:lumMod val="40000"/>
                    <a:lumOff val="60000"/>
                    <a:alpha val="44000"/>
                  </a:schemeClr>
                </a:solidFill>
              </a:ln>
            </p:spPr>
            <p:style>
              <a:lnRef idx="2">
                <a:schemeClr val="accent1"/>
              </a:lnRef>
              <a:fillRef idx="0">
                <a:schemeClr val="accent1"/>
              </a:fillRef>
              <a:effectRef idx="1">
                <a:schemeClr val="accent1"/>
              </a:effectRef>
              <a:fontRef idx="minor">
                <a:schemeClr val="tx1"/>
              </a:fontRef>
            </p:style>
          </p:cxnSp>
        </p:grpSp>
      </p:grpSp>
      <p:pic>
        <p:nvPicPr>
          <p:cNvPr id="20490" name="263 Imagen"/>
          <p:cNvPicPr>
            <a:picLocks noChangeAspect="1" noChangeArrowheads="1"/>
          </p:cNvPicPr>
          <p:nvPr/>
        </p:nvPicPr>
        <p:blipFill>
          <a:blip r:embed="rId11"/>
          <a:srcRect l="7692" r="3847" b="8823"/>
          <a:stretch>
            <a:fillRect/>
          </a:stretch>
        </p:blipFill>
        <p:spPr bwMode="auto">
          <a:xfrm>
            <a:off x="5072063" y="4071938"/>
            <a:ext cx="3429000" cy="2214562"/>
          </a:xfrm>
          <a:prstGeom prst="rect">
            <a:avLst/>
          </a:prstGeom>
          <a:noFill/>
          <a:ln w="9525">
            <a:solidFill>
              <a:schemeClr val="tx1"/>
            </a:solidFill>
            <a:miter lim="800000"/>
            <a:headEnd/>
            <a:tailEnd/>
          </a:ln>
        </p:spPr>
      </p:pic>
      <p:sp>
        <p:nvSpPr>
          <p:cNvPr id="20491" name="Rectangle 4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s-ES"/>
          </a:p>
        </p:txBody>
      </p:sp>
      <p:pic>
        <p:nvPicPr>
          <p:cNvPr id="20492" name="Picture 45"/>
          <p:cNvPicPr>
            <a:picLocks noChangeAspect="1" noChangeArrowheads="1"/>
          </p:cNvPicPr>
          <p:nvPr/>
        </p:nvPicPr>
        <p:blipFill>
          <a:blip r:embed="rId12">
            <a:clrChange>
              <a:clrFrom>
                <a:srgbClr val="FFFFFF"/>
              </a:clrFrom>
              <a:clrTo>
                <a:srgbClr val="FFFFFF">
                  <a:alpha val="0"/>
                </a:srgbClr>
              </a:clrTo>
            </a:clrChange>
          </a:blip>
          <a:srcRect/>
          <a:stretch>
            <a:fillRect/>
          </a:stretch>
        </p:blipFill>
        <p:spPr bwMode="auto">
          <a:xfrm>
            <a:off x="4786313" y="4929188"/>
            <a:ext cx="285750" cy="303212"/>
          </a:xfrm>
          <a:prstGeom prst="rect">
            <a:avLst/>
          </a:prstGeom>
          <a:noFill/>
          <a:ln w="9525">
            <a:noFill/>
            <a:miter lim="800000"/>
            <a:headEnd/>
            <a:tailEnd/>
          </a:ln>
        </p:spPr>
      </p:pic>
      <p:sp>
        <p:nvSpPr>
          <p:cNvPr id="20493" name="15 CuadroTexto"/>
          <p:cNvSpPr txBox="1">
            <a:spLocks noChangeArrowheads="1"/>
          </p:cNvSpPr>
          <p:nvPr/>
        </p:nvSpPr>
        <p:spPr bwMode="auto">
          <a:xfrm>
            <a:off x="6357938" y="6215063"/>
            <a:ext cx="1130300" cy="307975"/>
          </a:xfrm>
          <a:prstGeom prst="rect">
            <a:avLst/>
          </a:prstGeom>
          <a:noFill/>
          <a:ln w="9525">
            <a:noFill/>
            <a:miter lim="800000"/>
            <a:headEnd/>
            <a:tailEnd/>
          </a:ln>
        </p:spPr>
        <p:txBody>
          <a:bodyPr>
            <a:spAutoFit/>
          </a:bodyPr>
          <a:lstStyle/>
          <a:p>
            <a:r>
              <a:rPr lang="es-ES_tradnl" sz="1400">
                <a:latin typeface="Times New Roman" pitchFamily="18" charset="0"/>
                <a:cs typeface="Times New Roman" pitchFamily="18" charset="0"/>
              </a:rPr>
              <a:t>Iteración</a:t>
            </a:r>
            <a:endParaRPr lang="es-ES" sz="1400">
              <a:latin typeface="Times New Roman" pitchFamily="18" charset="0"/>
              <a:cs typeface="Times New Roman" pitchFamily="18" charset="0"/>
            </a:endParaRPr>
          </a:p>
        </p:txBody>
      </p:sp>
      <p:sp>
        <p:nvSpPr>
          <p:cNvPr id="220" name="1 Rectángulo"/>
          <p:cNvSpPr>
            <a:spLocks noChangeArrowheads="1"/>
          </p:cNvSpPr>
          <p:nvPr/>
        </p:nvSpPr>
        <p:spPr bwMode="auto">
          <a:xfrm>
            <a:off x="2500313" y="-24"/>
            <a:ext cx="6643687" cy="523220"/>
          </a:xfrm>
          <a:prstGeom prst="rect">
            <a:avLst/>
          </a:prstGeom>
          <a:noFill/>
          <a:ln w="9525">
            <a:noFill/>
            <a:miter lim="800000"/>
            <a:headEnd/>
            <a:tailEnd/>
          </a:ln>
        </p:spPr>
        <p:txBody>
          <a:bodyPr>
            <a:spAutoFit/>
          </a:bodyPr>
          <a:lstStyle/>
          <a:p>
            <a:pPr algn="r"/>
            <a:r>
              <a:rPr lang="es-ES" sz="2800" b="1" dirty="0">
                <a:solidFill>
                  <a:srgbClr val="262673"/>
                </a:solidFill>
              </a:rPr>
              <a:t>Algoritmo para la obtención de PS </a:t>
            </a:r>
            <a:endParaRPr lang="es-ES" sz="2800" dirty="0">
              <a:solidFill>
                <a:srgbClr val="262673"/>
              </a:solidFill>
            </a:endParaRPr>
          </a:p>
        </p:txBody>
      </p:sp>
      <p:cxnSp>
        <p:nvCxnSpPr>
          <p:cNvPr id="221" name="220 Conector recto"/>
          <p:cNvCxnSpPr/>
          <p:nvPr/>
        </p:nvCxnSpPr>
        <p:spPr>
          <a:xfrm>
            <a:off x="3286116" y="500042"/>
            <a:ext cx="5757872" cy="1608"/>
          </a:xfrm>
          <a:prstGeom prst="line">
            <a:avLst/>
          </a:prstGeom>
          <a:ln>
            <a:solidFill>
              <a:srgbClr val="C00000"/>
            </a:solidFill>
          </a:ln>
        </p:spPr>
        <p:style>
          <a:lnRef idx="2">
            <a:schemeClr val="dk1"/>
          </a:lnRef>
          <a:fillRef idx="0">
            <a:schemeClr val="dk1"/>
          </a:fillRef>
          <a:effectRef idx="1">
            <a:schemeClr val="dk1"/>
          </a:effectRef>
          <a:fontRef idx="minor">
            <a:schemeClr val="tx1"/>
          </a:fontRef>
        </p:style>
      </p:cxnSp>
      <p:sp>
        <p:nvSpPr>
          <p:cNvPr id="4096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grpSp>
        <p:nvGrpSpPr>
          <p:cNvPr id="222" name="221 Grupo"/>
          <p:cNvGrpSpPr/>
          <p:nvPr/>
        </p:nvGrpSpPr>
        <p:grpSpPr>
          <a:xfrm>
            <a:off x="0" y="6572250"/>
            <a:ext cx="9144000" cy="277813"/>
            <a:chOff x="0" y="6572250"/>
            <a:chExt cx="9144000" cy="277813"/>
          </a:xfrm>
        </p:grpSpPr>
        <p:sp>
          <p:nvSpPr>
            <p:cNvPr id="223" name="222 Rectángulo"/>
            <p:cNvSpPr/>
            <p:nvPr/>
          </p:nvSpPr>
          <p:spPr>
            <a:xfrm>
              <a:off x="1785918" y="6572272"/>
              <a:ext cx="1285884" cy="276999"/>
            </a:xfrm>
            <a:prstGeom prst="rect">
              <a:avLst/>
            </a:prstGeom>
            <a:solidFill>
              <a:schemeClr val="bg2">
                <a:lumMod val="40000"/>
                <a:lumOff val="60000"/>
              </a:schemeClr>
            </a:solidFill>
            <a:ln>
              <a:noFill/>
            </a:ln>
          </p:spPr>
          <p:txBody>
            <a:bodyPr wrap="square">
              <a:spAutoFit/>
            </a:bodyPr>
            <a:lstStyle/>
            <a:p>
              <a:pPr>
                <a:defRPr/>
              </a:pPr>
              <a:r>
                <a:rPr lang="es-ES_tradnl" sz="1200" b="1" i="1" dirty="0" smtClean="0">
                  <a:solidFill>
                    <a:schemeClr val="bg1">
                      <a:lumMod val="50000"/>
                    </a:schemeClr>
                  </a:solidFill>
                </a:rPr>
                <a:t>Simulación MC</a:t>
              </a:r>
              <a:endParaRPr lang="es-ES" sz="1200" b="1" i="1" dirty="0">
                <a:solidFill>
                  <a:schemeClr val="bg1">
                    <a:lumMod val="50000"/>
                  </a:schemeClr>
                </a:solidFill>
              </a:endParaRPr>
            </a:p>
          </p:txBody>
        </p:sp>
        <p:sp>
          <p:nvSpPr>
            <p:cNvPr id="224" name="223 Rectángulo"/>
            <p:cNvSpPr/>
            <p:nvPr/>
          </p:nvSpPr>
          <p:spPr>
            <a:xfrm>
              <a:off x="857224" y="6572250"/>
              <a:ext cx="928694"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Objetivos</a:t>
              </a:r>
              <a:endParaRPr lang="es-ES" sz="1200" b="1" i="1" dirty="0">
                <a:solidFill>
                  <a:schemeClr val="bg1">
                    <a:lumMod val="50000"/>
                  </a:schemeClr>
                </a:solidFill>
              </a:endParaRPr>
            </a:p>
          </p:txBody>
        </p:sp>
        <p:sp>
          <p:nvSpPr>
            <p:cNvPr id="225" name="224 Rectángulo"/>
            <p:cNvSpPr/>
            <p:nvPr/>
          </p:nvSpPr>
          <p:spPr>
            <a:xfrm>
              <a:off x="0" y="6572250"/>
              <a:ext cx="1000100" cy="277813"/>
            </a:xfrm>
            <a:prstGeom prst="rect">
              <a:avLst/>
            </a:prstGeom>
            <a:solidFill>
              <a:schemeClr val="bg2">
                <a:lumMod val="40000"/>
                <a:lumOff val="60000"/>
              </a:schemeClr>
            </a:solidFill>
            <a:ln>
              <a:noFill/>
            </a:ln>
          </p:spPr>
          <p:txBody>
            <a:bodyPr wrap="square">
              <a:spAutoFit/>
            </a:bodyPr>
            <a:lstStyle/>
            <a:p>
              <a:pPr>
                <a:defRPr/>
              </a:pPr>
              <a:r>
                <a:rPr lang="es-ES" sz="1200" b="1" i="1" dirty="0" smtClean="0">
                  <a:solidFill>
                    <a:schemeClr val="bg1">
                      <a:lumMod val="50000"/>
                    </a:schemeClr>
                  </a:solidFill>
                </a:rPr>
                <a:t>Motivación</a:t>
              </a:r>
              <a:endParaRPr lang="es-ES" sz="1200" dirty="0">
                <a:solidFill>
                  <a:schemeClr val="bg1">
                    <a:lumMod val="50000"/>
                  </a:schemeClr>
                </a:solidFill>
              </a:endParaRPr>
            </a:p>
          </p:txBody>
        </p:sp>
        <p:sp>
          <p:nvSpPr>
            <p:cNvPr id="226" name="225 Rectángulo"/>
            <p:cNvSpPr/>
            <p:nvPr/>
          </p:nvSpPr>
          <p:spPr>
            <a:xfrm>
              <a:off x="7929586" y="6572250"/>
              <a:ext cx="1214414"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Conclusiones</a:t>
              </a:r>
              <a:endParaRPr lang="es-ES" sz="1200" b="1" i="1" dirty="0">
                <a:solidFill>
                  <a:schemeClr val="bg1">
                    <a:lumMod val="50000"/>
                  </a:schemeClr>
                </a:solidFill>
              </a:endParaRPr>
            </a:p>
          </p:txBody>
        </p:sp>
        <p:sp>
          <p:nvSpPr>
            <p:cNvPr id="227" name="226 Rectángulo"/>
            <p:cNvSpPr/>
            <p:nvPr/>
          </p:nvSpPr>
          <p:spPr>
            <a:xfrm>
              <a:off x="6500826" y="6572250"/>
              <a:ext cx="1500175"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Validación </a:t>
              </a:r>
              <a:r>
                <a:rPr lang="es-ES" sz="1200" b="1" i="1" dirty="0">
                  <a:solidFill>
                    <a:schemeClr val="bg1">
                      <a:lumMod val="50000"/>
                    </a:schemeClr>
                  </a:solidFill>
                </a:rPr>
                <a:t>datos</a:t>
              </a:r>
            </a:p>
          </p:txBody>
        </p:sp>
        <p:sp>
          <p:nvSpPr>
            <p:cNvPr id="228" name="227 Rectángulo"/>
            <p:cNvSpPr/>
            <p:nvPr/>
          </p:nvSpPr>
          <p:spPr>
            <a:xfrm>
              <a:off x="4714888" y="6572250"/>
              <a:ext cx="2000252"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Validación </a:t>
              </a:r>
              <a:r>
                <a:rPr lang="es-ES" sz="1200" b="1" i="1" dirty="0">
                  <a:solidFill>
                    <a:schemeClr val="bg1">
                      <a:lumMod val="50000"/>
                    </a:schemeClr>
                  </a:solidFill>
                </a:rPr>
                <a:t>simulaciones</a:t>
              </a:r>
            </a:p>
          </p:txBody>
        </p:sp>
        <p:sp>
          <p:nvSpPr>
            <p:cNvPr id="229" name="228 Rectángulo"/>
            <p:cNvSpPr/>
            <p:nvPr/>
          </p:nvSpPr>
          <p:spPr>
            <a:xfrm>
              <a:off x="3071802" y="6572250"/>
              <a:ext cx="1785950" cy="276999"/>
            </a:xfrm>
            <a:prstGeom prst="rect">
              <a:avLst/>
            </a:prstGeom>
            <a:solidFill>
              <a:schemeClr val="bg2">
                <a:lumMod val="40000"/>
                <a:lumOff val="60000"/>
              </a:schemeClr>
            </a:solidFill>
            <a:ln>
              <a:noFill/>
            </a:ln>
          </p:spPr>
          <p:txBody>
            <a:bodyPr wrap="square">
              <a:spAutoFit/>
            </a:bodyPr>
            <a:lstStyle/>
            <a:p>
              <a:pPr>
                <a:defRPr/>
              </a:pPr>
              <a:r>
                <a:rPr lang="es-ES" sz="1200" b="1" i="1" dirty="0" smtClean="0"/>
                <a:t>Método desarrollado</a:t>
              </a:r>
              <a:endParaRPr lang="es-ES" sz="1200" b="1" i="1" dirty="0"/>
            </a:p>
          </p:txBody>
        </p:sp>
      </p:grpSp>
      <p:sp>
        <p:nvSpPr>
          <p:cNvPr id="3891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pic>
        <p:nvPicPr>
          <p:cNvPr id="38913" name="Picture 1"/>
          <p:cNvPicPr>
            <a:picLocks noChangeAspect="1" noChangeArrowheads="1"/>
          </p:cNvPicPr>
          <p:nvPr/>
        </p:nvPicPr>
        <p:blipFill>
          <a:blip r:embed="rId13">
            <a:clrChange>
              <a:clrFrom>
                <a:srgbClr val="FFFFFF"/>
              </a:clrFrom>
              <a:clrTo>
                <a:srgbClr val="FFFFFF">
                  <a:alpha val="0"/>
                </a:srgbClr>
              </a:clrTo>
            </a:clrChange>
          </a:blip>
          <a:srcRect/>
          <a:stretch>
            <a:fillRect/>
          </a:stretch>
        </p:blipFill>
        <p:spPr bwMode="auto">
          <a:xfrm>
            <a:off x="500034" y="4500570"/>
            <a:ext cx="4105275" cy="1038225"/>
          </a:xfrm>
          <a:prstGeom prst="rect">
            <a:avLst/>
          </a:prstGeom>
          <a:noFill/>
        </p:spPr>
      </p:pic>
      <p:sp>
        <p:nvSpPr>
          <p:cNvPr id="38915" name="Rectangle 3"/>
          <p:cNvSpPr>
            <a:spLocks noChangeArrowheads="1"/>
          </p:cNvSpPr>
          <p:nvPr/>
        </p:nvSpPr>
        <p:spPr bwMode="auto">
          <a:xfrm>
            <a:off x="0" y="14954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pPr>
              <a:defRPr/>
            </a:pPr>
            <a:fld id="{885BD220-6246-4CBE-A981-B4CB8AFBADB3}" type="slidenum">
              <a:rPr lang="es-ES" smtClean="0"/>
              <a:pPr>
                <a:defRPr/>
              </a:pPr>
              <a:t>24</a:t>
            </a:fld>
            <a:endParaRPr lang="es-ES"/>
          </a:p>
        </p:txBody>
      </p:sp>
      <p:sp>
        <p:nvSpPr>
          <p:cNvPr id="3" name="1 Rectángulo"/>
          <p:cNvSpPr>
            <a:spLocks noChangeArrowheads="1"/>
          </p:cNvSpPr>
          <p:nvPr/>
        </p:nvSpPr>
        <p:spPr bwMode="auto">
          <a:xfrm>
            <a:off x="1357290" y="-24"/>
            <a:ext cx="7858149" cy="984885"/>
          </a:xfrm>
          <a:prstGeom prst="rect">
            <a:avLst/>
          </a:prstGeom>
          <a:noFill/>
          <a:ln w="9525">
            <a:noFill/>
            <a:miter lim="800000"/>
            <a:headEnd/>
            <a:tailEnd/>
          </a:ln>
        </p:spPr>
        <p:txBody>
          <a:bodyPr wrap="square">
            <a:spAutoFit/>
          </a:bodyPr>
          <a:lstStyle/>
          <a:p>
            <a:pPr algn="r"/>
            <a:r>
              <a:rPr lang="es-ES" sz="3200" b="1" dirty="0" smtClean="0">
                <a:solidFill>
                  <a:srgbClr val="262673"/>
                </a:solidFill>
              </a:rPr>
              <a:t>Entradas requeridas por el algoritmo</a:t>
            </a:r>
          </a:p>
          <a:p>
            <a:pPr algn="r"/>
            <a:endParaRPr lang="es-ES" sz="2600" dirty="0">
              <a:solidFill>
                <a:srgbClr val="262673"/>
              </a:solidFill>
            </a:endParaRPr>
          </a:p>
        </p:txBody>
      </p:sp>
      <p:cxnSp>
        <p:nvCxnSpPr>
          <p:cNvPr id="4" name="3 Conector recto"/>
          <p:cNvCxnSpPr/>
          <p:nvPr/>
        </p:nvCxnSpPr>
        <p:spPr>
          <a:xfrm>
            <a:off x="2071670" y="500042"/>
            <a:ext cx="6972318" cy="1608"/>
          </a:xfrm>
          <a:prstGeom prst="line">
            <a:avLst/>
          </a:prstGeom>
          <a:ln>
            <a:solidFill>
              <a:srgbClr val="C00000"/>
            </a:solidFill>
          </a:ln>
        </p:spPr>
        <p:style>
          <a:lnRef idx="2">
            <a:schemeClr val="dk1"/>
          </a:lnRef>
          <a:fillRef idx="0">
            <a:schemeClr val="dk1"/>
          </a:fillRef>
          <a:effectRef idx="1">
            <a:schemeClr val="dk1"/>
          </a:effectRef>
          <a:fontRef idx="minor">
            <a:schemeClr val="tx1"/>
          </a:fontRef>
        </p:style>
      </p:cxnSp>
      <p:sp>
        <p:nvSpPr>
          <p:cNvPr id="14" name="1 Rectángulo"/>
          <p:cNvSpPr>
            <a:spLocks noChangeArrowheads="1"/>
          </p:cNvSpPr>
          <p:nvPr/>
        </p:nvSpPr>
        <p:spPr bwMode="auto">
          <a:xfrm>
            <a:off x="1571604" y="1571612"/>
            <a:ext cx="5643571" cy="584775"/>
          </a:xfrm>
          <a:prstGeom prst="rect">
            <a:avLst/>
          </a:prstGeom>
          <a:noFill/>
          <a:ln w="9525">
            <a:noFill/>
            <a:miter lim="800000"/>
            <a:headEnd/>
            <a:tailEnd/>
          </a:ln>
        </p:spPr>
        <p:txBody>
          <a:bodyPr wrap="square">
            <a:spAutoFit/>
          </a:bodyPr>
          <a:lstStyle/>
          <a:p>
            <a:r>
              <a:rPr lang="es-ES_tradnl" sz="3200" b="1" dirty="0" smtClean="0">
                <a:solidFill>
                  <a:srgbClr val="C00000"/>
                </a:solidFill>
              </a:rPr>
              <a:t>1. Espacio de Fases Inicial </a:t>
            </a:r>
            <a:endParaRPr lang="es-ES" sz="3200" b="1" dirty="0">
              <a:solidFill>
                <a:srgbClr val="C00000"/>
              </a:solidFill>
            </a:endParaRPr>
          </a:p>
        </p:txBody>
      </p:sp>
      <p:sp>
        <p:nvSpPr>
          <p:cNvPr id="15" name="1 Rectángulo"/>
          <p:cNvSpPr>
            <a:spLocks noChangeArrowheads="1"/>
          </p:cNvSpPr>
          <p:nvPr/>
        </p:nvSpPr>
        <p:spPr bwMode="auto">
          <a:xfrm>
            <a:off x="1571604" y="3357562"/>
            <a:ext cx="5572133" cy="584775"/>
          </a:xfrm>
          <a:prstGeom prst="rect">
            <a:avLst/>
          </a:prstGeom>
          <a:noFill/>
          <a:ln w="9525">
            <a:noFill/>
            <a:miter lim="800000"/>
            <a:headEnd/>
            <a:tailEnd/>
          </a:ln>
        </p:spPr>
        <p:txBody>
          <a:bodyPr wrap="square">
            <a:spAutoFit/>
          </a:bodyPr>
          <a:lstStyle/>
          <a:p>
            <a:r>
              <a:rPr lang="es-ES_tradnl" sz="3200" b="1" dirty="0" smtClean="0">
                <a:solidFill>
                  <a:srgbClr val="C00000"/>
                </a:solidFill>
              </a:rPr>
              <a:t>2. Datos: Volumen de Dosis                            </a:t>
            </a:r>
            <a:endParaRPr lang="es-ES" sz="3200" b="1" dirty="0">
              <a:solidFill>
                <a:srgbClr val="C00000"/>
              </a:solidFill>
            </a:endParaRPr>
          </a:p>
        </p:txBody>
      </p:sp>
      <p:sp>
        <p:nvSpPr>
          <p:cNvPr id="16" name="1 Rectángulo"/>
          <p:cNvSpPr>
            <a:spLocks noChangeArrowheads="1"/>
          </p:cNvSpPr>
          <p:nvPr/>
        </p:nvSpPr>
        <p:spPr bwMode="auto">
          <a:xfrm>
            <a:off x="2143108" y="3929066"/>
            <a:ext cx="4214842" cy="1077218"/>
          </a:xfrm>
          <a:prstGeom prst="rect">
            <a:avLst/>
          </a:prstGeom>
          <a:noFill/>
          <a:ln w="9525">
            <a:noFill/>
            <a:miter lim="800000"/>
            <a:headEnd/>
            <a:tailEnd/>
          </a:ln>
        </p:spPr>
        <p:txBody>
          <a:bodyPr wrap="square">
            <a:spAutoFit/>
          </a:bodyPr>
          <a:lstStyle/>
          <a:p>
            <a:pPr algn="ctr"/>
            <a:r>
              <a:rPr lang="es-ES_tradnl" sz="3200" dirty="0" smtClean="0"/>
              <a:t>Medios de referencia (homogéneos)                          </a:t>
            </a:r>
            <a:endParaRPr lang="es-ES" sz="3200" dirty="0"/>
          </a:p>
        </p:txBody>
      </p:sp>
      <p:grpSp>
        <p:nvGrpSpPr>
          <p:cNvPr id="25" name="24 Grupo"/>
          <p:cNvGrpSpPr/>
          <p:nvPr/>
        </p:nvGrpSpPr>
        <p:grpSpPr>
          <a:xfrm>
            <a:off x="0" y="6572250"/>
            <a:ext cx="9144000" cy="277813"/>
            <a:chOff x="0" y="6572250"/>
            <a:chExt cx="9144000" cy="277813"/>
          </a:xfrm>
        </p:grpSpPr>
        <p:sp>
          <p:nvSpPr>
            <p:cNvPr id="26" name="25 Rectángulo"/>
            <p:cNvSpPr/>
            <p:nvPr/>
          </p:nvSpPr>
          <p:spPr>
            <a:xfrm>
              <a:off x="1785918" y="6572272"/>
              <a:ext cx="1285884" cy="276999"/>
            </a:xfrm>
            <a:prstGeom prst="rect">
              <a:avLst/>
            </a:prstGeom>
            <a:solidFill>
              <a:schemeClr val="bg2">
                <a:lumMod val="40000"/>
                <a:lumOff val="60000"/>
              </a:schemeClr>
            </a:solidFill>
            <a:ln>
              <a:noFill/>
            </a:ln>
          </p:spPr>
          <p:txBody>
            <a:bodyPr wrap="square">
              <a:spAutoFit/>
            </a:bodyPr>
            <a:lstStyle/>
            <a:p>
              <a:pPr>
                <a:defRPr/>
              </a:pPr>
              <a:r>
                <a:rPr lang="es-ES_tradnl" sz="1200" b="1" i="1" dirty="0" smtClean="0">
                  <a:solidFill>
                    <a:schemeClr val="bg1">
                      <a:lumMod val="50000"/>
                    </a:schemeClr>
                  </a:solidFill>
                </a:rPr>
                <a:t>Simulación MC</a:t>
              </a:r>
              <a:endParaRPr lang="es-ES" sz="1200" b="1" i="1" dirty="0">
                <a:solidFill>
                  <a:schemeClr val="bg1">
                    <a:lumMod val="50000"/>
                  </a:schemeClr>
                </a:solidFill>
              </a:endParaRPr>
            </a:p>
          </p:txBody>
        </p:sp>
        <p:sp>
          <p:nvSpPr>
            <p:cNvPr id="27" name="26 Rectángulo"/>
            <p:cNvSpPr/>
            <p:nvPr/>
          </p:nvSpPr>
          <p:spPr>
            <a:xfrm>
              <a:off x="857224" y="6572250"/>
              <a:ext cx="928694"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Objetivos</a:t>
              </a:r>
              <a:endParaRPr lang="es-ES" sz="1200" b="1" i="1" dirty="0">
                <a:solidFill>
                  <a:schemeClr val="bg1">
                    <a:lumMod val="50000"/>
                  </a:schemeClr>
                </a:solidFill>
              </a:endParaRPr>
            </a:p>
          </p:txBody>
        </p:sp>
        <p:sp>
          <p:nvSpPr>
            <p:cNvPr id="28" name="27 Rectángulo"/>
            <p:cNvSpPr/>
            <p:nvPr/>
          </p:nvSpPr>
          <p:spPr>
            <a:xfrm>
              <a:off x="0" y="6572250"/>
              <a:ext cx="1000100" cy="277813"/>
            </a:xfrm>
            <a:prstGeom prst="rect">
              <a:avLst/>
            </a:prstGeom>
            <a:solidFill>
              <a:schemeClr val="bg2">
                <a:lumMod val="40000"/>
                <a:lumOff val="60000"/>
              </a:schemeClr>
            </a:solidFill>
            <a:ln>
              <a:noFill/>
            </a:ln>
          </p:spPr>
          <p:txBody>
            <a:bodyPr wrap="square">
              <a:spAutoFit/>
            </a:bodyPr>
            <a:lstStyle/>
            <a:p>
              <a:pPr>
                <a:defRPr/>
              </a:pPr>
              <a:r>
                <a:rPr lang="es-ES" sz="1200" b="1" i="1" dirty="0" smtClean="0">
                  <a:solidFill>
                    <a:schemeClr val="bg1">
                      <a:lumMod val="50000"/>
                    </a:schemeClr>
                  </a:solidFill>
                </a:rPr>
                <a:t>Motivación</a:t>
              </a:r>
              <a:endParaRPr lang="es-ES" sz="1200" dirty="0">
                <a:solidFill>
                  <a:schemeClr val="bg1">
                    <a:lumMod val="50000"/>
                  </a:schemeClr>
                </a:solidFill>
              </a:endParaRPr>
            </a:p>
          </p:txBody>
        </p:sp>
        <p:sp>
          <p:nvSpPr>
            <p:cNvPr id="29" name="28 Rectángulo"/>
            <p:cNvSpPr/>
            <p:nvPr/>
          </p:nvSpPr>
          <p:spPr>
            <a:xfrm>
              <a:off x="7929586" y="6572250"/>
              <a:ext cx="1214414"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Conclusiones</a:t>
              </a:r>
              <a:endParaRPr lang="es-ES" sz="1200" b="1" i="1" dirty="0">
                <a:solidFill>
                  <a:schemeClr val="bg1">
                    <a:lumMod val="50000"/>
                  </a:schemeClr>
                </a:solidFill>
              </a:endParaRPr>
            </a:p>
          </p:txBody>
        </p:sp>
        <p:sp>
          <p:nvSpPr>
            <p:cNvPr id="30" name="29 Rectángulo"/>
            <p:cNvSpPr/>
            <p:nvPr/>
          </p:nvSpPr>
          <p:spPr>
            <a:xfrm>
              <a:off x="6500826" y="6572250"/>
              <a:ext cx="1500175"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Validación </a:t>
              </a:r>
              <a:r>
                <a:rPr lang="es-ES" sz="1200" b="1" i="1" dirty="0">
                  <a:solidFill>
                    <a:schemeClr val="bg1">
                      <a:lumMod val="50000"/>
                    </a:schemeClr>
                  </a:solidFill>
                </a:rPr>
                <a:t>datos</a:t>
              </a:r>
            </a:p>
          </p:txBody>
        </p:sp>
        <p:sp>
          <p:nvSpPr>
            <p:cNvPr id="31" name="30 Rectángulo"/>
            <p:cNvSpPr/>
            <p:nvPr/>
          </p:nvSpPr>
          <p:spPr>
            <a:xfrm>
              <a:off x="4714888" y="6572250"/>
              <a:ext cx="2000252"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Validación </a:t>
              </a:r>
              <a:r>
                <a:rPr lang="es-ES" sz="1200" b="1" i="1" dirty="0">
                  <a:solidFill>
                    <a:schemeClr val="bg1">
                      <a:lumMod val="50000"/>
                    </a:schemeClr>
                  </a:solidFill>
                </a:rPr>
                <a:t>simulaciones</a:t>
              </a:r>
            </a:p>
          </p:txBody>
        </p:sp>
        <p:sp>
          <p:nvSpPr>
            <p:cNvPr id="32" name="31 Rectángulo"/>
            <p:cNvSpPr/>
            <p:nvPr/>
          </p:nvSpPr>
          <p:spPr>
            <a:xfrm>
              <a:off x="3071802" y="6572250"/>
              <a:ext cx="1785950" cy="276999"/>
            </a:xfrm>
            <a:prstGeom prst="rect">
              <a:avLst/>
            </a:prstGeom>
            <a:solidFill>
              <a:schemeClr val="bg2">
                <a:lumMod val="40000"/>
                <a:lumOff val="60000"/>
              </a:schemeClr>
            </a:solidFill>
            <a:ln>
              <a:noFill/>
            </a:ln>
          </p:spPr>
          <p:txBody>
            <a:bodyPr wrap="square">
              <a:spAutoFit/>
            </a:bodyPr>
            <a:lstStyle/>
            <a:p>
              <a:pPr>
                <a:defRPr/>
              </a:pPr>
              <a:r>
                <a:rPr lang="es-ES" sz="1200" b="1" i="1" dirty="0" smtClean="0"/>
                <a:t>Método desarrollado</a:t>
              </a:r>
              <a:endParaRPr lang="es-ES" sz="1200" b="1" i="1" dirty="0"/>
            </a:p>
          </p:txBody>
        </p:sp>
      </p:gr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1 Marcador de número de diapositiva"/>
          <p:cNvSpPr>
            <a:spLocks noGrp="1"/>
          </p:cNvSpPr>
          <p:nvPr>
            <p:ph type="sldNum" sz="quarter" idx="12"/>
          </p:nvPr>
        </p:nvSpPr>
        <p:spPr>
          <a:noFill/>
          <a:ln>
            <a:miter lim="800000"/>
            <a:headEnd/>
            <a:tailEnd/>
          </a:ln>
        </p:spPr>
        <p:txBody>
          <a:bodyPr/>
          <a:lstStyle/>
          <a:p>
            <a:fld id="{656BA153-8BED-4128-B8C9-7EA6CD7B8106}" type="slidenum">
              <a:rPr lang="es-ES" smtClean="0">
                <a:latin typeface="Arial" charset="0"/>
              </a:rPr>
              <a:pPr/>
              <a:t>25</a:t>
            </a:fld>
            <a:endParaRPr lang="es-ES" smtClean="0">
              <a:latin typeface="Arial" charset="0"/>
            </a:endParaRPr>
          </a:p>
        </p:txBody>
      </p:sp>
      <p:sp>
        <p:nvSpPr>
          <p:cNvPr id="21509" name="5 Rectángulo"/>
          <p:cNvSpPr>
            <a:spLocks noChangeArrowheads="1"/>
          </p:cNvSpPr>
          <p:nvPr/>
        </p:nvSpPr>
        <p:spPr bwMode="auto">
          <a:xfrm>
            <a:off x="642938" y="1000125"/>
            <a:ext cx="3571875" cy="461665"/>
          </a:xfrm>
          <a:prstGeom prst="rect">
            <a:avLst/>
          </a:prstGeom>
          <a:noFill/>
          <a:ln w="9525">
            <a:noFill/>
            <a:miter lim="800000"/>
            <a:headEnd/>
            <a:tailEnd/>
          </a:ln>
        </p:spPr>
        <p:txBody>
          <a:bodyPr>
            <a:spAutoFit/>
          </a:bodyPr>
          <a:lstStyle/>
          <a:p>
            <a:pPr>
              <a:buClr>
                <a:srgbClr val="C00000"/>
              </a:buClr>
            </a:pPr>
            <a:r>
              <a:rPr lang="es-ES_tradnl" sz="2400" b="1" dirty="0"/>
              <a:t>Distribución de energía</a:t>
            </a:r>
            <a:endParaRPr lang="es-ES" sz="2400" b="1" dirty="0"/>
          </a:p>
        </p:txBody>
      </p:sp>
      <p:sp>
        <p:nvSpPr>
          <p:cNvPr id="21510" name="6 Rectángulo"/>
          <p:cNvSpPr>
            <a:spLocks noChangeArrowheads="1"/>
          </p:cNvSpPr>
          <p:nvPr/>
        </p:nvSpPr>
        <p:spPr bwMode="auto">
          <a:xfrm>
            <a:off x="5572125" y="1000125"/>
            <a:ext cx="3071813" cy="461665"/>
          </a:xfrm>
          <a:prstGeom prst="rect">
            <a:avLst/>
          </a:prstGeom>
          <a:noFill/>
          <a:ln w="9525">
            <a:noFill/>
            <a:miter lim="800000"/>
            <a:headEnd/>
            <a:tailEnd/>
          </a:ln>
        </p:spPr>
        <p:txBody>
          <a:bodyPr>
            <a:spAutoFit/>
          </a:bodyPr>
          <a:lstStyle/>
          <a:p>
            <a:pPr>
              <a:buClr>
                <a:srgbClr val="C00000"/>
              </a:buClr>
            </a:pPr>
            <a:r>
              <a:rPr lang="es-ES_tradnl" sz="2400" b="1" dirty="0"/>
              <a:t>Distribución radial</a:t>
            </a:r>
            <a:endParaRPr lang="es-ES" sz="2400" b="1" dirty="0"/>
          </a:p>
        </p:txBody>
      </p:sp>
      <p:pic>
        <p:nvPicPr>
          <p:cNvPr id="21511" name="Picture 2"/>
          <p:cNvPicPr>
            <a:picLocks noChangeAspect="1" noChangeArrowheads="1"/>
          </p:cNvPicPr>
          <p:nvPr/>
        </p:nvPicPr>
        <p:blipFill>
          <a:blip r:embed="rId2"/>
          <a:srcRect/>
          <a:stretch>
            <a:fillRect/>
          </a:stretch>
        </p:blipFill>
        <p:spPr bwMode="auto">
          <a:xfrm>
            <a:off x="4883150" y="1714500"/>
            <a:ext cx="4189413" cy="3071813"/>
          </a:xfrm>
          <a:prstGeom prst="rect">
            <a:avLst/>
          </a:prstGeom>
          <a:noFill/>
          <a:ln w="9525">
            <a:solidFill>
              <a:schemeClr val="tx1"/>
            </a:solidFill>
            <a:miter lim="800000"/>
            <a:headEnd/>
            <a:tailEnd/>
          </a:ln>
        </p:spPr>
      </p:pic>
      <p:sp>
        <p:nvSpPr>
          <p:cNvPr id="21512" name="8 Rectángulo"/>
          <p:cNvSpPr>
            <a:spLocks noChangeArrowheads="1"/>
          </p:cNvSpPr>
          <p:nvPr/>
        </p:nvSpPr>
        <p:spPr bwMode="auto">
          <a:xfrm>
            <a:off x="4714875" y="5286375"/>
            <a:ext cx="4429125" cy="646113"/>
          </a:xfrm>
          <a:prstGeom prst="rect">
            <a:avLst/>
          </a:prstGeom>
          <a:noFill/>
          <a:ln w="9525">
            <a:noFill/>
            <a:miter lim="800000"/>
            <a:headEnd/>
            <a:tailEnd/>
          </a:ln>
        </p:spPr>
        <p:txBody>
          <a:bodyPr>
            <a:spAutoFit/>
          </a:bodyPr>
          <a:lstStyle/>
          <a:p>
            <a:pPr algn="ctr"/>
            <a:r>
              <a:rPr lang="es-ES"/>
              <a:t>Proporcional a los perfiles de dosis inmediatamente después del aplicador</a:t>
            </a:r>
          </a:p>
        </p:txBody>
      </p:sp>
      <p:pic>
        <p:nvPicPr>
          <p:cNvPr id="21513" name="9 Imagen"/>
          <p:cNvPicPr>
            <a:picLocks noChangeAspect="1" noChangeArrowheads="1"/>
          </p:cNvPicPr>
          <p:nvPr/>
        </p:nvPicPr>
        <p:blipFill>
          <a:blip r:embed="rId3"/>
          <a:srcRect/>
          <a:stretch>
            <a:fillRect/>
          </a:stretch>
        </p:blipFill>
        <p:spPr bwMode="auto">
          <a:xfrm>
            <a:off x="357188" y="1714500"/>
            <a:ext cx="3929062" cy="3071813"/>
          </a:xfrm>
          <a:prstGeom prst="rect">
            <a:avLst/>
          </a:prstGeom>
          <a:noFill/>
          <a:ln w="9525">
            <a:solidFill>
              <a:schemeClr val="tx1"/>
            </a:solidFill>
            <a:miter lim="800000"/>
            <a:headEnd/>
            <a:tailEnd/>
          </a:ln>
        </p:spPr>
      </p:pic>
      <p:cxnSp>
        <p:nvCxnSpPr>
          <p:cNvPr id="11" name="10 Conector recto"/>
          <p:cNvCxnSpPr/>
          <p:nvPr/>
        </p:nvCxnSpPr>
        <p:spPr>
          <a:xfrm rot="16200000" flipV="1">
            <a:off x="2235994" y="3664744"/>
            <a:ext cx="4786313" cy="28575"/>
          </a:xfrm>
          <a:prstGeom prst="line">
            <a:avLst/>
          </a:prstGeom>
          <a:ln>
            <a:solidFill>
              <a:schemeClr val="accent6"/>
            </a:solidFill>
          </a:ln>
        </p:spPr>
        <p:style>
          <a:lnRef idx="2">
            <a:schemeClr val="dk1"/>
          </a:lnRef>
          <a:fillRef idx="0">
            <a:schemeClr val="dk1"/>
          </a:fillRef>
          <a:effectRef idx="1">
            <a:schemeClr val="dk1"/>
          </a:effectRef>
          <a:fontRef idx="minor">
            <a:schemeClr val="tx1"/>
          </a:fontRef>
        </p:style>
      </p:cxnSp>
      <p:sp>
        <p:nvSpPr>
          <p:cNvPr id="21515" name="11 Rectángulo"/>
          <p:cNvSpPr>
            <a:spLocks noChangeArrowheads="1"/>
          </p:cNvSpPr>
          <p:nvPr/>
        </p:nvSpPr>
        <p:spPr bwMode="auto">
          <a:xfrm>
            <a:off x="214313" y="5072063"/>
            <a:ext cx="4143375" cy="1200150"/>
          </a:xfrm>
          <a:prstGeom prst="rect">
            <a:avLst/>
          </a:prstGeom>
          <a:noFill/>
          <a:ln w="9525">
            <a:noFill/>
            <a:miter lim="800000"/>
            <a:headEnd/>
            <a:tailEnd/>
          </a:ln>
        </p:spPr>
        <p:txBody>
          <a:bodyPr>
            <a:spAutoFit/>
          </a:bodyPr>
          <a:lstStyle/>
          <a:p>
            <a:pPr algn="ctr"/>
            <a:r>
              <a:rPr lang="es-ES"/>
              <a:t>Espectro gaussiano muy ancho, centrado aproximadamente alrededor de la energía nominal que se pretende estudiar, más un fondo constante</a:t>
            </a:r>
          </a:p>
        </p:txBody>
      </p:sp>
      <p:sp>
        <p:nvSpPr>
          <p:cNvPr id="28" name="2 Rectángulo"/>
          <p:cNvSpPr>
            <a:spLocks noChangeArrowheads="1"/>
          </p:cNvSpPr>
          <p:nvPr/>
        </p:nvSpPr>
        <p:spPr bwMode="auto">
          <a:xfrm>
            <a:off x="3714745" y="44450"/>
            <a:ext cx="5429256" cy="584775"/>
          </a:xfrm>
          <a:prstGeom prst="rect">
            <a:avLst/>
          </a:prstGeom>
          <a:noFill/>
          <a:ln w="9525">
            <a:noFill/>
            <a:miter lim="800000"/>
            <a:headEnd/>
            <a:tailEnd/>
          </a:ln>
        </p:spPr>
        <p:txBody>
          <a:bodyPr wrap="square">
            <a:spAutoFit/>
          </a:bodyPr>
          <a:lstStyle/>
          <a:p>
            <a:pPr algn="r"/>
            <a:r>
              <a:rPr lang="es-ES" sz="3200" b="1" dirty="0">
                <a:solidFill>
                  <a:srgbClr val="262673"/>
                </a:solidFill>
              </a:rPr>
              <a:t>Generación del PS inicial</a:t>
            </a:r>
            <a:endParaRPr lang="es-ES" sz="3200" dirty="0">
              <a:solidFill>
                <a:srgbClr val="262673"/>
              </a:solidFill>
            </a:endParaRPr>
          </a:p>
        </p:txBody>
      </p:sp>
      <p:cxnSp>
        <p:nvCxnSpPr>
          <p:cNvPr id="29" name="28 Conector recto"/>
          <p:cNvCxnSpPr/>
          <p:nvPr/>
        </p:nvCxnSpPr>
        <p:spPr>
          <a:xfrm>
            <a:off x="4143372" y="571480"/>
            <a:ext cx="4900616" cy="1588"/>
          </a:xfrm>
          <a:prstGeom prst="line">
            <a:avLst/>
          </a:prstGeom>
          <a:ln>
            <a:solidFill>
              <a:srgbClr val="C00000"/>
            </a:solidFill>
          </a:ln>
        </p:spPr>
        <p:style>
          <a:lnRef idx="2">
            <a:schemeClr val="dk1"/>
          </a:lnRef>
          <a:fillRef idx="0">
            <a:schemeClr val="dk1"/>
          </a:fillRef>
          <a:effectRef idx="1">
            <a:schemeClr val="dk1"/>
          </a:effectRef>
          <a:fontRef idx="minor">
            <a:schemeClr val="tx1"/>
          </a:fontRef>
        </p:style>
      </p:cxnSp>
      <p:grpSp>
        <p:nvGrpSpPr>
          <p:cNvPr id="20" name="19 Grupo"/>
          <p:cNvGrpSpPr/>
          <p:nvPr/>
        </p:nvGrpSpPr>
        <p:grpSpPr>
          <a:xfrm>
            <a:off x="0" y="6572250"/>
            <a:ext cx="9144000" cy="277813"/>
            <a:chOff x="0" y="6572250"/>
            <a:chExt cx="9144000" cy="277813"/>
          </a:xfrm>
        </p:grpSpPr>
        <p:sp>
          <p:nvSpPr>
            <p:cNvPr id="21" name="20 Rectángulo"/>
            <p:cNvSpPr/>
            <p:nvPr/>
          </p:nvSpPr>
          <p:spPr>
            <a:xfrm>
              <a:off x="1785918" y="6572272"/>
              <a:ext cx="1285884" cy="276999"/>
            </a:xfrm>
            <a:prstGeom prst="rect">
              <a:avLst/>
            </a:prstGeom>
            <a:solidFill>
              <a:schemeClr val="bg2">
                <a:lumMod val="40000"/>
                <a:lumOff val="60000"/>
              </a:schemeClr>
            </a:solidFill>
            <a:ln>
              <a:noFill/>
            </a:ln>
          </p:spPr>
          <p:txBody>
            <a:bodyPr wrap="square">
              <a:spAutoFit/>
            </a:bodyPr>
            <a:lstStyle/>
            <a:p>
              <a:pPr>
                <a:defRPr/>
              </a:pPr>
              <a:r>
                <a:rPr lang="es-ES_tradnl" sz="1200" b="1" i="1" dirty="0" smtClean="0">
                  <a:solidFill>
                    <a:schemeClr val="bg1">
                      <a:lumMod val="50000"/>
                    </a:schemeClr>
                  </a:solidFill>
                </a:rPr>
                <a:t>Simulación MC</a:t>
              </a:r>
              <a:endParaRPr lang="es-ES" sz="1200" b="1" i="1" dirty="0">
                <a:solidFill>
                  <a:schemeClr val="bg1">
                    <a:lumMod val="50000"/>
                  </a:schemeClr>
                </a:solidFill>
              </a:endParaRPr>
            </a:p>
          </p:txBody>
        </p:sp>
        <p:sp>
          <p:nvSpPr>
            <p:cNvPr id="22" name="21 Rectángulo"/>
            <p:cNvSpPr/>
            <p:nvPr/>
          </p:nvSpPr>
          <p:spPr>
            <a:xfrm>
              <a:off x="857224" y="6572250"/>
              <a:ext cx="928694"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Objetivos</a:t>
              </a:r>
              <a:endParaRPr lang="es-ES" sz="1200" b="1" i="1" dirty="0">
                <a:solidFill>
                  <a:schemeClr val="bg1">
                    <a:lumMod val="50000"/>
                  </a:schemeClr>
                </a:solidFill>
              </a:endParaRPr>
            </a:p>
          </p:txBody>
        </p:sp>
        <p:sp>
          <p:nvSpPr>
            <p:cNvPr id="23" name="22 Rectángulo"/>
            <p:cNvSpPr/>
            <p:nvPr/>
          </p:nvSpPr>
          <p:spPr>
            <a:xfrm>
              <a:off x="0" y="6572250"/>
              <a:ext cx="1000100" cy="277813"/>
            </a:xfrm>
            <a:prstGeom prst="rect">
              <a:avLst/>
            </a:prstGeom>
            <a:solidFill>
              <a:schemeClr val="bg2">
                <a:lumMod val="40000"/>
                <a:lumOff val="60000"/>
              </a:schemeClr>
            </a:solidFill>
            <a:ln>
              <a:noFill/>
            </a:ln>
          </p:spPr>
          <p:txBody>
            <a:bodyPr wrap="square">
              <a:spAutoFit/>
            </a:bodyPr>
            <a:lstStyle/>
            <a:p>
              <a:pPr>
                <a:defRPr/>
              </a:pPr>
              <a:r>
                <a:rPr lang="es-ES" sz="1200" b="1" i="1" dirty="0" smtClean="0">
                  <a:solidFill>
                    <a:schemeClr val="bg1">
                      <a:lumMod val="50000"/>
                    </a:schemeClr>
                  </a:solidFill>
                </a:rPr>
                <a:t>Motivación</a:t>
              </a:r>
              <a:endParaRPr lang="es-ES" sz="1200" dirty="0">
                <a:solidFill>
                  <a:schemeClr val="bg1">
                    <a:lumMod val="50000"/>
                  </a:schemeClr>
                </a:solidFill>
              </a:endParaRPr>
            </a:p>
          </p:txBody>
        </p:sp>
        <p:sp>
          <p:nvSpPr>
            <p:cNvPr id="24" name="23 Rectángulo"/>
            <p:cNvSpPr/>
            <p:nvPr/>
          </p:nvSpPr>
          <p:spPr>
            <a:xfrm>
              <a:off x="7929586" y="6572250"/>
              <a:ext cx="1214414"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Conclusiones</a:t>
              </a:r>
              <a:endParaRPr lang="es-ES" sz="1200" b="1" i="1" dirty="0">
                <a:solidFill>
                  <a:schemeClr val="bg1">
                    <a:lumMod val="50000"/>
                  </a:schemeClr>
                </a:solidFill>
              </a:endParaRPr>
            </a:p>
          </p:txBody>
        </p:sp>
        <p:sp>
          <p:nvSpPr>
            <p:cNvPr id="25" name="24 Rectángulo"/>
            <p:cNvSpPr/>
            <p:nvPr/>
          </p:nvSpPr>
          <p:spPr>
            <a:xfrm>
              <a:off x="6500826" y="6572250"/>
              <a:ext cx="1500175"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Validación </a:t>
              </a:r>
              <a:r>
                <a:rPr lang="es-ES" sz="1200" b="1" i="1" dirty="0">
                  <a:solidFill>
                    <a:schemeClr val="bg1">
                      <a:lumMod val="50000"/>
                    </a:schemeClr>
                  </a:solidFill>
                </a:rPr>
                <a:t>datos</a:t>
              </a:r>
            </a:p>
          </p:txBody>
        </p:sp>
        <p:sp>
          <p:nvSpPr>
            <p:cNvPr id="26" name="25 Rectángulo"/>
            <p:cNvSpPr/>
            <p:nvPr/>
          </p:nvSpPr>
          <p:spPr>
            <a:xfrm>
              <a:off x="4714888" y="6572250"/>
              <a:ext cx="2000252"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Validación </a:t>
              </a:r>
              <a:r>
                <a:rPr lang="es-ES" sz="1200" b="1" i="1" dirty="0">
                  <a:solidFill>
                    <a:schemeClr val="bg1">
                      <a:lumMod val="50000"/>
                    </a:schemeClr>
                  </a:solidFill>
                </a:rPr>
                <a:t>simulaciones</a:t>
              </a:r>
            </a:p>
          </p:txBody>
        </p:sp>
        <p:sp>
          <p:nvSpPr>
            <p:cNvPr id="27" name="26 Rectángulo"/>
            <p:cNvSpPr/>
            <p:nvPr/>
          </p:nvSpPr>
          <p:spPr>
            <a:xfrm>
              <a:off x="3071802" y="6572250"/>
              <a:ext cx="1785950" cy="276999"/>
            </a:xfrm>
            <a:prstGeom prst="rect">
              <a:avLst/>
            </a:prstGeom>
            <a:solidFill>
              <a:schemeClr val="bg2">
                <a:lumMod val="40000"/>
                <a:lumOff val="60000"/>
              </a:schemeClr>
            </a:solidFill>
            <a:ln>
              <a:noFill/>
            </a:ln>
          </p:spPr>
          <p:txBody>
            <a:bodyPr wrap="square">
              <a:spAutoFit/>
            </a:bodyPr>
            <a:lstStyle/>
            <a:p>
              <a:pPr>
                <a:defRPr/>
              </a:pPr>
              <a:r>
                <a:rPr lang="es-ES" sz="1200" b="1" i="1" dirty="0" smtClean="0"/>
                <a:t>Método desarrollado</a:t>
              </a:r>
              <a:endParaRPr lang="es-ES" sz="1200" b="1" i="1" dirty="0"/>
            </a:p>
          </p:txBody>
        </p:sp>
      </p:gr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2 Rectángulo"/>
          <p:cNvSpPr>
            <a:spLocks noChangeArrowheads="1"/>
          </p:cNvSpPr>
          <p:nvPr/>
        </p:nvSpPr>
        <p:spPr bwMode="auto">
          <a:xfrm>
            <a:off x="3714745" y="44450"/>
            <a:ext cx="5429256" cy="584775"/>
          </a:xfrm>
          <a:prstGeom prst="rect">
            <a:avLst/>
          </a:prstGeom>
          <a:noFill/>
          <a:ln w="9525">
            <a:noFill/>
            <a:miter lim="800000"/>
            <a:headEnd/>
            <a:tailEnd/>
          </a:ln>
        </p:spPr>
        <p:txBody>
          <a:bodyPr wrap="square">
            <a:spAutoFit/>
          </a:bodyPr>
          <a:lstStyle/>
          <a:p>
            <a:pPr algn="r"/>
            <a:r>
              <a:rPr lang="es-ES" sz="3200" b="1" dirty="0">
                <a:solidFill>
                  <a:srgbClr val="262673"/>
                </a:solidFill>
              </a:rPr>
              <a:t>Generación del PS inicial</a:t>
            </a:r>
            <a:endParaRPr lang="es-ES" sz="3200" dirty="0">
              <a:solidFill>
                <a:srgbClr val="262673"/>
              </a:solidFill>
            </a:endParaRPr>
          </a:p>
        </p:txBody>
      </p:sp>
      <p:cxnSp>
        <p:nvCxnSpPr>
          <p:cNvPr id="4" name="3 Conector recto"/>
          <p:cNvCxnSpPr/>
          <p:nvPr/>
        </p:nvCxnSpPr>
        <p:spPr>
          <a:xfrm>
            <a:off x="4143372" y="571480"/>
            <a:ext cx="4900616" cy="1588"/>
          </a:xfrm>
          <a:prstGeom prst="line">
            <a:avLst/>
          </a:prstGeom>
          <a:ln>
            <a:solidFill>
              <a:srgbClr val="C00000"/>
            </a:solidFill>
          </a:ln>
        </p:spPr>
        <p:style>
          <a:lnRef idx="2">
            <a:schemeClr val="dk1"/>
          </a:lnRef>
          <a:fillRef idx="0">
            <a:schemeClr val="dk1"/>
          </a:fillRef>
          <a:effectRef idx="1">
            <a:schemeClr val="dk1"/>
          </a:effectRef>
          <a:fontRef idx="minor">
            <a:schemeClr val="tx1"/>
          </a:fontRef>
        </p:style>
      </p:cxnSp>
      <p:sp>
        <p:nvSpPr>
          <p:cNvPr id="22532" name="Rectangle 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s-ES"/>
          </a:p>
        </p:txBody>
      </p:sp>
      <p:sp>
        <p:nvSpPr>
          <p:cNvPr id="22533" name="5 Marcador de número de diapositiva"/>
          <p:cNvSpPr>
            <a:spLocks noGrp="1"/>
          </p:cNvSpPr>
          <p:nvPr>
            <p:ph type="sldNum" sz="quarter" idx="12"/>
          </p:nvPr>
        </p:nvSpPr>
        <p:spPr>
          <a:noFill/>
          <a:ln>
            <a:miter lim="800000"/>
            <a:headEnd/>
            <a:tailEnd/>
          </a:ln>
        </p:spPr>
        <p:txBody>
          <a:bodyPr/>
          <a:lstStyle/>
          <a:p>
            <a:fld id="{4172CE98-0160-4817-A578-F1009DCEB0B0}" type="slidenum">
              <a:rPr lang="es-ES" smtClean="0">
                <a:latin typeface="Arial" charset="0"/>
              </a:rPr>
              <a:pPr/>
              <a:t>26</a:t>
            </a:fld>
            <a:endParaRPr lang="es-ES" smtClean="0">
              <a:latin typeface="Arial" charset="0"/>
            </a:endParaRPr>
          </a:p>
        </p:txBody>
      </p:sp>
      <p:sp>
        <p:nvSpPr>
          <p:cNvPr id="23558" name="Rectangle 6"/>
          <p:cNvSpPr>
            <a:spLocks noChangeArrowheads="1"/>
          </p:cNvSpPr>
          <p:nvPr/>
        </p:nvSpPr>
        <p:spPr bwMode="auto">
          <a:xfrm>
            <a:off x="642938" y="1357313"/>
            <a:ext cx="8286750" cy="677108"/>
          </a:xfrm>
          <a:prstGeom prst="rect">
            <a:avLst/>
          </a:prstGeom>
          <a:noFill/>
          <a:ln w="9525">
            <a:noFill/>
            <a:miter lim="800000"/>
            <a:headEnd/>
            <a:tailEnd/>
          </a:ln>
        </p:spPr>
        <p:txBody>
          <a:bodyPr anchor="ctr">
            <a:spAutoFit/>
          </a:bodyPr>
          <a:lstStyle/>
          <a:p>
            <a:pPr algn="just" eaLnBrk="0" hangingPunct="0">
              <a:buClr>
                <a:srgbClr val="C00000"/>
              </a:buClr>
              <a:buFont typeface="Wingdings" pitchFamily="2" charset="2"/>
              <a:buChar char="ü"/>
              <a:tabLst>
                <a:tab pos="180975" algn="l"/>
              </a:tabLst>
            </a:pPr>
            <a:r>
              <a:rPr lang="es-ES" u="sng" dirty="0"/>
              <a:t> </a:t>
            </a:r>
            <a:r>
              <a:rPr lang="es-ES" sz="2000" u="sng" dirty="0"/>
              <a:t>Plana (uniforme) en (θ, ϕ):</a:t>
            </a:r>
            <a:r>
              <a:rPr lang="es-ES" sz="2000" dirty="0"/>
              <a:t> Esta suposición inicial no es muy realista</a:t>
            </a:r>
            <a:endParaRPr lang="es-ES_tradnl" sz="2000" dirty="0"/>
          </a:p>
          <a:p>
            <a:pPr algn="just" eaLnBrk="0" hangingPunct="0">
              <a:buClr>
                <a:srgbClr val="C00000"/>
              </a:buClr>
              <a:tabLst>
                <a:tab pos="180975" algn="l"/>
              </a:tabLst>
            </a:pPr>
            <a:endParaRPr lang="es-ES" dirty="0"/>
          </a:p>
        </p:txBody>
      </p:sp>
      <p:pic>
        <p:nvPicPr>
          <p:cNvPr id="23559" name="Picture 7"/>
          <p:cNvPicPr>
            <a:picLocks noChangeAspect="1" noChangeArrowheads="1"/>
          </p:cNvPicPr>
          <p:nvPr/>
        </p:nvPicPr>
        <p:blipFill>
          <a:blip r:embed="rId2"/>
          <a:srcRect/>
          <a:stretch>
            <a:fillRect/>
          </a:stretch>
        </p:blipFill>
        <p:spPr bwMode="auto">
          <a:xfrm>
            <a:off x="1143000" y="3357562"/>
            <a:ext cx="3500438" cy="2438400"/>
          </a:xfrm>
          <a:prstGeom prst="rect">
            <a:avLst/>
          </a:prstGeom>
          <a:noFill/>
          <a:ln w="9525">
            <a:solidFill>
              <a:schemeClr val="tx1"/>
            </a:solidFill>
            <a:miter lim="800000"/>
            <a:headEnd/>
            <a:tailEnd/>
          </a:ln>
        </p:spPr>
      </p:pic>
      <p:pic>
        <p:nvPicPr>
          <p:cNvPr id="23560" name="Picture 8"/>
          <p:cNvPicPr>
            <a:picLocks noChangeAspect="1" noChangeArrowheads="1"/>
          </p:cNvPicPr>
          <p:nvPr/>
        </p:nvPicPr>
        <p:blipFill>
          <a:blip r:embed="rId3"/>
          <a:srcRect/>
          <a:stretch>
            <a:fillRect/>
          </a:stretch>
        </p:blipFill>
        <p:spPr bwMode="auto">
          <a:xfrm>
            <a:off x="5000625" y="3357562"/>
            <a:ext cx="3500438" cy="2428875"/>
          </a:xfrm>
          <a:prstGeom prst="rect">
            <a:avLst/>
          </a:prstGeom>
          <a:noFill/>
          <a:ln w="9525">
            <a:solidFill>
              <a:schemeClr val="tx1"/>
            </a:solidFill>
            <a:miter lim="800000"/>
            <a:headEnd/>
            <a:tailEnd/>
          </a:ln>
        </p:spPr>
      </p:pic>
      <p:pic>
        <p:nvPicPr>
          <p:cNvPr id="23561" name="Picture 9"/>
          <p:cNvPicPr>
            <a:picLocks noChangeAspect="1" noChangeArrowheads="1"/>
          </p:cNvPicPr>
          <p:nvPr/>
        </p:nvPicPr>
        <p:blipFill>
          <a:blip r:embed="rId4"/>
          <a:srcRect/>
          <a:stretch>
            <a:fillRect/>
          </a:stretch>
        </p:blipFill>
        <p:spPr bwMode="auto">
          <a:xfrm>
            <a:off x="1143000" y="1928813"/>
            <a:ext cx="3500438" cy="2422525"/>
          </a:xfrm>
          <a:prstGeom prst="rect">
            <a:avLst/>
          </a:prstGeom>
          <a:noFill/>
          <a:ln w="9525">
            <a:solidFill>
              <a:schemeClr val="tx1"/>
            </a:solidFill>
            <a:miter lim="800000"/>
            <a:headEnd/>
            <a:tailEnd/>
          </a:ln>
        </p:spPr>
      </p:pic>
      <p:pic>
        <p:nvPicPr>
          <p:cNvPr id="23562" name="Picture 10"/>
          <p:cNvPicPr>
            <a:picLocks noChangeAspect="1" noChangeArrowheads="1"/>
          </p:cNvPicPr>
          <p:nvPr/>
        </p:nvPicPr>
        <p:blipFill>
          <a:blip r:embed="rId5"/>
          <a:srcRect/>
          <a:stretch>
            <a:fillRect/>
          </a:stretch>
        </p:blipFill>
        <p:spPr bwMode="auto">
          <a:xfrm>
            <a:off x="5000625" y="1928813"/>
            <a:ext cx="3500438" cy="2428875"/>
          </a:xfrm>
          <a:prstGeom prst="rect">
            <a:avLst/>
          </a:prstGeom>
          <a:noFill/>
          <a:ln w="9525">
            <a:solidFill>
              <a:schemeClr val="tx1"/>
            </a:solidFill>
            <a:miter lim="800000"/>
            <a:headEnd/>
            <a:tailEnd/>
          </a:ln>
        </p:spPr>
      </p:pic>
      <p:sp>
        <p:nvSpPr>
          <p:cNvPr id="22539" name="22 Rectángulo"/>
          <p:cNvSpPr>
            <a:spLocks noChangeArrowheads="1"/>
          </p:cNvSpPr>
          <p:nvPr/>
        </p:nvSpPr>
        <p:spPr bwMode="auto">
          <a:xfrm>
            <a:off x="3214678" y="785794"/>
            <a:ext cx="4357709" cy="461665"/>
          </a:xfrm>
          <a:prstGeom prst="rect">
            <a:avLst/>
          </a:prstGeom>
          <a:noFill/>
          <a:ln w="9525">
            <a:noFill/>
            <a:miter lim="800000"/>
            <a:headEnd/>
            <a:tailEnd/>
          </a:ln>
        </p:spPr>
        <p:txBody>
          <a:bodyPr wrap="square">
            <a:spAutoFit/>
          </a:bodyPr>
          <a:lstStyle/>
          <a:p>
            <a:pPr>
              <a:buClr>
                <a:srgbClr val="C00000"/>
              </a:buClr>
            </a:pPr>
            <a:r>
              <a:rPr lang="es-ES_tradnl" sz="2400" b="1" dirty="0"/>
              <a:t>Distribuciones angulares</a:t>
            </a:r>
            <a:endParaRPr lang="es-ES" sz="2400" b="1" dirty="0"/>
          </a:p>
        </p:txBody>
      </p:sp>
      <p:sp>
        <p:nvSpPr>
          <p:cNvPr id="19" name="18 Rectángulo"/>
          <p:cNvSpPr>
            <a:spLocks noChangeArrowheads="1"/>
          </p:cNvSpPr>
          <p:nvPr/>
        </p:nvSpPr>
        <p:spPr bwMode="auto">
          <a:xfrm>
            <a:off x="571500" y="2371725"/>
            <a:ext cx="8358188" cy="984885"/>
          </a:xfrm>
          <a:prstGeom prst="rect">
            <a:avLst/>
          </a:prstGeom>
          <a:noFill/>
          <a:ln w="9525">
            <a:noFill/>
            <a:miter lim="800000"/>
            <a:headEnd/>
            <a:tailEnd/>
          </a:ln>
        </p:spPr>
        <p:txBody>
          <a:bodyPr>
            <a:spAutoFit/>
          </a:bodyPr>
          <a:lstStyle/>
          <a:p>
            <a:pPr algn="just" eaLnBrk="0" hangingPunct="0">
              <a:buClr>
                <a:srgbClr val="C00000"/>
              </a:buClr>
              <a:buFont typeface="Wingdings" pitchFamily="2" charset="2"/>
              <a:buChar char="ü"/>
              <a:tabLst>
                <a:tab pos="180975" algn="l"/>
              </a:tabLst>
            </a:pPr>
            <a:endParaRPr lang="es-ES" dirty="0"/>
          </a:p>
          <a:p>
            <a:pPr algn="just" eaLnBrk="0" hangingPunct="0">
              <a:buClr>
                <a:srgbClr val="C00000"/>
              </a:buClr>
              <a:buFont typeface="Wingdings" pitchFamily="2" charset="2"/>
              <a:buChar char="ü"/>
              <a:tabLst>
                <a:tab pos="180975" algn="l"/>
              </a:tabLst>
            </a:pPr>
            <a:r>
              <a:rPr lang="es-ES" dirty="0"/>
              <a:t> </a:t>
            </a:r>
            <a:r>
              <a:rPr lang="es-ES" sz="2000" dirty="0"/>
              <a:t>B</a:t>
            </a:r>
            <a:r>
              <a:rPr lang="es-ES" sz="2000" u="sng" dirty="0"/>
              <a:t>asada en expresiones analíticas</a:t>
            </a:r>
            <a:r>
              <a:rPr lang="es-ES" sz="2000" dirty="0"/>
              <a:t> (fuente </a:t>
            </a:r>
            <a:r>
              <a:rPr lang="es-ES" sz="2000" dirty="0" smtClean="0"/>
              <a:t>puntual):</a:t>
            </a:r>
            <a:r>
              <a:rPr lang="es-ES" sz="2000" dirty="0" smtClean="0">
                <a:solidFill>
                  <a:srgbClr val="0000FF"/>
                </a:solidFill>
              </a:rPr>
              <a:t>(</a:t>
            </a:r>
            <a:r>
              <a:rPr lang="es-ES" sz="2000" dirty="0" err="1" smtClean="0">
                <a:solidFill>
                  <a:srgbClr val="0000FF"/>
                </a:solidFill>
              </a:rPr>
              <a:t>Janssen</a:t>
            </a:r>
            <a:r>
              <a:rPr lang="es-ES" sz="2000" dirty="0" smtClean="0">
                <a:solidFill>
                  <a:srgbClr val="0000FF"/>
                </a:solidFill>
              </a:rPr>
              <a:t> </a:t>
            </a:r>
            <a:r>
              <a:rPr lang="es-ES" sz="2000" dirty="0">
                <a:solidFill>
                  <a:srgbClr val="0000FF"/>
                </a:solidFill>
              </a:rPr>
              <a:t>et al. 2001)</a:t>
            </a:r>
            <a:r>
              <a:rPr lang="es-ES" sz="2000" dirty="0"/>
              <a:t>. </a:t>
            </a:r>
          </a:p>
        </p:txBody>
      </p:sp>
      <p:sp>
        <p:nvSpPr>
          <p:cNvPr id="18" name="17 Rectángulo"/>
          <p:cNvSpPr>
            <a:spLocks noChangeArrowheads="1"/>
          </p:cNvSpPr>
          <p:nvPr/>
        </p:nvSpPr>
        <p:spPr bwMode="auto">
          <a:xfrm>
            <a:off x="714375" y="4429125"/>
            <a:ext cx="8215313" cy="1015663"/>
          </a:xfrm>
          <a:prstGeom prst="rect">
            <a:avLst/>
          </a:prstGeom>
          <a:noFill/>
          <a:ln w="9525">
            <a:noFill/>
            <a:miter lim="800000"/>
            <a:headEnd/>
            <a:tailEnd/>
          </a:ln>
        </p:spPr>
        <p:txBody>
          <a:bodyPr>
            <a:spAutoFit/>
          </a:bodyPr>
          <a:lstStyle/>
          <a:p>
            <a:pPr algn="just" eaLnBrk="0" hangingPunct="0">
              <a:buClr>
                <a:srgbClr val="C00000"/>
              </a:buClr>
              <a:buFont typeface="Wingdings" pitchFamily="2" charset="2"/>
              <a:buChar char="ü"/>
              <a:tabLst>
                <a:tab pos="180975" algn="l"/>
              </a:tabLst>
            </a:pPr>
            <a:r>
              <a:rPr lang="es-ES" u="sng" dirty="0"/>
              <a:t> </a:t>
            </a:r>
            <a:r>
              <a:rPr lang="es-ES" sz="2000" u="sng" dirty="0"/>
              <a:t>Mezcla de distribución plana y analítica (puntual)</a:t>
            </a:r>
            <a:r>
              <a:rPr lang="es-ES" sz="2000" dirty="0"/>
              <a:t>: El espacio de fases inicial tiene un porcentaje de distribución angular plana y el porcentaje restante presenta distribución angular puntual.</a:t>
            </a:r>
          </a:p>
        </p:txBody>
      </p:sp>
      <p:grpSp>
        <p:nvGrpSpPr>
          <p:cNvPr id="28" name="27 Grupo"/>
          <p:cNvGrpSpPr/>
          <p:nvPr/>
        </p:nvGrpSpPr>
        <p:grpSpPr>
          <a:xfrm>
            <a:off x="0" y="6572250"/>
            <a:ext cx="9144000" cy="277813"/>
            <a:chOff x="0" y="6572250"/>
            <a:chExt cx="9144000" cy="277813"/>
          </a:xfrm>
        </p:grpSpPr>
        <p:sp>
          <p:nvSpPr>
            <p:cNvPr id="29" name="28 Rectángulo"/>
            <p:cNvSpPr/>
            <p:nvPr/>
          </p:nvSpPr>
          <p:spPr>
            <a:xfrm>
              <a:off x="1785918" y="6572272"/>
              <a:ext cx="1285884" cy="276999"/>
            </a:xfrm>
            <a:prstGeom prst="rect">
              <a:avLst/>
            </a:prstGeom>
            <a:solidFill>
              <a:schemeClr val="bg2">
                <a:lumMod val="40000"/>
                <a:lumOff val="60000"/>
              </a:schemeClr>
            </a:solidFill>
            <a:ln>
              <a:noFill/>
            </a:ln>
          </p:spPr>
          <p:txBody>
            <a:bodyPr wrap="square">
              <a:spAutoFit/>
            </a:bodyPr>
            <a:lstStyle/>
            <a:p>
              <a:pPr>
                <a:defRPr/>
              </a:pPr>
              <a:r>
                <a:rPr lang="es-ES_tradnl" sz="1200" b="1" i="1" dirty="0" smtClean="0">
                  <a:solidFill>
                    <a:schemeClr val="bg1">
                      <a:lumMod val="50000"/>
                    </a:schemeClr>
                  </a:solidFill>
                </a:rPr>
                <a:t>Simulación MC</a:t>
              </a:r>
              <a:endParaRPr lang="es-ES" sz="1200" b="1" i="1" dirty="0">
                <a:solidFill>
                  <a:schemeClr val="bg1">
                    <a:lumMod val="50000"/>
                  </a:schemeClr>
                </a:solidFill>
              </a:endParaRPr>
            </a:p>
          </p:txBody>
        </p:sp>
        <p:sp>
          <p:nvSpPr>
            <p:cNvPr id="30" name="29 Rectángulo"/>
            <p:cNvSpPr/>
            <p:nvPr/>
          </p:nvSpPr>
          <p:spPr>
            <a:xfrm>
              <a:off x="857224" y="6572250"/>
              <a:ext cx="928694"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Objetivos</a:t>
              </a:r>
              <a:endParaRPr lang="es-ES" sz="1200" b="1" i="1" dirty="0">
                <a:solidFill>
                  <a:schemeClr val="bg1">
                    <a:lumMod val="50000"/>
                  </a:schemeClr>
                </a:solidFill>
              </a:endParaRPr>
            </a:p>
          </p:txBody>
        </p:sp>
        <p:sp>
          <p:nvSpPr>
            <p:cNvPr id="31" name="30 Rectángulo"/>
            <p:cNvSpPr/>
            <p:nvPr/>
          </p:nvSpPr>
          <p:spPr>
            <a:xfrm>
              <a:off x="0" y="6572250"/>
              <a:ext cx="1000100" cy="277813"/>
            </a:xfrm>
            <a:prstGeom prst="rect">
              <a:avLst/>
            </a:prstGeom>
            <a:solidFill>
              <a:schemeClr val="bg2">
                <a:lumMod val="40000"/>
                <a:lumOff val="60000"/>
              </a:schemeClr>
            </a:solidFill>
            <a:ln>
              <a:noFill/>
            </a:ln>
          </p:spPr>
          <p:txBody>
            <a:bodyPr wrap="square">
              <a:spAutoFit/>
            </a:bodyPr>
            <a:lstStyle/>
            <a:p>
              <a:pPr>
                <a:defRPr/>
              </a:pPr>
              <a:r>
                <a:rPr lang="es-ES" sz="1200" b="1" i="1" dirty="0" smtClean="0">
                  <a:solidFill>
                    <a:schemeClr val="bg1">
                      <a:lumMod val="50000"/>
                    </a:schemeClr>
                  </a:solidFill>
                </a:rPr>
                <a:t>Motivación</a:t>
              </a:r>
              <a:endParaRPr lang="es-ES" sz="1200" dirty="0">
                <a:solidFill>
                  <a:schemeClr val="bg1">
                    <a:lumMod val="50000"/>
                  </a:schemeClr>
                </a:solidFill>
              </a:endParaRPr>
            </a:p>
          </p:txBody>
        </p:sp>
        <p:sp>
          <p:nvSpPr>
            <p:cNvPr id="32" name="31 Rectángulo"/>
            <p:cNvSpPr/>
            <p:nvPr/>
          </p:nvSpPr>
          <p:spPr>
            <a:xfrm>
              <a:off x="7929586" y="6572250"/>
              <a:ext cx="1214414"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Conclusiones</a:t>
              </a:r>
              <a:endParaRPr lang="es-ES" sz="1200" b="1" i="1" dirty="0">
                <a:solidFill>
                  <a:schemeClr val="bg1">
                    <a:lumMod val="50000"/>
                  </a:schemeClr>
                </a:solidFill>
              </a:endParaRPr>
            </a:p>
          </p:txBody>
        </p:sp>
        <p:sp>
          <p:nvSpPr>
            <p:cNvPr id="33" name="32 Rectángulo"/>
            <p:cNvSpPr/>
            <p:nvPr/>
          </p:nvSpPr>
          <p:spPr>
            <a:xfrm>
              <a:off x="6500826" y="6572250"/>
              <a:ext cx="1500175"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Validación </a:t>
              </a:r>
              <a:r>
                <a:rPr lang="es-ES" sz="1200" b="1" i="1" dirty="0">
                  <a:solidFill>
                    <a:schemeClr val="bg1">
                      <a:lumMod val="50000"/>
                    </a:schemeClr>
                  </a:solidFill>
                </a:rPr>
                <a:t>datos</a:t>
              </a:r>
            </a:p>
          </p:txBody>
        </p:sp>
        <p:sp>
          <p:nvSpPr>
            <p:cNvPr id="34" name="33 Rectángulo"/>
            <p:cNvSpPr/>
            <p:nvPr/>
          </p:nvSpPr>
          <p:spPr>
            <a:xfrm>
              <a:off x="4714888" y="6572250"/>
              <a:ext cx="2000252"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Validación </a:t>
              </a:r>
              <a:r>
                <a:rPr lang="es-ES" sz="1200" b="1" i="1" dirty="0">
                  <a:solidFill>
                    <a:schemeClr val="bg1">
                      <a:lumMod val="50000"/>
                    </a:schemeClr>
                  </a:solidFill>
                </a:rPr>
                <a:t>simulaciones</a:t>
              </a:r>
            </a:p>
          </p:txBody>
        </p:sp>
        <p:sp>
          <p:nvSpPr>
            <p:cNvPr id="37" name="36 Rectángulo"/>
            <p:cNvSpPr/>
            <p:nvPr/>
          </p:nvSpPr>
          <p:spPr>
            <a:xfrm>
              <a:off x="3071802" y="6572250"/>
              <a:ext cx="1785950" cy="276999"/>
            </a:xfrm>
            <a:prstGeom prst="rect">
              <a:avLst/>
            </a:prstGeom>
            <a:solidFill>
              <a:schemeClr val="bg2">
                <a:lumMod val="40000"/>
                <a:lumOff val="60000"/>
              </a:schemeClr>
            </a:solidFill>
            <a:ln>
              <a:noFill/>
            </a:ln>
          </p:spPr>
          <p:txBody>
            <a:bodyPr wrap="square">
              <a:spAutoFit/>
            </a:bodyPr>
            <a:lstStyle/>
            <a:p>
              <a:pPr>
                <a:defRPr/>
              </a:pPr>
              <a:r>
                <a:rPr lang="es-ES" sz="1200" b="1" i="1" dirty="0" smtClean="0"/>
                <a:t>Método desarrollado</a:t>
              </a:r>
              <a:endParaRPr lang="es-ES" sz="1200" b="1" i="1"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58"/>
                                        </p:tgtEl>
                                        <p:attrNameLst>
                                          <p:attrName>style.visibility</p:attrName>
                                        </p:attrNameLst>
                                      </p:cBhvr>
                                      <p:to>
                                        <p:strVal val="visible"/>
                                      </p:to>
                                    </p:set>
                                  </p:childTnLst>
                                </p:cTn>
                              </p:par>
                              <p:par>
                                <p:cTn id="7" presetID="55" presetClass="entr" presetSubtype="0" fill="hold" nodeType="withEffect">
                                  <p:stCondLst>
                                    <p:cond delay="0"/>
                                  </p:stCondLst>
                                  <p:childTnLst>
                                    <p:set>
                                      <p:cBhvr>
                                        <p:cTn id="8" dur="1" fill="hold">
                                          <p:stCondLst>
                                            <p:cond delay="0"/>
                                          </p:stCondLst>
                                        </p:cTn>
                                        <p:tgtEl>
                                          <p:spTgt spid="23561"/>
                                        </p:tgtEl>
                                        <p:attrNameLst>
                                          <p:attrName>style.visibility</p:attrName>
                                        </p:attrNameLst>
                                      </p:cBhvr>
                                      <p:to>
                                        <p:strVal val="visible"/>
                                      </p:to>
                                    </p:set>
                                    <p:anim calcmode="lin" valueType="num">
                                      <p:cBhvr>
                                        <p:cTn id="9" dur="500" fill="hold"/>
                                        <p:tgtEl>
                                          <p:spTgt spid="23561"/>
                                        </p:tgtEl>
                                        <p:attrNameLst>
                                          <p:attrName>ppt_w</p:attrName>
                                        </p:attrNameLst>
                                      </p:cBhvr>
                                      <p:tavLst>
                                        <p:tav tm="0">
                                          <p:val>
                                            <p:strVal val="#ppt_w*0.70"/>
                                          </p:val>
                                        </p:tav>
                                        <p:tav tm="100000">
                                          <p:val>
                                            <p:strVal val="#ppt_w"/>
                                          </p:val>
                                        </p:tav>
                                      </p:tavLst>
                                    </p:anim>
                                    <p:anim calcmode="lin" valueType="num">
                                      <p:cBhvr>
                                        <p:cTn id="10" dur="500" fill="hold"/>
                                        <p:tgtEl>
                                          <p:spTgt spid="23561"/>
                                        </p:tgtEl>
                                        <p:attrNameLst>
                                          <p:attrName>ppt_h</p:attrName>
                                        </p:attrNameLst>
                                      </p:cBhvr>
                                      <p:tavLst>
                                        <p:tav tm="0">
                                          <p:val>
                                            <p:strVal val="#ppt_h"/>
                                          </p:val>
                                        </p:tav>
                                        <p:tav tm="100000">
                                          <p:val>
                                            <p:strVal val="#ppt_h"/>
                                          </p:val>
                                        </p:tav>
                                      </p:tavLst>
                                    </p:anim>
                                    <p:animEffect transition="in" filter="fade">
                                      <p:cBhvr>
                                        <p:cTn id="11" dur="500"/>
                                        <p:tgtEl>
                                          <p:spTgt spid="23561"/>
                                        </p:tgtEl>
                                      </p:cBhvr>
                                    </p:animEffect>
                                  </p:childTnLst>
                                </p:cTn>
                              </p:par>
                              <p:par>
                                <p:cTn id="12" presetID="55" presetClass="entr" presetSubtype="0" fill="hold" nodeType="withEffect">
                                  <p:stCondLst>
                                    <p:cond delay="0"/>
                                  </p:stCondLst>
                                  <p:childTnLst>
                                    <p:set>
                                      <p:cBhvr>
                                        <p:cTn id="13" dur="1" fill="hold">
                                          <p:stCondLst>
                                            <p:cond delay="0"/>
                                          </p:stCondLst>
                                        </p:cTn>
                                        <p:tgtEl>
                                          <p:spTgt spid="23562"/>
                                        </p:tgtEl>
                                        <p:attrNameLst>
                                          <p:attrName>style.visibility</p:attrName>
                                        </p:attrNameLst>
                                      </p:cBhvr>
                                      <p:to>
                                        <p:strVal val="visible"/>
                                      </p:to>
                                    </p:set>
                                    <p:anim calcmode="lin" valueType="num">
                                      <p:cBhvr>
                                        <p:cTn id="14" dur="500" fill="hold"/>
                                        <p:tgtEl>
                                          <p:spTgt spid="23562"/>
                                        </p:tgtEl>
                                        <p:attrNameLst>
                                          <p:attrName>ppt_w</p:attrName>
                                        </p:attrNameLst>
                                      </p:cBhvr>
                                      <p:tavLst>
                                        <p:tav tm="0">
                                          <p:val>
                                            <p:strVal val="#ppt_w*0.70"/>
                                          </p:val>
                                        </p:tav>
                                        <p:tav tm="100000">
                                          <p:val>
                                            <p:strVal val="#ppt_w"/>
                                          </p:val>
                                        </p:tav>
                                      </p:tavLst>
                                    </p:anim>
                                    <p:anim calcmode="lin" valueType="num">
                                      <p:cBhvr>
                                        <p:cTn id="15" dur="500" fill="hold"/>
                                        <p:tgtEl>
                                          <p:spTgt spid="23562"/>
                                        </p:tgtEl>
                                        <p:attrNameLst>
                                          <p:attrName>ppt_h</p:attrName>
                                        </p:attrNameLst>
                                      </p:cBhvr>
                                      <p:tavLst>
                                        <p:tav tm="0">
                                          <p:val>
                                            <p:strVal val="#ppt_h"/>
                                          </p:val>
                                        </p:tav>
                                        <p:tav tm="100000">
                                          <p:val>
                                            <p:strVal val="#ppt_h"/>
                                          </p:val>
                                        </p:tav>
                                      </p:tavLst>
                                    </p:anim>
                                    <p:animEffect transition="in" filter="fade">
                                      <p:cBhvr>
                                        <p:cTn id="16" dur="500"/>
                                        <p:tgtEl>
                                          <p:spTgt spid="2356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0" presetClass="exit" presetSubtype="0" fill="hold" nodeType="withEffect">
                                  <p:stCondLst>
                                    <p:cond delay="0"/>
                                  </p:stCondLst>
                                  <p:childTnLst>
                                    <p:animEffect transition="out" filter="fade">
                                      <p:cBhvr>
                                        <p:cTn id="22" dur="1000"/>
                                        <p:tgtEl>
                                          <p:spTgt spid="23561"/>
                                        </p:tgtEl>
                                      </p:cBhvr>
                                    </p:animEffect>
                                    <p:set>
                                      <p:cBhvr>
                                        <p:cTn id="23" dur="1" fill="hold">
                                          <p:stCondLst>
                                            <p:cond delay="999"/>
                                          </p:stCondLst>
                                        </p:cTn>
                                        <p:tgtEl>
                                          <p:spTgt spid="23561"/>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1000"/>
                                        <p:tgtEl>
                                          <p:spTgt spid="23562"/>
                                        </p:tgtEl>
                                      </p:cBhvr>
                                    </p:animEffect>
                                    <p:set>
                                      <p:cBhvr>
                                        <p:cTn id="26" dur="1" fill="hold">
                                          <p:stCondLst>
                                            <p:cond delay="999"/>
                                          </p:stCondLst>
                                        </p:cTn>
                                        <p:tgtEl>
                                          <p:spTgt spid="23562"/>
                                        </p:tgtEl>
                                        <p:attrNameLst>
                                          <p:attrName>style.visibility</p:attrName>
                                        </p:attrNameLst>
                                      </p:cBhvr>
                                      <p:to>
                                        <p:strVal val="hidden"/>
                                      </p:to>
                                    </p:set>
                                  </p:childTnLst>
                                </p:cTn>
                              </p:par>
                              <p:par>
                                <p:cTn id="27" presetID="55" presetClass="entr" presetSubtype="0" fill="hold" nodeType="withEffect">
                                  <p:stCondLst>
                                    <p:cond delay="0"/>
                                  </p:stCondLst>
                                  <p:childTnLst>
                                    <p:set>
                                      <p:cBhvr>
                                        <p:cTn id="28" dur="1" fill="hold">
                                          <p:stCondLst>
                                            <p:cond delay="0"/>
                                          </p:stCondLst>
                                        </p:cTn>
                                        <p:tgtEl>
                                          <p:spTgt spid="23559"/>
                                        </p:tgtEl>
                                        <p:attrNameLst>
                                          <p:attrName>style.visibility</p:attrName>
                                        </p:attrNameLst>
                                      </p:cBhvr>
                                      <p:to>
                                        <p:strVal val="visible"/>
                                      </p:to>
                                    </p:set>
                                    <p:anim calcmode="lin" valueType="num">
                                      <p:cBhvr>
                                        <p:cTn id="29" dur="500" fill="hold"/>
                                        <p:tgtEl>
                                          <p:spTgt spid="23559"/>
                                        </p:tgtEl>
                                        <p:attrNameLst>
                                          <p:attrName>ppt_w</p:attrName>
                                        </p:attrNameLst>
                                      </p:cBhvr>
                                      <p:tavLst>
                                        <p:tav tm="0">
                                          <p:val>
                                            <p:strVal val="#ppt_w*0.70"/>
                                          </p:val>
                                        </p:tav>
                                        <p:tav tm="100000">
                                          <p:val>
                                            <p:strVal val="#ppt_w"/>
                                          </p:val>
                                        </p:tav>
                                      </p:tavLst>
                                    </p:anim>
                                    <p:anim calcmode="lin" valueType="num">
                                      <p:cBhvr>
                                        <p:cTn id="30" dur="500" fill="hold"/>
                                        <p:tgtEl>
                                          <p:spTgt spid="23559"/>
                                        </p:tgtEl>
                                        <p:attrNameLst>
                                          <p:attrName>ppt_h</p:attrName>
                                        </p:attrNameLst>
                                      </p:cBhvr>
                                      <p:tavLst>
                                        <p:tav tm="0">
                                          <p:val>
                                            <p:strVal val="#ppt_h"/>
                                          </p:val>
                                        </p:tav>
                                        <p:tav tm="100000">
                                          <p:val>
                                            <p:strVal val="#ppt_h"/>
                                          </p:val>
                                        </p:tav>
                                      </p:tavLst>
                                    </p:anim>
                                    <p:animEffect transition="in" filter="fade">
                                      <p:cBhvr>
                                        <p:cTn id="31" dur="500"/>
                                        <p:tgtEl>
                                          <p:spTgt spid="23559"/>
                                        </p:tgtEl>
                                      </p:cBhvr>
                                    </p:animEffect>
                                  </p:childTnLst>
                                </p:cTn>
                              </p:par>
                              <p:par>
                                <p:cTn id="32" presetID="55" presetClass="entr" presetSubtype="0" fill="hold" nodeType="withEffect">
                                  <p:stCondLst>
                                    <p:cond delay="0"/>
                                  </p:stCondLst>
                                  <p:childTnLst>
                                    <p:set>
                                      <p:cBhvr>
                                        <p:cTn id="33" dur="1" fill="hold">
                                          <p:stCondLst>
                                            <p:cond delay="0"/>
                                          </p:stCondLst>
                                        </p:cTn>
                                        <p:tgtEl>
                                          <p:spTgt spid="23560"/>
                                        </p:tgtEl>
                                        <p:attrNameLst>
                                          <p:attrName>style.visibility</p:attrName>
                                        </p:attrNameLst>
                                      </p:cBhvr>
                                      <p:to>
                                        <p:strVal val="visible"/>
                                      </p:to>
                                    </p:set>
                                    <p:anim calcmode="lin" valueType="num">
                                      <p:cBhvr>
                                        <p:cTn id="34" dur="500" fill="hold"/>
                                        <p:tgtEl>
                                          <p:spTgt spid="23560"/>
                                        </p:tgtEl>
                                        <p:attrNameLst>
                                          <p:attrName>ppt_w</p:attrName>
                                        </p:attrNameLst>
                                      </p:cBhvr>
                                      <p:tavLst>
                                        <p:tav tm="0">
                                          <p:val>
                                            <p:strVal val="#ppt_w*0.70"/>
                                          </p:val>
                                        </p:tav>
                                        <p:tav tm="100000">
                                          <p:val>
                                            <p:strVal val="#ppt_w"/>
                                          </p:val>
                                        </p:tav>
                                      </p:tavLst>
                                    </p:anim>
                                    <p:anim calcmode="lin" valueType="num">
                                      <p:cBhvr>
                                        <p:cTn id="35" dur="500" fill="hold"/>
                                        <p:tgtEl>
                                          <p:spTgt spid="23560"/>
                                        </p:tgtEl>
                                        <p:attrNameLst>
                                          <p:attrName>ppt_h</p:attrName>
                                        </p:attrNameLst>
                                      </p:cBhvr>
                                      <p:tavLst>
                                        <p:tav tm="0">
                                          <p:val>
                                            <p:strVal val="#ppt_h"/>
                                          </p:val>
                                        </p:tav>
                                        <p:tav tm="100000">
                                          <p:val>
                                            <p:strVal val="#ppt_h"/>
                                          </p:val>
                                        </p:tav>
                                      </p:tavLst>
                                    </p:anim>
                                    <p:animEffect transition="in" filter="fade">
                                      <p:cBhvr>
                                        <p:cTn id="36" dur="500"/>
                                        <p:tgtEl>
                                          <p:spTgt spid="23560"/>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0" presetClass="exit" presetSubtype="0" fill="hold" nodeType="withEffect">
                                  <p:stCondLst>
                                    <p:cond delay="0"/>
                                  </p:stCondLst>
                                  <p:childTnLst>
                                    <p:animEffect transition="out" filter="fade">
                                      <p:cBhvr>
                                        <p:cTn id="42" dur="1000"/>
                                        <p:tgtEl>
                                          <p:spTgt spid="23559"/>
                                        </p:tgtEl>
                                      </p:cBhvr>
                                    </p:animEffect>
                                    <p:set>
                                      <p:cBhvr>
                                        <p:cTn id="43" dur="1" fill="hold">
                                          <p:stCondLst>
                                            <p:cond delay="999"/>
                                          </p:stCondLst>
                                        </p:cTn>
                                        <p:tgtEl>
                                          <p:spTgt spid="23559"/>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1000"/>
                                        <p:tgtEl>
                                          <p:spTgt spid="23560"/>
                                        </p:tgtEl>
                                      </p:cBhvr>
                                    </p:animEffect>
                                    <p:set>
                                      <p:cBhvr>
                                        <p:cTn id="46" dur="1" fill="hold">
                                          <p:stCondLst>
                                            <p:cond delay="999"/>
                                          </p:stCondLst>
                                        </p:cTn>
                                        <p:tgtEl>
                                          <p:spTgt spid="235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8" grpId="0"/>
      <p:bldP spid="19" grpId="0"/>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7 Tabla"/>
          <p:cNvGraphicFramePr>
            <a:graphicFrameLocks noGrp="1"/>
          </p:cNvGraphicFramePr>
          <p:nvPr/>
        </p:nvGraphicFramePr>
        <p:xfrm>
          <a:off x="785786" y="1285875"/>
          <a:ext cx="7643867" cy="4397791"/>
        </p:xfrm>
        <a:graphic>
          <a:graphicData uri="http://schemas.openxmlformats.org/drawingml/2006/table">
            <a:tbl>
              <a:tblPr/>
              <a:tblGrid>
                <a:gridCol w="1571636"/>
                <a:gridCol w="1802011"/>
                <a:gridCol w="1325225"/>
                <a:gridCol w="1325248"/>
                <a:gridCol w="1619747"/>
              </a:tblGrid>
              <a:tr h="560931">
                <a:tc>
                  <a:txBody>
                    <a:bodyPr/>
                    <a:lstStyle/>
                    <a:p>
                      <a:pPr>
                        <a:spcAft>
                          <a:spcPts val="0"/>
                        </a:spcAft>
                      </a:pPr>
                      <a:endParaRPr lang="es-ES" sz="1800" dirty="0">
                        <a:latin typeface="+mn-lt"/>
                        <a:ea typeface="Times New Roman"/>
                        <a:cs typeface="Times New Roman"/>
                      </a:endParaRPr>
                    </a:p>
                  </a:txBody>
                  <a:tcPr marL="9525" marR="9525" marT="9525" marB="0" anchor="b">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2000" dirty="0" err="1">
                          <a:latin typeface="+mn-lt"/>
                          <a:ea typeface="Times New Roman"/>
                          <a:cs typeface="Times New Roman"/>
                        </a:rPr>
                        <a:t>Distribución</a:t>
                      </a:r>
                      <a:r>
                        <a:rPr lang="en-GB" sz="2000" dirty="0">
                          <a:latin typeface="+mn-lt"/>
                          <a:ea typeface="Times New Roman"/>
                          <a:cs typeface="Times New Roman"/>
                        </a:rPr>
                        <a:t> de</a:t>
                      </a:r>
                      <a:endParaRPr lang="es-ES" sz="2000" dirty="0">
                        <a:latin typeface="+mn-lt"/>
                        <a:ea typeface="Times New Roman"/>
                        <a:cs typeface="Times New Roman"/>
                      </a:endParaRPr>
                    </a:p>
                    <a:p>
                      <a:pPr algn="ctr">
                        <a:spcAft>
                          <a:spcPts val="0"/>
                        </a:spcAft>
                      </a:pPr>
                      <a:r>
                        <a:rPr lang="en-GB" sz="2000" dirty="0" err="1">
                          <a:latin typeface="+mn-lt"/>
                          <a:ea typeface="Times New Roman"/>
                          <a:cs typeface="Times New Roman"/>
                        </a:rPr>
                        <a:t>ángulos</a:t>
                      </a:r>
                      <a:r>
                        <a:rPr lang="en-GB" sz="2000" dirty="0">
                          <a:latin typeface="+mn-lt"/>
                          <a:ea typeface="Times New Roman"/>
                          <a:cs typeface="Times New Roman"/>
                        </a:rPr>
                        <a:t> </a:t>
                      </a:r>
                      <a:r>
                        <a:rPr lang="en-GB" sz="2000" dirty="0" err="1">
                          <a:latin typeface="+mn-lt"/>
                          <a:ea typeface="Times New Roman"/>
                          <a:cs typeface="Times New Roman"/>
                        </a:rPr>
                        <a:t>inicial</a:t>
                      </a:r>
                      <a:endParaRPr lang="es-ES" sz="2000" dirty="0">
                        <a:latin typeface="+mn-lt"/>
                        <a:ea typeface="Times New Roman"/>
                        <a:cs typeface="Times New Roman"/>
                      </a:endParaRPr>
                    </a:p>
                  </a:txBody>
                  <a:tcPr marL="9525" marR="9525" marT="9525" marB="0" anchor="b">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2000" dirty="0" err="1">
                          <a:latin typeface="+mn-lt"/>
                          <a:ea typeface="Times New Roman"/>
                          <a:cs typeface="Times New Roman"/>
                        </a:rPr>
                        <a:t>Datos</a:t>
                      </a:r>
                      <a:r>
                        <a:rPr lang="en-GB" sz="2000" dirty="0">
                          <a:latin typeface="+mn-lt"/>
                          <a:ea typeface="Times New Roman"/>
                          <a:cs typeface="Times New Roman"/>
                        </a:rPr>
                        <a:t> en </a:t>
                      </a:r>
                      <a:r>
                        <a:rPr lang="en-GB" sz="2000" dirty="0" err="1">
                          <a:latin typeface="+mn-lt"/>
                          <a:ea typeface="Times New Roman"/>
                          <a:cs typeface="Times New Roman"/>
                        </a:rPr>
                        <a:t>aire</a:t>
                      </a:r>
                      <a:endParaRPr lang="es-ES" sz="2000" dirty="0">
                        <a:latin typeface="+mn-lt"/>
                        <a:ea typeface="Times New Roman"/>
                        <a:cs typeface="Times New Roman"/>
                      </a:endParaRPr>
                    </a:p>
                  </a:txBody>
                  <a:tcPr marL="9525" marR="9525" marT="9525" marB="0" anchor="b">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2000" dirty="0" err="1">
                          <a:latin typeface="+mn-lt"/>
                          <a:ea typeface="Times New Roman"/>
                          <a:cs typeface="Times New Roman"/>
                        </a:rPr>
                        <a:t>Datos</a:t>
                      </a:r>
                      <a:r>
                        <a:rPr lang="en-GB" sz="2000" dirty="0">
                          <a:latin typeface="+mn-lt"/>
                          <a:ea typeface="Times New Roman"/>
                          <a:cs typeface="Times New Roman"/>
                        </a:rPr>
                        <a:t> en </a:t>
                      </a:r>
                      <a:r>
                        <a:rPr lang="en-GB" sz="2000" dirty="0" err="1">
                          <a:latin typeface="+mn-lt"/>
                          <a:ea typeface="Times New Roman"/>
                          <a:cs typeface="Times New Roman"/>
                        </a:rPr>
                        <a:t>agua</a:t>
                      </a:r>
                      <a:endParaRPr lang="es-ES" sz="2000" dirty="0">
                        <a:latin typeface="+mn-lt"/>
                        <a:ea typeface="Times New Roman"/>
                        <a:cs typeface="Times New Roman"/>
                      </a:endParaRPr>
                    </a:p>
                  </a:txBody>
                  <a:tcPr marL="9525" marR="9525" marT="9525" marB="0" anchor="b">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2000" dirty="0" err="1">
                          <a:latin typeface="+mn-lt"/>
                          <a:ea typeface="Times New Roman"/>
                          <a:cs typeface="Times New Roman"/>
                        </a:rPr>
                        <a:t>Ajuste</a:t>
                      </a:r>
                      <a:r>
                        <a:rPr lang="en-GB" sz="2000" dirty="0">
                          <a:latin typeface="+mn-lt"/>
                          <a:ea typeface="Times New Roman"/>
                          <a:cs typeface="Times New Roman"/>
                        </a:rPr>
                        <a:t> 4-D</a:t>
                      </a:r>
                      <a:endParaRPr lang="es-ES" sz="2000" dirty="0">
                        <a:latin typeface="+mn-lt"/>
                        <a:ea typeface="Times New Roman"/>
                        <a:cs typeface="Times New Roman"/>
                      </a:endParaRPr>
                    </a:p>
                  </a:txBody>
                  <a:tcPr marL="9525" marR="9525" marT="9525" marB="0" anchor="ctr">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82064">
                <a:tc>
                  <a:txBody>
                    <a:bodyPr/>
                    <a:lstStyle/>
                    <a:p>
                      <a:pPr algn="ctr">
                        <a:spcAft>
                          <a:spcPts val="0"/>
                        </a:spcAft>
                      </a:pPr>
                      <a:r>
                        <a:rPr lang="en-GB" sz="2400" dirty="0" err="1">
                          <a:latin typeface="+mn-lt"/>
                          <a:ea typeface="Times New Roman"/>
                          <a:cs typeface="Times New Roman"/>
                        </a:rPr>
                        <a:t>Método</a:t>
                      </a:r>
                      <a:r>
                        <a:rPr lang="en-GB" sz="2400" dirty="0">
                          <a:latin typeface="+mn-lt"/>
                          <a:ea typeface="Times New Roman"/>
                          <a:cs typeface="Times New Roman"/>
                        </a:rPr>
                        <a:t> 1</a:t>
                      </a:r>
                      <a:endParaRPr lang="es-ES" sz="2400" dirty="0">
                        <a:latin typeface="+mn-lt"/>
                        <a:ea typeface="Times New Roman"/>
                        <a:cs typeface="Times New Roman"/>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GB" sz="2400" dirty="0" err="1">
                          <a:solidFill>
                            <a:srgbClr val="0000FF"/>
                          </a:solidFill>
                          <a:latin typeface="+mn-lt"/>
                          <a:ea typeface="Times New Roman"/>
                          <a:cs typeface="Times New Roman"/>
                        </a:rPr>
                        <a:t>Puntual</a:t>
                      </a:r>
                      <a:endParaRPr lang="es-ES" sz="2400" dirty="0">
                        <a:solidFill>
                          <a:srgbClr val="0000FF"/>
                        </a:solidFill>
                        <a:latin typeface="+mn-lt"/>
                        <a:ea typeface="Times New Roman"/>
                        <a:cs typeface="Times New Roman"/>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algn="ctr" defTabSz="457200" rtl="0" eaLnBrk="1" latinLnBrk="0" hangingPunct="1">
                        <a:spcAft>
                          <a:spcPts val="0"/>
                        </a:spcAft>
                      </a:pPr>
                      <a:r>
                        <a:rPr lang="en-GB" sz="2400" kern="1200" dirty="0" err="1">
                          <a:solidFill>
                            <a:srgbClr val="007635"/>
                          </a:solidFill>
                          <a:latin typeface="+mn-lt"/>
                          <a:ea typeface="Times New Roman"/>
                          <a:cs typeface="Times New Roman"/>
                        </a:rPr>
                        <a:t>Sí</a:t>
                      </a:r>
                      <a:endParaRPr lang="es-ES" sz="2400" kern="1200" dirty="0">
                        <a:solidFill>
                          <a:srgbClr val="007635"/>
                        </a:solidFill>
                        <a:latin typeface="+mn-lt"/>
                        <a:ea typeface="Times New Roman"/>
                        <a:cs typeface="Times New Roman"/>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algn="ctr" defTabSz="457200" rtl="0" eaLnBrk="1" latinLnBrk="0" hangingPunct="1">
                        <a:spcAft>
                          <a:spcPts val="0"/>
                        </a:spcAft>
                      </a:pPr>
                      <a:r>
                        <a:rPr lang="en-GB" sz="2400" kern="1200" dirty="0" err="1">
                          <a:solidFill>
                            <a:srgbClr val="007635"/>
                          </a:solidFill>
                          <a:latin typeface="+mn-lt"/>
                          <a:ea typeface="Times New Roman"/>
                          <a:cs typeface="Times New Roman"/>
                        </a:rPr>
                        <a:t>Sí</a:t>
                      </a:r>
                      <a:endParaRPr lang="es-ES" sz="2400" kern="1200" dirty="0">
                        <a:solidFill>
                          <a:srgbClr val="007635"/>
                        </a:solidFill>
                        <a:latin typeface="+mn-lt"/>
                        <a:ea typeface="Times New Roman"/>
                        <a:cs typeface="Times New Roman"/>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algn="ctr" defTabSz="457200" rtl="0" eaLnBrk="1" latinLnBrk="0" hangingPunct="1">
                        <a:spcAft>
                          <a:spcPts val="0"/>
                        </a:spcAft>
                      </a:pPr>
                      <a:r>
                        <a:rPr lang="en-GB" sz="2400" kern="1200" dirty="0" err="1">
                          <a:solidFill>
                            <a:srgbClr val="007635"/>
                          </a:solidFill>
                          <a:latin typeface="+mn-lt"/>
                          <a:ea typeface="Times New Roman"/>
                          <a:cs typeface="Times New Roman"/>
                        </a:rPr>
                        <a:t>Sí</a:t>
                      </a:r>
                      <a:endParaRPr lang="es-ES" sz="2400" kern="1200" dirty="0">
                        <a:solidFill>
                          <a:srgbClr val="007635"/>
                        </a:solidFill>
                        <a:latin typeface="+mn-lt"/>
                        <a:ea typeface="Times New Roman"/>
                        <a:cs typeface="Times New Roman"/>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r>
              <a:tr h="571504">
                <a:tc>
                  <a:txBody>
                    <a:bodyPr/>
                    <a:lstStyle/>
                    <a:p>
                      <a:pPr algn="ctr">
                        <a:spcAft>
                          <a:spcPts val="0"/>
                        </a:spcAft>
                      </a:pPr>
                      <a:r>
                        <a:rPr lang="en-GB" sz="2400" dirty="0" err="1">
                          <a:latin typeface="+mn-lt"/>
                          <a:ea typeface="Times New Roman"/>
                          <a:cs typeface="Times New Roman"/>
                        </a:rPr>
                        <a:t>Método</a:t>
                      </a:r>
                      <a:r>
                        <a:rPr lang="es-ES" sz="2400" dirty="0">
                          <a:latin typeface="+mn-lt"/>
                          <a:ea typeface="Times New Roman"/>
                          <a:cs typeface="Times New Roman"/>
                        </a:rPr>
                        <a:t> 2</a:t>
                      </a:r>
                    </a:p>
                  </a:txBody>
                  <a:tcPr marL="9525" marR="9525" marT="9525" marB="0" anchor="ctr">
                    <a:lnL>
                      <a:noFill/>
                    </a:lnL>
                    <a:lnR>
                      <a:noFill/>
                    </a:lnR>
                    <a:lnT>
                      <a:noFill/>
                    </a:lnT>
                    <a:lnB>
                      <a:noFill/>
                    </a:lnB>
                  </a:tcPr>
                </a:tc>
                <a:tc>
                  <a:txBody>
                    <a:bodyPr/>
                    <a:lstStyle/>
                    <a:p>
                      <a:pPr algn="ctr">
                        <a:spcAft>
                          <a:spcPts val="0"/>
                        </a:spcAft>
                      </a:pPr>
                      <a:r>
                        <a:rPr lang="es-ES" sz="2400" dirty="0">
                          <a:latin typeface="+mn-lt"/>
                          <a:ea typeface="Times New Roman"/>
                          <a:cs typeface="Times New Roman"/>
                        </a:rPr>
                        <a:t>Plana</a:t>
                      </a:r>
                    </a:p>
                  </a:txBody>
                  <a:tcPr marL="9525" marR="9525" marT="9525" marB="0" anchor="ctr">
                    <a:lnL>
                      <a:noFill/>
                    </a:lnL>
                    <a:lnR>
                      <a:noFill/>
                    </a:lnR>
                    <a:lnT>
                      <a:noFill/>
                    </a:lnT>
                    <a:lnB>
                      <a:noFill/>
                    </a:lnB>
                  </a:tcPr>
                </a:tc>
                <a:tc>
                  <a:txBody>
                    <a:bodyPr/>
                    <a:lstStyle/>
                    <a:p>
                      <a:pPr marL="0" algn="ctr" defTabSz="457200" rtl="0" eaLnBrk="1" latinLnBrk="0" hangingPunct="1">
                        <a:spcAft>
                          <a:spcPts val="0"/>
                        </a:spcAft>
                      </a:pPr>
                      <a:r>
                        <a:rPr lang="es-ES" sz="2400" kern="1200" dirty="0">
                          <a:solidFill>
                            <a:srgbClr val="007635"/>
                          </a:solidFill>
                          <a:latin typeface="+mn-lt"/>
                          <a:ea typeface="Times New Roman"/>
                          <a:cs typeface="Times New Roman"/>
                        </a:rPr>
                        <a:t>Sí</a:t>
                      </a:r>
                    </a:p>
                  </a:txBody>
                  <a:tcPr marL="9525" marR="9525" marT="9525" marB="0" anchor="ctr">
                    <a:lnL>
                      <a:noFill/>
                    </a:lnL>
                    <a:lnR>
                      <a:noFill/>
                    </a:lnR>
                    <a:lnT>
                      <a:noFill/>
                    </a:lnT>
                    <a:lnB>
                      <a:noFill/>
                    </a:lnB>
                  </a:tcPr>
                </a:tc>
                <a:tc>
                  <a:txBody>
                    <a:bodyPr/>
                    <a:lstStyle/>
                    <a:p>
                      <a:pPr marL="0" algn="ctr" defTabSz="457200" rtl="0" eaLnBrk="1" latinLnBrk="0" hangingPunct="1">
                        <a:spcAft>
                          <a:spcPts val="0"/>
                        </a:spcAft>
                      </a:pPr>
                      <a:r>
                        <a:rPr lang="en-GB" sz="2400" kern="1200" dirty="0" err="1">
                          <a:solidFill>
                            <a:srgbClr val="007635"/>
                          </a:solidFill>
                          <a:latin typeface="+mn-lt"/>
                          <a:ea typeface="Times New Roman"/>
                          <a:cs typeface="Times New Roman"/>
                        </a:rPr>
                        <a:t>Sí</a:t>
                      </a:r>
                      <a:endParaRPr lang="es-ES" sz="2400" kern="1200" dirty="0">
                        <a:solidFill>
                          <a:srgbClr val="007635"/>
                        </a:solidFill>
                        <a:latin typeface="+mn-lt"/>
                        <a:ea typeface="Times New Roman"/>
                        <a:cs typeface="Times New Roman"/>
                      </a:endParaRPr>
                    </a:p>
                  </a:txBody>
                  <a:tcPr marL="9525" marR="9525" marT="9525" marB="0" anchor="ctr">
                    <a:lnL>
                      <a:noFill/>
                    </a:lnL>
                    <a:lnR>
                      <a:noFill/>
                    </a:lnR>
                    <a:lnT>
                      <a:noFill/>
                    </a:lnT>
                    <a:lnB>
                      <a:noFill/>
                    </a:lnB>
                  </a:tcPr>
                </a:tc>
                <a:tc>
                  <a:txBody>
                    <a:bodyPr/>
                    <a:lstStyle/>
                    <a:p>
                      <a:pPr marL="0" algn="ctr" defTabSz="457200" rtl="0" eaLnBrk="1" latinLnBrk="0" hangingPunct="1">
                        <a:spcAft>
                          <a:spcPts val="0"/>
                        </a:spcAft>
                      </a:pPr>
                      <a:r>
                        <a:rPr lang="en-GB" sz="2400" kern="1200" dirty="0" err="1">
                          <a:solidFill>
                            <a:srgbClr val="007635"/>
                          </a:solidFill>
                          <a:latin typeface="+mn-lt"/>
                          <a:ea typeface="Times New Roman"/>
                          <a:cs typeface="Times New Roman"/>
                        </a:rPr>
                        <a:t>Sí</a:t>
                      </a:r>
                      <a:endParaRPr lang="es-ES" sz="2400" kern="1200" dirty="0">
                        <a:solidFill>
                          <a:srgbClr val="007635"/>
                        </a:solidFill>
                        <a:latin typeface="+mn-lt"/>
                        <a:ea typeface="Times New Roman"/>
                        <a:cs typeface="Times New Roman"/>
                      </a:endParaRPr>
                    </a:p>
                  </a:txBody>
                  <a:tcPr marL="9525" marR="9525" marT="9525" marB="0" anchor="ctr">
                    <a:lnL>
                      <a:noFill/>
                    </a:lnL>
                    <a:lnR>
                      <a:noFill/>
                    </a:lnR>
                    <a:lnT>
                      <a:noFill/>
                    </a:lnT>
                    <a:lnB>
                      <a:noFill/>
                    </a:lnB>
                  </a:tcPr>
                </a:tc>
              </a:tr>
              <a:tr h="571504">
                <a:tc>
                  <a:txBody>
                    <a:bodyPr/>
                    <a:lstStyle/>
                    <a:p>
                      <a:pPr algn="ctr">
                        <a:spcAft>
                          <a:spcPts val="0"/>
                        </a:spcAft>
                      </a:pPr>
                      <a:r>
                        <a:rPr lang="en-GB" sz="2400" dirty="0" err="1">
                          <a:latin typeface="+mn-lt"/>
                          <a:ea typeface="Times New Roman"/>
                          <a:cs typeface="Times New Roman"/>
                        </a:rPr>
                        <a:t>Método</a:t>
                      </a:r>
                      <a:r>
                        <a:rPr lang="en-GB" sz="2400" dirty="0">
                          <a:latin typeface="+mn-lt"/>
                          <a:ea typeface="Times New Roman"/>
                          <a:cs typeface="Times New Roman"/>
                        </a:rPr>
                        <a:t> </a:t>
                      </a:r>
                      <a:r>
                        <a:rPr lang="es-ES" sz="2400" dirty="0">
                          <a:latin typeface="+mn-lt"/>
                          <a:ea typeface="Times New Roman"/>
                          <a:cs typeface="Times New Roman"/>
                        </a:rPr>
                        <a:t>3</a:t>
                      </a:r>
                    </a:p>
                  </a:txBody>
                  <a:tcPr marL="9525" marR="9525" marT="9525" marB="0" anchor="ctr">
                    <a:lnL>
                      <a:noFill/>
                    </a:lnL>
                    <a:lnR>
                      <a:noFill/>
                    </a:lnR>
                    <a:lnT>
                      <a:noFill/>
                    </a:lnT>
                    <a:lnB>
                      <a:noFill/>
                    </a:lnB>
                  </a:tcPr>
                </a:tc>
                <a:tc>
                  <a:txBody>
                    <a:bodyPr/>
                    <a:lstStyle/>
                    <a:p>
                      <a:pPr algn="ctr">
                        <a:spcAft>
                          <a:spcPts val="0"/>
                        </a:spcAft>
                      </a:pPr>
                      <a:r>
                        <a:rPr lang="es-ES" sz="2400" dirty="0">
                          <a:solidFill>
                            <a:srgbClr val="0000FF"/>
                          </a:solidFill>
                          <a:latin typeface="+mn-lt"/>
                          <a:ea typeface="Times New Roman"/>
                          <a:cs typeface="Times New Roman"/>
                        </a:rPr>
                        <a:t>Puntual</a:t>
                      </a:r>
                    </a:p>
                  </a:txBody>
                  <a:tcPr marL="9525" marR="9525" marT="9525" marB="0" anchor="ctr">
                    <a:lnL>
                      <a:noFill/>
                    </a:lnL>
                    <a:lnR>
                      <a:noFill/>
                    </a:lnR>
                    <a:lnT>
                      <a:noFill/>
                    </a:lnT>
                    <a:lnB>
                      <a:noFill/>
                    </a:lnB>
                  </a:tcPr>
                </a:tc>
                <a:tc>
                  <a:txBody>
                    <a:bodyPr/>
                    <a:lstStyle/>
                    <a:p>
                      <a:pPr algn="ctr">
                        <a:spcAft>
                          <a:spcPts val="0"/>
                        </a:spcAft>
                      </a:pPr>
                      <a:r>
                        <a:rPr lang="es-ES" sz="2400" dirty="0">
                          <a:solidFill>
                            <a:srgbClr val="C00000"/>
                          </a:solidFill>
                          <a:latin typeface="+mn-lt"/>
                          <a:ea typeface="Times New Roman"/>
                          <a:cs typeface="Times New Roman"/>
                        </a:rPr>
                        <a:t>No</a:t>
                      </a:r>
                    </a:p>
                  </a:txBody>
                  <a:tcPr marL="9525" marR="9525" marT="9525" marB="0" anchor="ctr">
                    <a:lnL>
                      <a:noFill/>
                    </a:lnL>
                    <a:lnR>
                      <a:noFill/>
                    </a:lnR>
                    <a:lnT>
                      <a:noFill/>
                    </a:lnT>
                    <a:lnB>
                      <a:noFill/>
                    </a:lnB>
                  </a:tcPr>
                </a:tc>
                <a:tc>
                  <a:txBody>
                    <a:bodyPr/>
                    <a:lstStyle/>
                    <a:p>
                      <a:pPr algn="ctr">
                        <a:spcAft>
                          <a:spcPts val="0"/>
                        </a:spcAft>
                      </a:pPr>
                      <a:r>
                        <a:rPr lang="en-GB" sz="2400" dirty="0" err="1">
                          <a:solidFill>
                            <a:srgbClr val="007635"/>
                          </a:solidFill>
                          <a:latin typeface="+mn-lt"/>
                          <a:ea typeface="Times New Roman"/>
                          <a:cs typeface="Times New Roman"/>
                        </a:rPr>
                        <a:t>Sí</a:t>
                      </a:r>
                      <a:endParaRPr lang="es-ES" sz="2400" dirty="0">
                        <a:solidFill>
                          <a:srgbClr val="007635"/>
                        </a:solidFill>
                        <a:latin typeface="+mn-lt"/>
                        <a:ea typeface="Times New Roman"/>
                        <a:cs typeface="Times New Roman"/>
                      </a:endParaRPr>
                    </a:p>
                  </a:txBody>
                  <a:tcPr marL="9525" marR="9525" marT="9525" marB="0" anchor="ctr">
                    <a:lnL>
                      <a:noFill/>
                    </a:lnL>
                    <a:lnR>
                      <a:noFill/>
                    </a:lnR>
                    <a:lnT>
                      <a:noFill/>
                    </a:lnT>
                    <a:lnB>
                      <a:noFill/>
                    </a:lnB>
                  </a:tcPr>
                </a:tc>
                <a:tc>
                  <a:txBody>
                    <a:bodyPr/>
                    <a:lstStyle/>
                    <a:p>
                      <a:pPr marL="0" algn="ctr" defTabSz="457200" rtl="0" eaLnBrk="1" latinLnBrk="0" hangingPunct="1">
                        <a:spcAft>
                          <a:spcPts val="0"/>
                        </a:spcAft>
                      </a:pPr>
                      <a:r>
                        <a:rPr lang="en-GB" sz="2400" kern="1200" dirty="0" err="1">
                          <a:solidFill>
                            <a:srgbClr val="007635"/>
                          </a:solidFill>
                          <a:latin typeface="+mn-lt"/>
                          <a:ea typeface="Times New Roman"/>
                          <a:cs typeface="Times New Roman"/>
                        </a:rPr>
                        <a:t>Sí</a:t>
                      </a:r>
                      <a:endParaRPr lang="es-ES" sz="2400" kern="1200" dirty="0">
                        <a:solidFill>
                          <a:srgbClr val="007635"/>
                        </a:solidFill>
                        <a:latin typeface="+mn-lt"/>
                        <a:ea typeface="Times New Roman"/>
                        <a:cs typeface="Times New Roman"/>
                      </a:endParaRPr>
                    </a:p>
                  </a:txBody>
                  <a:tcPr marL="9525" marR="9525" marT="9525" marB="0" anchor="ctr">
                    <a:lnL>
                      <a:noFill/>
                    </a:lnL>
                    <a:lnR>
                      <a:noFill/>
                    </a:lnR>
                    <a:lnT>
                      <a:noFill/>
                    </a:lnT>
                    <a:lnB>
                      <a:noFill/>
                    </a:lnB>
                  </a:tcPr>
                </a:tc>
              </a:tr>
              <a:tr h="571504">
                <a:tc>
                  <a:txBody>
                    <a:bodyPr/>
                    <a:lstStyle/>
                    <a:p>
                      <a:pPr algn="ctr">
                        <a:spcAft>
                          <a:spcPts val="0"/>
                        </a:spcAft>
                      </a:pPr>
                      <a:r>
                        <a:rPr lang="en-GB" sz="2400" dirty="0" err="1">
                          <a:latin typeface="+mn-lt"/>
                          <a:ea typeface="Times New Roman"/>
                          <a:cs typeface="Times New Roman"/>
                        </a:rPr>
                        <a:t>Método</a:t>
                      </a:r>
                      <a:r>
                        <a:rPr lang="es-ES" sz="2400" dirty="0">
                          <a:latin typeface="+mn-lt"/>
                          <a:ea typeface="Times New Roman"/>
                          <a:cs typeface="Times New Roman"/>
                        </a:rPr>
                        <a:t> 4</a:t>
                      </a:r>
                    </a:p>
                  </a:txBody>
                  <a:tcPr marL="9525" marR="9525" marT="9525" marB="0" anchor="ctr">
                    <a:lnL>
                      <a:noFill/>
                    </a:lnL>
                    <a:lnR>
                      <a:noFill/>
                    </a:lnR>
                    <a:lnT>
                      <a:noFill/>
                    </a:lnT>
                    <a:lnB>
                      <a:noFill/>
                    </a:lnB>
                  </a:tcPr>
                </a:tc>
                <a:tc>
                  <a:txBody>
                    <a:bodyPr/>
                    <a:lstStyle/>
                    <a:p>
                      <a:pPr algn="ctr">
                        <a:spcAft>
                          <a:spcPts val="0"/>
                        </a:spcAft>
                      </a:pPr>
                      <a:r>
                        <a:rPr lang="es-ES" sz="2400" dirty="0">
                          <a:latin typeface="+mn-lt"/>
                          <a:ea typeface="Times New Roman"/>
                          <a:cs typeface="Times New Roman"/>
                        </a:rPr>
                        <a:t>Plana</a:t>
                      </a:r>
                    </a:p>
                  </a:txBody>
                  <a:tcPr marL="9525" marR="9525" marT="9525" marB="0" anchor="ctr">
                    <a:lnL>
                      <a:noFill/>
                    </a:lnL>
                    <a:lnR>
                      <a:noFill/>
                    </a:lnR>
                    <a:lnT>
                      <a:noFill/>
                    </a:lnT>
                    <a:lnB>
                      <a:noFill/>
                    </a:lnB>
                  </a:tcPr>
                </a:tc>
                <a:tc>
                  <a:txBody>
                    <a:bodyPr/>
                    <a:lstStyle/>
                    <a:p>
                      <a:pPr algn="ctr">
                        <a:spcAft>
                          <a:spcPts val="0"/>
                        </a:spcAft>
                      </a:pPr>
                      <a:r>
                        <a:rPr lang="es-ES" sz="2400" dirty="0">
                          <a:solidFill>
                            <a:srgbClr val="C00000"/>
                          </a:solidFill>
                          <a:latin typeface="+mn-lt"/>
                          <a:ea typeface="Times New Roman"/>
                          <a:cs typeface="Times New Roman"/>
                        </a:rPr>
                        <a:t>No</a:t>
                      </a:r>
                    </a:p>
                  </a:txBody>
                  <a:tcPr marL="9525" marR="9525" marT="9525" marB="0" anchor="ctr">
                    <a:lnL>
                      <a:noFill/>
                    </a:lnL>
                    <a:lnR>
                      <a:noFill/>
                    </a:lnR>
                    <a:lnT>
                      <a:noFill/>
                    </a:lnT>
                    <a:lnB>
                      <a:noFill/>
                    </a:lnB>
                  </a:tcPr>
                </a:tc>
                <a:tc>
                  <a:txBody>
                    <a:bodyPr/>
                    <a:lstStyle/>
                    <a:p>
                      <a:pPr algn="ctr">
                        <a:spcAft>
                          <a:spcPts val="0"/>
                        </a:spcAft>
                      </a:pPr>
                      <a:r>
                        <a:rPr lang="en-GB" sz="2400" dirty="0" err="1">
                          <a:solidFill>
                            <a:srgbClr val="007635"/>
                          </a:solidFill>
                          <a:latin typeface="+mn-lt"/>
                          <a:ea typeface="Times New Roman"/>
                          <a:cs typeface="Times New Roman"/>
                        </a:rPr>
                        <a:t>Sí</a:t>
                      </a:r>
                      <a:endParaRPr lang="es-ES" sz="2400" dirty="0">
                        <a:solidFill>
                          <a:srgbClr val="007635"/>
                        </a:solidFill>
                        <a:latin typeface="+mn-lt"/>
                        <a:ea typeface="Times New Roman"/>
                        <a:cs typeface="Times New Roman"/>
                      </a:endParaRPr>
                    </a:p>
                  </a:txBody>
                  <a:tcPr marL="9525" marR="9525" marT="9525" marB="0" anchor="ctr">
                    <a:lnL>
                      <a:noFill/>
                    </a:lnL>
                    <a:lnR>
                      <a:noFill/>
                    </a:lnR>
                    <a:lnT>
                      <a:noFill/>
                    </a:lnT>
                    <a:lnB>
                      <a:noFill/>
                    </a:lnB>
                  </a:tcPr>
                </a:tc>
                <a:tc>
                  <a:txBody>
                    <a:bodyPr/>
                    <a:lstStyle/>
                    <a:p>
                      <a:pPr marL="0" algn="ctr" defTabSz="457200" rtl="0" eaLnBrk="1" latinLnBrk="0" hangingPunct="1">
                        <a:spcAft>
                          <a:spcPts val="0"/>
                        </a:spcAft>
                      </a:pPr>
                      <a:r>
                        <a:rPr lang="en-GB" sz="2400" kern="1200" dirty="0" err="1">
                          <a:solidFill>
                            <a:srgbClr val="007635"/>
                          </a:solidFill>
                          <a:latin typeface="+mn-lt"/>
                          <a:ea typeface="Times New Roman"/>
                          <a:cs typeface="Times New Roman"/>
                        </a:rPr>
                        <a:t>Sí</a:t>
                      </a:r>
                      <a:endParaRPr lang="es-ES" sz="2400" kern="1200" dirty="0">
                        <a:solidFill>
                          <a:srgbClr val="007635"/>
                        </a:solidFill>
                        <a:latin typeface="+mn-lt"/>
                        <a:ea typeface="Times New Roman"/>
                        <a:cs typeface="Times New Roman"/>
                      </a:endParaRPr>
                    </a:p>
                  </a:txBody>
                  <a:tcPr marL="9525" marR="9525" marT="9525" marB="0" anchor="ctr">
                    <a:lnL>
                      <a:noFill/>
                    </a:lnL>
                    <a:lnR>
                      <a:noFill/>
                    </a:lnR>
                    <a:lnT>
                      <a:noFill/>
                    </a:lnT>
                    <a:lnB>
                      <a:noFill/>
                    </a:lnB>
                  </a:tcPr>
                </a:tc>
              </a:tr>
              <a:tr h="642942">
                <a:tc>
                  <a:txBody>
                    <a:bodyPr/>
                    <a:lstStyle/>
                    <a:p>
                      <a:pPr algn="ctr">
                        <a:spcAft>
                          <a:spcPts val="0"/>
                        </a:spcAft>
                      </a:pPr>
                      <a:r>
                        <a:rPr lang="en-GB" sz="2400" dirty="0" err="1">
                          <a:latin typeface="+mn-lt"/>
                          <a:ea typeface="Times New Roman"/>
                          <a:cs typeface="Times New Roman"/>
                        </a:rPr>
                        <a:t>Método</a:t>
                      </a:r>
                      <a:r>
                        <a:rPr lang="es-ES" sz="2400" dirty="0">
                          <a:latin typeface="+mn-lt"/>
                          <a:ea typeface="Times New Roman"/>
                          <a:cs typeface="Times New Roman"/>
                        </a:rPr>
                        <a:t> 5</a:t>
                      </a:r>
                    </a:p>
                  </a:txBody>
                  <a:tcPr marL="9525" marR="9525" marT="9525" marB="0" anchor="ctr">
                    <a:lnL>
                      <a:noFill/>
                    </a:lnL>
                    <a:lnR>
                      <a:noFill/>
                    </a:lnR>
                    <a:lnT>
                      <a:noFill/>
                    </a:lnT>
                    <a:lnB>
                      <a:noFill/>
                    </a:lnB>
                  </a:tcPr>
                </a:tc>
                <a:tc>
                  <a:txBody>
                    <a:bodyPr/>
                    <a:lstStyle/>
                    <a:p>
                      <a:pPr algn="ctr">
                        <a:spcAft>
                          <a:spcPts val="0"/>
                        </a:spcAft>
                      </a:pPr>
                      <a:r>
                        <a:rPr lang="es-ES" sz="2400" dirty="0">
                          <a:solidFill>
                            <a:srgbClr val="0000FF"/>
                          </a:solidFill>
                          <a:latin typeface="+mn-lt"/>
                          <a:ea typeface="Times New Roman"/>
                          <a:cs typeface="Times New Roman"/>
                        </a:rPr>
                        <a:t>Puntual</a:t>
                      </a:r>
                    </a:p>
                  </a:txBody>
                  <a:tcPr marL="9525" marR="9525" marT="9525" marB="0" anchor="ctr">
                    <a:lnL>
                      <a:noFill/>
                    </a:lnL>
                    <a:lnR>
                      <a:noFill/>
                    </a:lnR>
                    <a:lnT>
                      <a:noFill/>
                    </a:lnT>
                    <a:lnB>
                      <a:noFill/>
                    </a:lnB>
                  </a:tcPr>
                </a:tc>
                <a:tc>
                  <a:txBody>
                    <a:bodyPr/>
                    <a:lstStyle/>
                    <a:p>
                      <a:pPr algn="ctr">
                        <a:spcAft>
                          <a:spcPts val="0"/>
                        </a:spcAft>
                      </a:pPr>
                      <a:r>
                        <a:rPr lang="es-ES" sz="2400" dirty="0">
                          <a:solidFill>
                            <a:srgbClr val="C00000"/>
                          </a:solidFill>
                          <a:latin typeface="+mn-lt"/>
                          <a:ea typeface="Times New Roman"/>
                          <a:cs typeface="Times New Roman"/>
                        </a:rPr>
                        <a:t>No</a:t>
                      </a:r>
                    </a:p>
                  </a:txBody>
                  <a:tcPr marL="9525" marR="9525" marT="9525" marB="0" anchor="ctr">
                    <a:lnL>
                      <a:noFill/>
                    </a:lnL>
                    <a:lnR>
                      <a:noFill/>
                    </a:lnR>
                    <a:lnT>
                      <a:noFill/>
                    </a:lnT>
                    <a:lnB>
                      <a:noFill/>
                    </a:lnB>
                  </a:tcPr>
                </a:tc>
                <a:tc>
                  <a:txBody>
                    <a:bodyPr/>
                    <a:lstStyle/>
                    <a:p>
                      <a:pPr algn="ctr">
                        <a:spcAft>
                          <a:spcPts val="0"/>
                        </a:spcAft>
                      </a:pPr>
                      <a:r>
                        <a:rPr lang="en-GB" sz="2400" dirty="0" err="1">
                          <a:solidFill>
                            <a:srgbClr val="007635"/>
                          </a:solidFill>
                          <a:latin typeface="+mn-lt"/>
                          <a:ea typeface="Times New Roman"/>
                          <a:cs typeface="Times New Roman"/>
                        </a:rPr>
                        <a:t>Sí</a:t>
                      </a:r>
                      <a:endParaRPr lang="es-ES" sz="2400" dirty="0">
                        <a:solidFill>
                          <a:srgbClr val="007635"/>
                        </a:solidFill>
                        <a:latin typeface="+mn-lt"/>
                        <a:ea typeface="Times New Roman"/>
                        <a:cs typeface="Times New Roman"/>
                      </a:endParaRPr>
                    </a:p>
                  </a:txBody>
                  <a:tcPr marL="9525" marR="9525" marT="9525" marB="0" anchor="ctr">
                    <a:lnL>
                      <a:noFill/>
                    </a:lnL>
                    <a:lnR>
                      <a:noFill/>
                    </a:lnR>
                    <a:lnT>
                      <a:noFill/>
                    </a:lnT>
                    <a:lnB>
                      <a:noFill/>
                    </a:lnB>
                  </a:tcPr>
                </a:tc>
                <a:tc>
                  <a:txBody>
                    <a:bodyPr/>
                    <a:lstStyle/>
                    <a:p>
                      <a:pPr algn="ctr">
                        <a:spcAft>
                          <a:spcPts val="0"/>
                        </a:spcAft>
                      </a:pPr>
                      <a:r>
                        <a:rPr lang="es-ES" sz="2400" dirty="0">
                          <a:solidFill>
                            <a:srgbClr val="C00000"/>
                          </a:solidFill>
                          <a:latin typeface="+mn-lt"/>
                          <a:ea typeface="Times New Roman"/>
                          <a:cs typeface="Times New Roman"/>
                        </a:rPr>
                        <a:t>No</a:t>
                      </a:r>
                      <a:r>
                        <a:rPr lang="es-ES" sz="2400" dirty="0">
                          <a:latin typeface="+mn-lt"/>
                          <a:ea typeface="Times New Roman"/>
                          <a:cs typeface="Times New Roman"/>
                        </a:rPr>
                        <a:t>, sólo en energía</a:t>
                      </a:r>
                    </a:p>
                  </a:txBody>
                  <a:tcPr marL="9525" marR="9525" marT="9525" marB="0" anchor="ctr">
                    <a:lnL>
                      <a:noFill/>
                    </a:lnL>
                    <a:lnR>
                      <a:noFill/>
                    </a:lnR>
                    <a:lnT>
                      <a:noFill/>
                    </a:lnT>
                    <a:lnB>
                      <a:noFill/>
                    </a:lnB>
                  </a:tcPr>
                </a:tc>
              </a:tr>
              <a:tr h="513418">
                <a:tc>
                  <a:txBody>
                    <a:bodyPr/>
                    <a:lstStyle/>
                    <a:p>
                      <a:pPr algn="ctr">
                        <a:spcAft>
                          <a:spcPts val="0"/>
                        </a:spcAft>
                      </a:pPr>
                      <a:r>
                        <a:rPr lang="en-GB" sz="2400" dirty="0" err="1">
                          <a:latin typeface="+mn-lt"/>
                          <a:ea typeface="Times New Roman"/>
                          <a:cs typeface="Times New Roman"/>
                        </a:rPr>
                        <a:t>Método</a:t>
                      </a:r>
                      <a:r>
                        <a:rPr lang="es-ES" sz="2400" dirty="0">
                          <a:latin typeface="+mn-lt"/>
                          <a:ea typeface="Times New Roman"/>
                          <a:cs typeface="Times New Roman"/>
                        </a:rPr>
                        <a:t> 6</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400" dirty="0">
                          <a:latin typeface="+mn-lt"/>
                          <a:ea typeface="Times New Roman"/>
                          <a:cs typeface="Times New Roman"/>
                        </a:rPr>
                        <a:t>Plana</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400" dirty="0">
                          <a:solidFill>
                            <a:srgbClr val="C00000"/>
                          </a:solidFill>
                          <a:latin typeface="+mn-lt"/>
                          <a:ea typeface="Times New Roman"/>
                          <a:cs typeface="Times New Roman"/>
                        </a:rPr>
                        <a:t>No</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2400" dirty="0" err="1">
                          <a:solidFill>
                            <a:srgbClr val="007635"/>
                          </a:solidFill>
                          <a:latin typeface="+mn-lt"/>
                          <a:ea typeface="Times New Roman"/>
                          <a:cs typeface="Times New Roman"/>
                        </a:rPr>
                        <a:t>Sí</a:t>
                      </a:r>
                      <a:endParaRPr lang="es-ES" sz="2400" dirty="0">
                        <a:solidFill>
                          <a:srgbClr val="007635"/>
                        </a:solidFill>
                        <a:latin typeface="+mn-lt"/>
                        <a:ea typeface="Times New Roman"/>
                        <a:cs typeface="Times New Roman"/>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400" dirty="0">
                          <a:solidFill>
                            <a:srgbClr val="C00000"/>
                          </a:solidFill>
                          <a:latin typeface="+mn-lt"/>
                          <a:ea typeface="Times New Roman"/>
                          <a:cs typeface="Times New Roman"/>
                        </a:rPr>
                        <a:t>No</a:t>
                      </a:r>
                      <a:r>
                        <a:rPr lang="es-ES" sz="2400" dirty="0">
                          <a:latin typeface="+mn-lt"/>
                          <a:ea typeface="Times New Roman"/>
                          <a:cs typeface="Times New Roman"/>
                        </a:rPr>
                        <a:t>, sólo en energía</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27696" name="5 Marcador de número de diapositiva"/>
          <p:cNvSpPr>
            <a:spLocks noGrp="1"/>
          </p:cNvSpPr>
          <p:nvPr>
            <p:ph type="sldNum" sz="quarter" idx="12"/>
          </p:nvPr>
        </p:nvSpPr>
        <p:spPr>
          <a:noFill/>
          <a:ln>
            <a:miter lim="800000"/>
            <a:headEnd/>
            <a:tailEnd/>
          </a:ln>
        </p:spPr>
        <p:txBody>
          <a:bodyPr/>
          <a:lstStyle/>
          <a:p>
            <a:fld id="{07E38968-795C-426C-9479-E1482F0084BB}" type="slidenum">
              <a:rPr lang="es-ES" smtClean="0">
                <a:latin typeface="Arial" charset="0"/>
              </a:rPr>
              <a:pPr/>
              <a:t>27</a:t>
            </a:fld>
            <a:endParaRPr lang="es-ES" smtClean="0">
              <a:latin typeface="Arial" charset="0"/>
            </a:endParaRPr>
          </a:p>
        </p:txBody>
      </p:sp>
      <p:cxnSp>
        <p:nvCxnSpPr>
          <p:cNvPr id="18" name="17 Conector recto"/>
          <p:cNvCxnSpPr/>
          <p:nvPr/>
        </p:nvCxnSpPr>
        <p:spPr bwMode="auto">
          <a:xfrm>
            <a:off x="714348" y="1928802"/>
            <a:ext cx="771530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19 Conector recto"/>
          <p:cNvCxnSpPr/>
          <p:nvPr/>
        </p:nvCxnSpPr>
        <p:spPr bwMode="auto">
          <a:xfrm>
            <a:off x="714374" y="1285860"/>
            <a:ext cx="764384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2" name="2 Rectángulo"/>
          <p:cNvSpPr>
            <a:spLocks noChangeArrowheads="1"/>
          </p:cNvSpPr>
          <p:nvPr/>
        </p:nvSpPr>
        <p:spPr bwMode="auto">
          <a:xfrm>
            <a:off x="1214438" y="44450"/>
            <a:ext cx="7929562" cy="584775"/>
          </a:xfrm>
          <a:prstGeom prst="rect">
            <a:avLst/>
          </a:prstGeom>
          <a:noFill/>
          <a:ln w="9525">
            <a:noFill/>
            <a:miter lim="800000"/>
            <a:headEnd/>
            <a:tailEnd/>
          </a:ln>
        </p:spPr>
        <p:txBody>
          <a:bodyPr>
            <a:spAutoFit/>
          </a:bodyPr>
          <a:lstStyle/>
          <a:p>
            <a:pPr algn="r"/>
            <a:r>
              <a:rPr lang="es-ES_tradnl" sz="3200" b="1" dirty="0" smtClean="0">
                <a:solidFill>
                  <a:srgbClr val="262673"/>
                </a:solidFill>
              </a:rPr>
              <a:t>Métodos estudiados</a:t>
            </a:r>
            <a:endParaRPr lang="es-ES" sz="3200" b="1" dirty="0">
              <a:solidFill>
                <a:srgbClr val="262673"/>
              </a:solidFill>
            </a:endParaRPr>
          </a:p>
        </p:txBody>
      </p:sp>
      <p:cxnSp>
        <p:nvCxnSpPr>
          <p:cNvPr id="23" name="22 Conector recto"/>
          <p:cNvCxnSpPr/>
          <p:nvPr/>
        </p:nvCxnSpPr>
        <p:spPr>
          <a:xfrm>
            <a:off x="4786314" y="571480"/>
            <a:ext cx="4257674" cy="1588"/>
          </a:xfrm>
          <a:prstGeom prst="line">
            <a:avLst/>
          </a:prstGeom>
          <a:ln>
            <a:solidFill>
              <a:srgbClr val="C00000"/>
            </a:solidFill>
          </a:ln>
        </p:spPr>
        <p:style>
          <a:lnRef idx="2">
            <a:schemeClr val="dk1"/>
          </a:lnRef>
          <a:fillRef idx="0">
            <a:schemeClr val="dk1"/>
          </a:fillRef>
          <a:effectRef idx="1">
            <a:schemeClr val="dk1"/>
          </a:effectRef>
          <a:fontRef idx="minor">
            <a:schemeClr val="tx1"/>
          </a:fontRef>
        </p:style>
      </p:cxnSp>
      <p:grpSp>
        <p:nvGrpSpPr>
          <p:cNvPr id="2" name="15 Grupo"/>
          <p:cNvGrpSpPr/>
          <p:nvPr/>
        </p:nvGrpSpPr>
        <p:grpSpPr>
          <a:xfrm>
            <a:off x="0" y="6572250"/>
            <a:ext cx="9144000" cy="285750"/>
            <a:chOff x="0" y="6572250"/>
            <a:chExt cx="9144000" cy="285750"/>
          </a:xfrm>
        </p:grpSpPr>
        <p:sp>
          <p:nvSpPr>
            <p:cNvPr id="17" name="16 Rectángulo"/>
            <p:cNvSpPr/>
            <p:nvPr/>
          </p:nvSpPr>
          <p:spPr>
            <a:xfrm>
              <a:off x="1785918" y="6572272"/>
              <a:ext cx="1285884" cy="276999"/>
            </a:xfrm>
            <a:prstGeom prst="rect">
              <a:avLst/>
            </a:prstGeom>
            <a:solidFill>
              <a:schemeClr val="bg2">
                <a:lumMod val="40000"/>
                <a:lumOff val="60000"/>
              </a:schemeClr>
            </a:solidFill>
            <a:ln>
              <a:noFill/>
            </a:ln>
          </p:spPr>
          <p:txBody>
            <a:bodyPr wrap="square">
              <a:spAutoFit/>
            </a:bodyPr>
            <a:lstStyle/>
            <a:p>
              <a:pPr algn="ctr">
                <a:defRPr/>
              </a:pPr>
              <a:r>
                <a:rPr lang="es-ES_tradnl" sz="1200" b="1" i="1" dirty="0" smtClean="0">
                  <a:solidFill>
                    <a:schemeClr val="bg1">
                      <a:lumMod val="50000"/>
                    </a:schemeClr>
                  </a:solidFill>
                </a:rPr>
                <a:t>Simulación MC</a:t>
              </a:r>
              <a:endParaRPr lang="es-ES" sz="1200" b="1" i="1" dirty="0">
                <a:solidFill>
                  <a:schemeClr val="bg1">
                    <a:lumMod val="50000"/>
                  </a:schemeClr>
                </a:solidFill>
              </a:endParaRPr>
            </a:p>
          </p:txBody>
        </p:sp>
        <p:sp>
          <p:nvSpPr>
            <p:cNvPr id="19" name="18 Rectángulo"/>
            <p:cNvSpPr/>
            <p:nvPr/>
          </p:nvSpPr>
          <p:spPr>
            <a:xfrm>
              <a:off x="857224" y="6572250"/>
              <a:ext cx="928694"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Objetivos</a:t>
              </a:r>
              <a:endParaRPr lang="es-ES" sz="1200" b="1" i="1" dirty="0">
                <a:solidFill>
                  <a:schemeClr val="bg1">
                    <a:lumMod val="50000"/>
                  </a:schemeClr>
                </a:solidFill>
              </a:endParaRPr>
            </a:p>
          </p:txBody>
        </p:sp>
        <p:sp>
          <p:nvSpPr>
            <p:cNvPr id="21" name="20 Rectángulo"/>
            <p:cNvSpPr/>
            <p:nvPr/>
          </p:nvSpPr>
          <p:spPr>
            <a:xfrm>
              <a:off x="0" y="6572250"/>
              <a:ext cx="1000100" cy="277813"/>
            </a:xfrm>
            <a:prstGeom prst="rect">
              <a:avLst/>
            </a:prstGeom>
            <a:solidFill>
              <a:schemeClr val="bg2">
                <a:lumMod val="40000"/>
                <a:lumOff val="60000"/>
              </a:schemeClr>
            </a:solidFill>
            <a:ln>
              <a:noFill/>
            </a:ln>
          </p:spPr>
          <p:txBody>
            <a:bodyPr wrap="square">
              <a:spAutoFit/>
            </a:bodyPr>
            <a:lstStyle/>
            <a:p>
              <a:pPr>
                <a:defRPr/>
              </a:pPr>
              <a:r>
                <a:rPr lang="es-ES" sz="1200" b="1" i="1" dirty="0" smtClean="0">
                  <a:solidFill>
                    <a:schemeClr val="bg1">
                      <a:lumMod val="50000"/>
                    </a:schemeClr>
                  </a:solidFill>
                </a:rPr>
                <a:t>Motivación</a:t>
              </a:r>
              <a:endParaRPr lang="es-ES" sz="1200" dirty="0">
                <a:solidFill>
                  <a:schemeClr val="bg1">
                    <a:lumMod val="50000"/>
                  </a:schemeClr>
                </a:solidFill>
              </a:endParaRPr>
            </a:p>
          </p:txBody>
        </p:sp>
        <p:sp>
          <p:nvSpPr>
            <p:cNvPr id="24" name="23 Rectángulo"/>
            <p:cNvSpPr/>
            <p:nvPr/>
          </p:nvSpPr>
          <p:spPr>
            <a:xfrm>
              <a:off x="7929586" y="6572250"/>
              <a:ext cx="1214414"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Conclusiones</a:t>
              </a:r>
              <a:endParaRPr lang="es-ES" sz="1200" b="1" i="1" dirty="0">
                <a:solidFill>
                  <a:schemeClr val="bg1">
                    <a:lumMod val="50000"/>
                  </a:schemeClr>
                </a:solidFill>
              </a:endParaRPr>
            </a:p>
          </p:txBody>
        </p:sp>
        <p:sp>
          <p:nvSpPr>
            <p:cNvPr id="25" name="24 Rectángulo"/>
            <p:cNvSpPr/>
            <p:nvPr/>
          </p:nvSpPr>
          <p:spPr>
            <a:xfrm>
              <a:off x="6429388" y="6572250"/>
              <a:ext cx="1500175"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Validación </a:t>
              </a:r>
              <a:r>
                <a:rPr lang="es-ES" sz="1200" b="1" i="1" dirty="0">
                  <a:solidFill>
                    <a:schemeClr val="bg1">
                      <a:lumMod val="50000"/>
                    </a:schemeClr>
                  </a:solidFill>
                </a:rPr>
                <a:t>datos</a:t>
              </a:r>
            </a:p>
          </p:txBody>
        </p:sp>
        <p:sp>
          <p:nvSpPr>
            <p:cNvPr id="26" name="25 Rectángulo"/>
            <p:cNvSpPr/>
            <p:nvPr/>
          </p:nvSpPr>
          <p:spPr>
            <a:xfrm>
              <a:off x="4572000" y="6572250"/>
              <a:ext cx="2000252"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Validación </a:t>
              </a:r>
              <a:r>
                <a:rPr lang="es-ES" sz="1200" b="1" i="1" dirty="0">
                  <a:solidFill>
                    <a:schemeClr val="bg1">
                      <a:lumMod val="50000"/>
                    </a:schemeClr>
                  </a:solidFill>
                </a:rPr>
                <a:t>simulaciones</a:t>
              </a:r>
            </a:p>
          </p:txBody>
        </p:sp>
        <p:sp>
          <p:nvSpPr>
            <p:cNvPr id="27" name="26 Rectángulo"/>
            <p:cNvSpPr/>
            <p:nvPr/>
          </p:nvSpPr>
          <p:spPr>
            <a:xfrm>
              <a:off x="3000364" y="6572250"/>
              <a:ext cx="1714512" cy="285750"/>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t>Método desarrollado</a:t>
              </a:r>
            </a:p>
          </p:txBody>
        </p:sp>
      </p:gr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pPr>
              <a:defRPr/>
            </a:pPr>
            <a:fld id="{885BD220-6246-4CBE-A981-B4CB8AFBADB3}" type="slidenum">
              <a:rPr lang="es-ES" smtClean="0"/>
              <a:pPr>
                <a:defRPr/>
              </a:pPr>
              <a:t>28</a:t>
            </a:fld>
            <a:endParaRPr lang="es-ES"/>
          </a:p>
        </p:txBody>
      </p:sp>
      <p:sp>
        <p:nvSpPr>
          <p:cNvPr id="3" name="2 CuadroTexto"/>
          <p:cNvSpPr txBox="1"/>
          <p:nvPr/>
        </p:nvSpPr>
        <p:spPr>
          <a:xfrm>
            <a:off x="428596" y="1000108"/>
            <a:ext cx="6929486" cy="2416046"/>
          </a:xfrm>
          <a:prstGeom prst="rect">
            <a:avLst/>
          </a:prstGeom>
          <a:noFill/>
        </p:spPr>
        <p:txBody>
          <a:bodyPr wrap="square" rtlCol="0">
            <a:spAutoFit/>
          </a:bodyPr>
          <a:lstStyle/>
          <a:p>
            <a:pPr algn="just"/>
            <a:endParaRPr lang="es-ES" sz="2000" dirty="0"/>
          </a:p>
          <a:p>
            <a:pPr marL="457200" indent="-457200" algn="just">
              <a:buFont typeface="+mj-lt"/>
              <a:buAutoNum type="arabicPeriod"/>
            </a:pPr>
            <a:r>
              <a:rPr lang="es-ES" sz="2000" b="1" dirty="0" smtClean="0">
                <a:solidFill>
                  <a:srgbClr val="C00000"/>
                </a:solidFill>
              </a:rPr>
              <a:t>Etapa de cálculo intensivo</a:t>
            </a:r>
          </a:p>
          <a:p>
            <a:pPr marL="457200" indent="-457200" algn="just"/>
            <a:endParaRPr lang="es-ES" sz="1100" b="1" dirty="0" smtClean="0">
              <a:solidFill>
                <a:srgbClr val="C00000"/>
              </a:solidFill>
            </a:endParaRPr>
          </a:p>
          <a:p>
            <a:pPr marL="914400" lvl="1" indent="-457200" algn="just">
              <a:buFont typeface="Wingdings" pitchFamily="2" charset="2"/>
              <a:buChar char="ü"/>
            </a:pPr>
            <a:r>
              <a:rPr lang="es-ES" sz="2000" dirty="0" smtClean="0"/>
              <a:t>Se generan los PS y las dosis de un gran número de fuentes elementales. </a:t>
            </a:r>
          </a:p>
          <a:p>
            <a:pPr marL="914400" lvl="1" indent="-457200" algn="just">
              <a:buFont typeface="Wingdings" pitchFamily="2" charset="2"/>
              <a:buChar char="ü"/>
            </a:pPr>
            <a:r>
              <a:rPr lang="es-ES_tradnl" sz="2000" dirty="0" smtClean="0"/>
              <a:t>Se preparan conjuntos de PS para distintos tipos de aceleradores</a:t>
            </a:r>
          </a:p>
          <a:p>
            <a:pPr marL="914400" lvl="1" indent="-457200" algn="just">
              <a:buFont typeface="Wingdings" pitchFamily="2" charset="2"/>
              <a:buChar char="ü"/>
            </a:pPr>
            <a:r>
              <a:rPr lang="es-ES_tradnl" sz="2000" dirty="0" smtClean="0"/>
              <a:t>Requiere meses de cálculo</a:t>
            </a:r>
          </a:p>
        </p:txBody>
      </p:sp>
      <p:cxnSp>
        <p:nvCxnSpPr>
          <p:cNvPr id="13" name="12 Conector recto"/>
          <p:cNvCxnSpPr/>
          <p:nvPr/>
        </p:nvCxnSpPr>
        <p:spPr>
          <a:xfrm>
            <a:off x="3071802" y="571480"/>
            <a:ext cx="5972186" cy="1588"/>
          </a:xfrm>
          <a:prstGeom prst="line">
            <a:avLst/>
          </a:prstGeom>
          <a:ln>
            <a:solidFill>
              <a:srgbClr val="C00000"/>
            </a:solidFill>
          </a:ln>
        </p:spPr>
        <p:style>
          <a:lnRef idx="2">
            <a:schemeClr val="dk1"/>
          </a:lnRef>
          <a:fillRef idx="0">
            <a:schemeClr val="dk1"/>
          </a:fillRef>
          <a:effectRef idx="1">
            <a:schemeClr val="dk1"/>
          </a:effectRef>
          <a:fontRef idx="minor">
            <a:schemeClr val="tx1"/>
          </a:fontRef>
        </p:style>
      </p:cxnSp>
      <p:pic>
        <p:nvPicPr>
          <p:cNvPr id="17" name="Imagen 9"/>
          <p:cNvPicPr>
            <a:picLocks noChangeAspect="1"/>
          </p:cNvPicPr>
          <p:nvPr/>
        </p:nvPicPr>
        <p:blipFill>
          <a:blip r:embed="rId3"/>
          <a:srcRect/>
          <a:stretch>
            <a:fillRect/>
          </a:stretch>
        </p:blipFill>
        <p:spPr bwMode="auto">
          <a:xfrm>
            <a:off x="7500958" y="1214422"/>
            <a:ext cx="1357322" cy="3167085"/>
          </a:xfrm>
          <a:prstGeom prst="rect">
            <a:avLst/>
          </a:prstGeom>
          <a:noFill/>
          <a:ln w="9525">
            <a:solidFill>
              <a:schemeClr val="tx1"/>
            </a:solidFill>
            <a:miter lim="800000"/>
            <a:headEnd/>
            <a:tailEnd/>
          </a:ln>
        </p:spPr>
      </p:pic>
      <p:sp>
        <p:nvSpPr>
          <p:cNvPr id="24" name="23 Rectángulo"/>
          <p:cNvSpPr/>
          <p:nvPr/>
        </p:nvSpPr>
        <p:spPr>
          <a:xfrm>
            <a:off x="357158" y="3643314"/>
            <a:ext cx="6715172" cy="1908215"/>
          </a:xfrm>
          <a:prstGeom prst="rect">
            <a:avLst/>
          </a:prstGeom>
        </p:spPr>
        <p:txBody>
          <a:bodyPr wrap="square">
            <a:spAutoFit/>
          </a:bodyPr>
          <a:lstStyle/>
          <a:p>
            <a:pPr marL="342900" indent="-342900" algn="just"/>
            <a:endParaRPr lang="es-ES" b="1" dirty="0" smtClean="0"/>
          </a:p>
          <a:p>
            <a:pPr marL="457200" indent="-457200" algn="just">
              <a:buClr>
                <a:srgbClr val="C00000"/>
              </a:buClr>
              <a:buFont typeface="+mj-lt"/>
              <a:buAutoNum type="arabicPeriod" startAt="2"/>
            </a:pPr>
            <a:r>
              <a:rPr lang="es-ES" sz="2000" b="1" dirty="0" smtClean="0">
                <a:solidFill>
                  <a:srgbClr val="C00000"/>
                </a:solidFill>
              </a:rPr>
              <a:t>Se comparan combinaciones lineales de las dosis generadas por las fuentes elementales y un conjunto de medidas</a:t>
            </a:r>
            <a:r>
              <a:rPr lang="es-ES" sz="2000" b="1" dirty="0" smtClean="0"/>
              <a:t> </a:t>
            </a:r>
            <a:r>
              <a:rPr lang="es-ES" sz="2000" dirty="0" smtClean="0"/>
              <a:t>experimentales llevadas a cabo en los servicios de </a:t>
            </a:r>
            <a:r>
              <a:rPr lang="es-ES" sz="2000" dirty="0" err="1" smtClean="0"/>
              <a:t>radiofísica</a:t>
            </a:r>
            <a:r>
              <a:rPr lang="es-ES" sz="2000" dirty="0" smtClean="0"/>
              <a:t>. </a:t>
            </a:r>
            <a:r>
              <a:rPr lang="es-ES" sz="2000" b="1" dirty="0" smtClean="0"/>
              <a:t>No requiere conocimiento en </a:t>
            </a:r>
            <a:r>
              <a:rPr lang="es-ES" sz="2000" b="1" dirty="0" smtClean="0"/>
              <a:t>simulaciones.</a:t>
            </a:r>
            <a:endParaRPr lang="es-ES" sz="2000" b="1" dirty="0" smtClean="0"/>
          </a:p>
        </p:txBody>
      </p:sp>
      <p:grpSp>
        <p:nvGrpSpPr>
          <p:cNvPr id="26" name="25 Grupo"/>
          <p:cNvGrpSpPr/>
          <p:nvPr/>
        </p:nvGrpSpPr>
        <p:grpSpPr>
          <a:xfrm>
            <a:off x="0" y="6572250"/>
            <a:ext cx="9144000" cy="277813"/>
            <a:chOff x="0" y="6572250"/>
            <a:chExt cx="9144000" cy="277813"/>
          </a:xfrm>
        </p:grpSpPr>
        <p:sp>
          <p:nvSpPr>
            <p:cNvPr id="27" name="26 Rectángulo"/>
            <p:cNvSpPr/>
            <p:nvPr/>
          </p:nvSpPr>
          <p:spPr>
            <a:xfrm>
              <a:off x="1785918" y="6572272"/>
              <a:ext cx="1285884" cy="276999"/>
            </a:xfrm>
            <a:prstGeom prst="rect">
              <a:avLst/>
            </a:prstGeom>
            <a:solidFill>
              <a:schemeClr val="bg2">
                <a:lumMod val="40000"/>
                <a:lumOff val="60000"/>
              </a:schemeClr>
            </a:solidFill>
            <a:ln>
              <a:noFill/>
            </a:ln>
          </p:spPr>
          <p:txBody>
            <a:bodyPr wrap="square">
              <a:spAutoFit/>
            </a:bodyPr>
            <a:lstStyle/>
            <a:p>
              <a:pPr algn="ctr">
                <a:defRPr/>
              </a:pPr>
              <a:r>
                <a:rPr lang="es-ES_tradnl" sz="1200" b="1" i="1" dirty="0" smtClean="0">
                  <a:solidFill>
                    <a:schemeClr val="bg1">
                      <a:lumMod val="50000"/>
                    </a:schemeClr>
                  </a:solidFill>
                </a:rPr>
                <a:t>Simulación MC</a:t>
              </a:r>
              <a:endParaRPr lang="es-ES" sz="1200" b="1" i="1" dirty="0">
                <a:solidFill>
                  <a:schemeClr val="bg1">
                    <a:lumMod val="50000"/>
                  </a:schemeClr>
                </a:solidFill>
              </a:endParaRPr>
            </a:p>
          </p:txBody>
        </p:sp>
        <p:sp>
          <p:nvSpPr>
            <p:cNvPr id="28" name="27 Rectángulo"/>
            <p:cNvSpPr/>
            <p:nvPr/>
          </p:nvSpPr>
          <p:spPr>
            <a:xfrm>
              <a:off x="857224" y="6572250"/>
              <a:ext cx="928694"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Objetivos</a:t>
              </a:r>
              <a:endParaRPr lang="es-ES" sz="1200" b="1" i="1" dirty="0">
                <a:solidFill>
                  <a:schemeClr val="bg1">
                    <a:lumMod val="50000"/>
                  </a:schemeClr>
                </a:solidFill>
              </a:endParaRPr>
            </a:p>
          </p:txBody>
        </p:sp>
        <p:sp>
          <p:nvSpPr>
            <p:cNvPr id="29" name="28 Rectángulo"/>
            <p:cNvSpPr/>
            <p:nvPr/>
          </p:nvSpPr>
          <p:spPr>
            <a:xfrm>
              <a:off x="0" y="6572250"/>
              <a:ext cx="1000100" cy="277813"/>
            </a:xfrm>
            <a:prstGeom prst="rect">
              <a:avLst/>
            </a:prstGeom>
            <a:solidFill>
              <a:schemeClr val="bg2">
                <a:lumMod val="40000"/>
                <a:lumOff val="60000"/>
              </a:schemeClr>
            </a:solidFill>
            <a:ln>
              <a:noFill/>
            </a:ln>
          </p:spPr>
          <p:txBody>
            <a:bodyPr wrap="square">
              <a:spAutoFit/>
            </a:bodyPr>
            <a:lstStyle/>
            <a:p>
              <a:pPr>
                <a:defRPr/>
              </a:pPr>
              <a:r>
                <a:rPr lang="es-ES" sz="1200" b="1" i="1" dirty="0" smtClean="0">
                  <a:solidFill>
                    <a:schemeClr val="bg1">
                      <a:lumMod val="50000"/>
                    </a:schemeClr>
                  </a:solidFill>
                </a:rPr>
                <a:t>Motivación</a:t>
              </a:r>
              <a:endParaRPr lang="es-ES" sz="1200" dirty="0">
                <a:solidFill>
                  <a:schemeClr val="bg1">
                    <a:lumMod val="50000"/>
                  </a:schemeClr>
                </a:solidFill>
              </a:endParaRPr>
            </a:p>
          </p:txBody>
        </p:sp>
        <p:sp>
          <p:nvSpPr>
            <p:cNvPr id="30" name="29 Rectángulo"/>
            <p:cNvSpPr/>
            <p:nvPr/>
          </p:nvSpPr>
          <p:spPr>
            <a:xfrm>
              <a:off x="7929586" y="6572250"/>
              <a:ext cx="1214414"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Conclusiones</a:t>
              </a:r>
              <a:endParaRPr lang="es-ES" sz="1200" b="1" i="1" dirty="0">
                <a:solidFill>
                  <a:schemeClr val="bg1">
                    <a:lumMod val="50000"/>
                  </a:schemeClr>
                </a:solidFill>
              </a:endParaRPr>
            </a:p>
          </p:txBody>
        </p:sp>
        <p:sp>
          <p:nvSpPr>
            <p:cNvPr id="31" name="30 Rectángulo"/>
            <p:cNvSpPr/>
            <p:nvPr/>
          </p:nvSpPr>
          <p:spPr>
            <a:xfrm>
              <a:off x="6500826" y="6572250"/>
              <a:ext cx="1500175"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Validación </a:t>
              </a:r>
              <a:r>
                <a:rPr lang="es-ES" sz="1200" b="1" i="1" dirty="0">
                  <a:solidFill>
                    <a:schemeClr val="bg1">
                      <a:lumMod val="50000"/>
                    </a:schemeClr>
                  </a:solidFill>
                </a:rPr>
                <a:t>datos</a:t>
              </a:r>
            </a:p>
          </p:txBody>
        </p:sp>
        <p:sp>
          <p:nvSpPr>
            <p:cNvPr id="32" name="31 Rectángulo"/>
            <p:cNvSpPr/>
            <p:nvPr/>
          </p:nvSpPr>
          <p:spPr>
            <a:xfrm>
              <a:off x="4714888" y="6572250"/>
              <a:ext cx="2000252"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Validación </a:t>
              </a:r>
              <a:r>
                <a:rPr lang="es-ES" sz="1200" b="1" i="1" dirty="0">
                  <a:solidFill>
                    <a:schemeClr val="bg1">
                      <a:lumMod val="50000"/>
                    </a:schemeClr>
                  </a:solidFill>
                </a:rPr>
                <a:t>simulaciones</a:t>
              </a:r>
            </a:p>
          </p:txBody>
        </p:sp>
        <p:sp>
          <p:nvSpPr>
            <p:cNvPr id="33" name="32 Rectángulo"/>
            <p:cNvSpPr/>
            <p:nvPr/>
          </p:nvSpPr>
          <p:spPr>
            <a:xfrm>
              <a:off x="3071802" y="6572250"/>
              <a:ext cx="1785950" cy="276999"/>
            </a:xfrm>
            <a:prstGeom prst="rect">
              <a:avLst/>
            </a:prstGeom>
            <a:solidFill>
              <a:schemeClr val="bg2">
                <a:lumMod val="40000"/>
                <a:lumOff val="60000"/>
              </a:schemeClr>
            </a:solidFill>
            <a:ln>
              <a:noFill/>
            </a:ln>
          </p:spPr>
          <p:txBody>
            <a:bodyPr wrap="square">
              <a:spAutoFit/>
            </a:bodyPr>
            <a:lstStyle/>
            <a:p>
              <a:pPr>
                <a:defRPr/>
              </a:pPr>
              <a:r>
                <a:rPr lang="es-ES" sz="1200" b="1" i="1" dirty="0" smtClean="0"/>
                <a:t>Método desarrollado</a:t>
              </a:r>
              <a:endParaRPr lang="es-ES" sz="1200" b="1" i="1" dirty="0"/>
            </a:p>
          </p:txBody>
        </p:sp>
      </p:grpSp>
      <p:sp>
        <p:nvSpPr>
          <p:cNvPr id="34" name="2 Rectángulo"/>
          <p:cNvSpPr>
            <a:spLocks noChangeArrowheads="1"/>
          </p:cNvSpPr>
          <p:nvPr/>
        </p:nvSpPr>
        <p:spPr bwMode="auto">
          <a:xfrm>
            <a:off x="1214438" y="-13295"/>
            <a:ext cx="7929562" cy="584775"/>
          </a:xfrm>
          <a:prstGeom prst="rect">
            <a:avLst/>
          </a:prstGeom>
          <a:noFill/>
          <a:ln w="9525">
            <a:noFill/>
            <a:miter lim="800000"/>
            <a:headEnd/>
            <a:tailEnd/>
          </a:ln>
        </p:spPr>
        <p:txBody>
          <a:bodyPr>
            <a:spAutoFit/>
          </a:bodyPr>
          <a:lstStyle/>
          <a:p>
            <a:pPr algn="r"/>
            <a:r>
              <a:rPr lang="es-ES_tradnl" sz="3200" b="1" dirty="0" smtClean="0">
                <a:solidFill>
                  <a:srgbClr val="262673"/>
                </a:solidFill>
              </a:rPr>
              <a:t>Implementación del método</a:t>
            </a:r>
            <a:endParaRPr lang="es-ES" sz="3200" b="1" dirty="0">
              <a:solidFill>
                <a:srgbClr val="262673"/>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4" presetClass="entr" presetSubtype="16"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box(in)">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1 Marcador de número de diapositiva"/>
          <p:cNvSpPr>
            <a:spLocks noGrp="1"/>
          </p:cNvSpPr>
          <p:nvPr>
            <p:ph type="sldNum" sz="quarter" idx="12"/>
          </p:nvPr>
        </p:nvSpPr>
        <p:spPr>
          <a:noFill/>
          <a:ln>
            <a:miter lim="800000"/>
            <a:headEnd/>
            <a:tailEnd/>
          </a:ln>
        </p:spPr>
        <p:txBody>
          <a:bodyPr/>
          <a:lstStyle/>
          <a:p>
            <a:fld id="{2D84F753-3087-4613-ADB6-29963B485BE9}" type="slidenum">
              <a:rPr lang="es-ES" smtClean="0">
                <a:latin typeface="Arial" charset="0"/>
              </a:rPr>
              <a:pPr/>
              <a:t>29</a:t>
            </a:fld>
            <a:endParaRPr lang="es-ES" smtClean="0">
              <a:latin typeface="Arial" charset="0"/>
            </a:endParaRPr>
          </a:p>
        </p:txBody>
      </p:sp>
      <p:sp>
        <p:nvSpPr>
          <p:cNvPr id="25603" name="4 Rectángulo"/>
          <p:cNvSpPr>
            <a:spLocks noChangeArrowheads="1"/>
          </p:cNvSpPr>
          <p:nvPr/>
        </p:nvSpPr>
        <p:spPr bwMode="auto">
          <a:xfrm>
            <a:off x="6500813" y="44450"/>
            <a:ext cx="2643187" cy="523875"/>
          </a:xfrm>
          <a:prstGeom prst="rect">
            <a:avLst/>
          </a:prstGeom>
          <a:noFill/>
          <a:ln w="9525">
            <a:noFill/>
            <a:miter lim="800000"/>
            <a:headEnd/>
            <a:tailEnd/>
          </a:ln>
        </p:spPr>
        <p:txBody>
          <a:bodyPr>
            <a:spAutoFit/>
          </a:bodyPr>
          <a:lstStyle/>
          <a:p>
            <a:pPr algn="r"/>
            <a:r>
              <a:rPr lang="es-ES" sz="2800" b="1">
                <a:solidFill>
                  <a:srgbClr val="262673"/>
                </a:solidFill>
              </a:rPr>
              <a:t>Contenidos</a:t>
            </a:r>
            <a:endParaRPr lang="es-ES" sz="2800">
              <a:solidFill>
                <a:srgbClr val="262673"/>
              </a:solidFill>
            </a:endParaRPr>
          </a:p>
        </p:txBody>
      </p:sp>
      <p:cxnSp>
        <p:nvCxnSpPr>
          <p:cNvPr id="4" name="3 Conector recto"/>
          <p:cNvCxnSpPr/>
          <p:nvPr/>
        </p:nvCxnSpPr>
        <p:spPr>
          <a:xfrm>
            <a:off x="6786563" y="500063"/>
            <a:ext cx="2257425" cy="1587"/>
          </a:xfrm>
          <a:prstGeom prst="line">
            <a:avLst/>
          </a:prstGeom>
          <a:ln>
            <a:solidFill>
              <a:srgbClr val="C00000"/>
            </a:solidFill>
          </a:ln>
        </p:spPr>
        <p:style>
          <a:lnRef idx="2">
            <a:schemeClr val="dk1"/>
          </a:lnRef>
          <a:fillRef idx="0">
            <a:schemeClr val="dk1"/>
          </a:fillRef>
          <a:effectRef idx="1">
            <a:schemeClr val="dk1"/>
          </a:effectRef>
          <a:fontRef idx="minor">
            <a:schemeClr val="tx1"/>
          </a:fontRef>
        </p:style>
      </p:cxnSp>
      <p:sp>
        <p:nvSpPr>
          <p:cNvPr id="5" name="Marcador de contenido 2"/>
          <p:cNvSpPr txBox="1">
            <a:spLocks/>
          </p:cNvSpPr>
          <p:nvPr/>
        </p:nvSpPr>
        <p:spPr bwMode="auto">
          <a:xfrm>
            <a:off x="1214438" y="1143000"/>
            <a:ext cx="7143750" cy="5500688"/>
          </a:xfrm>
          <a:prstGeom prst="rect">
            <a:avLst/>
          </a:prstGeom>
          <a:noFill/>
          <a:ln w="9525">
            <a:noFill/>
            <a:miter lim="800000"/>
            <a:headEnd/>
            <a:tailEnd/>
          </a:ln>
        </p:spPr>
        <p:txBody>
          <a:bodyPr/>
          <a:lstStyle/>
          <a:p>
            <a:pPr marL="514350" indent="-514350">
              <a:spcBef>
                <a:spcPct val="20000"/>
              </a:spcBef>
              <a:buFont typeface="Arial" charset="0"/>
              <a:buAutoNum type="arabicPeriod"/>
              <a:defRPr/>
            </a:pPr>
            <a:r>
              <a:rPr lang="es-ES_tradnl" sz="3000" dirty="0">
                <a:solidFill>
                  <a:schemeClr val="bg2">
                    <a:lumMod val="60000"/>
                    <a:lumOff val="40000"/>
                  </a:schemeClr>
                </a:solidFill>
              </a:rPr>
              <a:t>Motivación</a:t>
            </a:r>
          </a:p>
          <a:p>
            <a:pPr marL="514350" indent="-514350">
              <a:spcBef>
                <a:spcPct val="20000"/>
              </a:spcBef>
              <a:buClr>
                <a:schemeClr val="bg2">
                  <a:lumMod val="60000"/>
                  <a:lumOff val="40000"/>
                </a:schemeClr>
              </a:buClr>
              <a:buFont typeface="Arial" charset="0"/>
              <a:buAutoNum type="arabicPeriod"/>
              <a:defRPr/>
            </a:pPr>
            <a:r>
              <a:rPr lang="es-ES_tradnl" sz="3000" dirty="0">
                <a:solidFill>
                  <a:schemeClr val="bg2">
                    <a:lumMod val="60000"/>
                    <a:lumOff val="40000"/>
                  </a:schemeClr>
                </a:solidFill>
              </a:rPr>
              <a:t>Objetivos de la </a:t>
            </a:r>
            <a:r>
              <a:rPr lang="es-ES_tradnl" sz="3000" dirty="0" smtClean="0">
                <a:solidFill>
                  <a:schemeClr val="bg2">
                    <a:lumMod val="60000"/>
                    <a:lumOff val="40000"/>
                  </a:schemeClr>
                </a:solidFill>
              </a:rPr>
              <a:t>tesis</a:t>
            </a:r>
          </a:p>
          <a:p>
            <a:pPr marL="514350" indent="-514350">
              <a:spcBef>
                <a:spcPct val="20000"/>
              </a:spcBef>
              <a:buClr>
                <a:schemeClr val="bg2">
                  <a:lumMod val="60000"/>
                  <a:lumOff val="40000"/>
                </a:schemeClr>
              </a:buClr>
              <a:buFont typeface="Arial" charset="0"/>
              <a:buAutoNum type="arabicPeriod"/>
              <a:defRPr/>
            </a:pPr>
            <a:r>
              <a:rPr lang="es-ES_tradnl" sz="3000" dirty="0" smtClean="0">
                <a:solidFill>
                  <a:schemeClr val="bg2">
                    <a:lumMod val="60000"/>
                    <a:lumOff val="40000"/>
                  </a:schemeClr>
                </a:solidFill>
              </a:rPr>
              <a:t>Simulaciones Monte Carlo</a:t>
            </a:r>
            <a:endParaRPr lang="es-ES_tradnl" sz="3000" dirty="0">
              <a:solidFill>
                <a:schemeClr val="bg2">
                  <a:lumMod val="60000"/>
                  <a:lumOff val="40000"/>
                </a:schemeClr>
              </a:solidFill>
            </a:endParaRPr>
          </a:p>
          <a:p>
            <a:pPr marL="514350" indent="-514350">
              <a:spcBef>
                <a:spcPct val="20000"/>
              </a:spcBef>
              <a:buFont typeface="Arial" charset="0"/>
              <a:buAutoNum type="arabicPeriod"/>
              <a:defRPr/>
            </a:pPr>
            <a:r>
              <a:rPr lang="es-ES_tradnl" sz="3000" dirty="0" smtClean="0">
                <a:solidFill>
                  <a:schemeClr val="accent3">
                    <a:lumMod val="65000"/>
                  </a:schemeClr>
                </a:solidFill>
              </a:rPr>
              <a:t>Método implementado </a:t>
            </a:r>
            <a:endParaRPr lang="es-ES_tradnl" sz="3000" dirty="0">
              <a:solidFill>
                <a:schemeClr val="accent3">
                  <a:lumMod val="65000"/>
                </a:schemeClr>
              </a:solidFill>
            </a:endParaRPr>
          </a:p>
          <a:p>
            <a:pPr marL="514350" indent="-514350">
              <a:spcBef>
                <a:spcPct val="20000"/>
              </a:spcBef>
              <a:buFont typeface="Arial" charset="0"/>
              <a:buAutoNum type="arabicPeriod"/>
              <a:defRPr/>
            </a:pPr>
            <a:r>
              <a:rPr lang="es-ES_tradnl" sz="3000" dirty="0"/>
              <a:t>Validación con simulaciones</a:t>
            </a:r>
          </a:p>
          <a:p>
            <a:pPr marL="514350" indent="-514350">
              <a:spcBef>
                <a:spcPct val="20000"/>
              </a:spcBef>
              <a:buFont typeface="Arial" charset="0"/>
              <a:buAutoNum type="arabicPeriod"/>
              <a:defRPr/>
            </a:pPr>
            <a:r>
              <a:rPr lang="es-ES_tradnl" sz="3000" dirty="0">
                <a:solidFill>
                  <a:schemeClr val="accent3">
                    <a:lumMod val="65000"/>
                  </a:schemeClr>
                </a:solidFill>
              </a:rPr>
              <a:t>Validación con datos de aceleradores clínicos</a:t>
            </a:r>
            <a:endParaRPr lang="es-ES" sz="3000" dirty="0">
              <a:solidFill>
                <a:schemeClr val="accent3">
                  <a:lumMod val="65000"/>
                </a:schemeClr>
              </a:solidFill>
            </a:endParaRPr>
          </a:p>
          <a:p>
            <a:pPr marL="514350" indent="-514350">
              <a:spcBef>
                <a:spcPct val="20000"/>
              </a:spcBef>
              <a:buFont typeface="Arial" charset="0"/>
              <a:buAutoNum type="arabicPeriod"/>
              <a:defRPr/>
            </a:pPr>
            <a:r>
              <a:rPr lang="es-ES_tradnl" sz="3000" dirty="0">
                <a:solidFill>
                  <a:schemeClr val="accent3">
                    <a:lumMod val="65000"/>
                  </a:schemeClr>
                </a:solidFill>
              </a:rPr>
              <a:t>Conclusiones generales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4 Rectángulo"/>
          <p:cNvSpPr>
            <a:spLocks noChangeArrowheads="1"/>
          </p:cNvSpPr>
          <p:nvPr/>
        </p:nvSpPr>
        <p:spPr bwMode="auto">
          <a:xfrm>
            <a:off x="6500813" y="44450"/>
            <a:ext cx="2643187" cy="584775"/>
          </a:xfrm>
          <a:prstGeom prst="rect">
            <a:avLst/>
          </a:prstGeom>
          <a:noFill/>
          <a:ln w="9525">
            <a:noFill/>
            <a:miter lim="800000"/>
            <a:headEnd/>
            <a:tailEnd/>
          </a:ln>
        </p:spPr>
        <p:txBody>
          <a:bodyPr>
            <a:spAutoFit/>
          </a:bodyPr>
          <a:lstStyle/>
          <a:p>
            <a:pPr algn="r"/>
            <a:r>
              <a:rPr lang="es-ES" sz="3200" b="1" dirty="0">
                <a:solidFill>
                  <a:srgbClr val="262673"/>
                </a:solidFill>
              </a:rPr>
              <a:t>Contenidos</a:t>
            </a:r>
            <a:endParaRPr lang="es-ES" sz="3200" dirty="0">
              <a:solidFill>
                <a:srgbClr val="262673"/>
              </a:solidFill>
            </a:endParaRPr>
          </a:p>
        </p:txBody>
      </p:sp>
      <p:cxnSp>
        <p:nvCxnSpPr>
          <p:cNvPr id="3" name="2 Conector recto"/>
          <p:cNvCxnSpPr/>
          <p:nvPr/>
        </p:nvCxnSpPr>
        <p:spPr>
          <a:xfrm>
            <a:off x="6786563" y="569893"/>
            <a:ext cx="2257425" cy="1587"/>
          </a:xfrm>
          <a:prstGeom prst="line">
            <a:avLst/>
          </a:prstGeom>
          <a:ln>
            <a:solidFill>
              <a:srgbClr val="C00000"/>
            </a:solidFill>
          </a:ln>
        </p:spPr>
        <p:style>
          <a:lnRef idx="2">
            <a:schemeClr val="dk1"/>
          </a:lnRef>
          <a:fillRef idx="0">
            <a:schemeClr val="dk1"/>
          </a:fillRef>
          <a:effectRef idx="1">
            <a:schemeClr val="dk1"/>
          </a:effectRef>
          <a:fontRef idx="minor">
            <a:schemeClr val="tx1"/>
          </a:fontRef>
        </p:style>
      </p:cxnSp>
      <p:sp>
        <p:nvSpPr>
          <p:cNvPr id="4" name="Marcador de contenido 2"/>
          <p:cNvSpPr txBox="1">
            <a:spLocks/>
          </p:cNvSpPr>
          <p:nvPr/>
        </p:nvSpPr>
        <p:spPr bwMode="auto">
          <a:xfrm>
            <a:off x="1214438" y="1143000"/>
            <a:ext cx="7858125" cy="5500688"/>
          </a:xfrm>
          <a:prstGeom prst="rect">
            <a:avLst/>
          </a:prstGeom>
          <a:noFill/>
          <a:ln w="9525">
            <a:noFill/>
            <a:miter lim="800000"/>
            <a:headEnd/>
            <a:tailEnd/>
          </a:ln>
        </p:spPr>
        <p:txBody>
          <a:bodyPr/>
          <a:lstStyle/>
          <a:p>
            <a:pPr marL="514350" indent="-514350">
              <a:spcBef>
                <a:spcPct val="20000"/>
              </a:spcBef>
              <a:buFont typeface="Arial" charset="0"/>
              <a:buAutoNum type="arabicPeriod"/>
              <a:defRPr/>
            </a:pPr>
            <a:r>
              <a:rPr lang="es-ES_tradnl" sz="3000" dirty="0"/>
              <a:t>Motivación</a:t>
            </a:r>
            <a:endParaRPr lang="es-ES_tradnl" sz="3000" dirty="0">
              <a:solidFill>
                <a:schemeClr val="accent3">
                  <a:lumMod val="65000"/>
                </a:schemeClr>
              </a:solidFill>
            </a:endParaRPr>
          </a:p>
          <a:p>
            <a:pPr marL="514350" indent="-514350">
              <a:spcBef>
                <a:spcPct val="20000"/>
              </a:spcBef>
              <a:buClr>
                <a:schemeClr val="bg1">
                  <a:lumMod val="65000"/>
                </a:schemeClr>
              </a:buClr>
              <a:buFont typeface="Arial" charset="0"/>
              <a:buAutoNum type="arabicPeriod"/>
              <a:defRPr/>
            </a:pPr>
            <a:r>
              <a:rPr lang="es-ES_tradnl" sz="3000" dirty="0">
                <a:solidFill>
                  <a:schemeClr val="accent3">
                    <a:lumMod val="65000"/>
                  </a:schemeClr>
                </a:solidFill>
              </a:rPr>
              <a:t>Objetivos de la </a:t>
            </a:r>
            <a:r>
              <a:rPr lang="es-ES_tradnl" sz="3000" dirty="0" smtClean="0">
                <a:solidFill>
                  <a:schemeClr val="accent3">
                    <a:lumMod val="65000"/>
                  </a:schemeClr>
                </a:solidFill>
              </a:rPr>
              <a:t>tesis</a:t>
            </a:r>
          </a:p>
          <a:p>
            <a:pPr marL="514350" indent="-514350">
              <a:spcBef>
                <a:spcPct val="20000"/>
              </a:spcBef>
              <a:buClr>
                <a:schemeClr val="bg1">
                  <a:lumMod val="65000"/>
                </a:schemeClr>
              </a:buClr>
              <a:buFont typeface="Arial" charset="0"/>
              <a:buAutoNum type="arabicPeriod"/>
              <a:defRPr/>
            </a:pPr>
            <a:r>
              <a:rPr lang="es-ES_tradnl" sz="3000" dirty="0" smtClean="0">
                <a:solidFill>
                  <a:schemeClr val="accent3">
                    <a:lumMod val="65000"/>
                  </a:schemeClr>
                </a:solidFill>
              </a:rPr>
              <a:t>Simulaciones Monte Carlo</a:t>
            </a:r>
            <a:endParaRPr lang="es-ES_tradnl" sz="3000" dirty="0">
              <a:solidFill>
                <a:schemeClr val="accent3">
                  <a:lumMod val="65000"/>
                </a:schemeClr>
              </a:solidFill>
            </a:endParaRPr>
          </a:p>
          <a:p>
            <a:pPr marL="514350" indent="-514350">
              <a:spcBef>
                <a:spcPct val="20000"/>
              </a:spcBef>
              <a:buFont typeface="Arial" charset="0"/>
              <a:buAutoNum type="arabicPeriod"/>
              <a:defRPr/>
            </a:pPr>
            <a:r>
              <a:rPr lang="es-ES_tradnl" sz="3000" dirty="0">
                <a:solidFill>
                  <a:schemeClr val="accent3">
                    <a:lumMod val="65000"/>
                  </a:schemeClr>
                </a:solidFill>
              </a:rPr>
              <a:t>Descripción del </a:t>
            </a:r>
            <a:r>
              <a:rPr lang="es-ES_tradnl" sz="3000" dirty="0" smtClean="0">
                <a:solidFill>
                  <a:schemeClr val="accent3">
                    <a:lumMod val="65000"/>
                  </a:schemeClr>
                </a:solidFill>
              </a:rPr>
              <a:t>método desarrollado.</a:t>
            </a:r>
            <a:endParaRPr lang="es-ES_tradnl" sz="3000" dirty="0">
              <a:solidFill>
                <a:schemeClr val="accent3">
                  <a:lumMod val="65000"/>
                </a:schemeClr>
              </a:solidFill>
            </a:endParaRPr>
          </a:p>
          <a:p>
            <a:pPr marL="514350" indent="-514350">
              <a:spcBef>
                <a:spcPct val="20000"/>
              </a:spcBef>
              <a:buFont typeface="Arial" charset="0"/>
              <a:buAutoNum type="arabicPeriod"/>
              <a:defRPr/>
            </a:pPr>
            <a:r>
              <a:rPr lang="es-ES_tradnl" sz="3000" dirty="0">
                <a:solidFill>
                  <a:schemeClr val="accent3">
                    <a:lumMod val="65000"/>
                  </a:schemeClr>
                </a:solidFill>
              </a:rPr>
              <a:t>Validación con simulaciones</a:t>
            </a:r>
          </a:p>
          <a:p>
            <a:pPr marL="514350" indent="-514350">
              <a:spcBef>
                <a:spcPct val="20000"/>
              </a:spcBef>
              <a:buFont typeface="Arial" charset="0"/>
              <a:buAutoNum type="arabicPeriod"/>
              <a:defRPr/>
            </a:pPr>
            <a:r>
              <a:rPr lang="es-ES_tradnl" sz="3000" dirty="0">
                <a:solidFill>
                  <a:schemeClr val="accent3">
                    <a:lumMod val="65000"/>
                  </a:schemeClr>
                </a:solidFill>
              </a:rPr>
              <a:t>Validación con datos de aceleradores clínicos</a:t>
            </a:r>
            <a:endParaRPr lang="es-ES" sz="3000" dirty="0">
              <a:solidFill>
                <a:schemeClr val="accent3">
                  <a:lumMod val="65000"/>
                </a:schemeClr>
              </a:solidFill>
            </a:endParaRPr>
          </a:p>
          <a:p>
            <a:pPr marL="514350" indent="-514350">
              <a:spcBef>
                <a:spcPct val="20000"/>
              </a:spcBef>
              <a:buFont typeface="Arial" charset="0"/>
              <a:buAutoNum type="arabicPeriod"/>
              <a:defRPr/>
            </a:pPr>
            <a:r>
              <a:rPr lang="es-ES_tradnl" sz="3000" dirty="0">
                <a:solidFill>
                  <a:schemeClr val="accent3">
                    <a:lumMod val="65000"/>
                  </a:schemeClr>
                </a:solidFill>
              </a:rPr>
              <a:t>Conclusiones generales</a:t>
            </a:r>
          </a:p>
        </p:txBody>
      </p:sp>
      <p:sp>
        <p:nvSpPr>
          <p:cNvPr id="4101" name="4 Marcador de número de diapositiva"/>
          <p:cNvSpPr>
            <a:spLocks noGrp="1"/>
          </p:cNvSpPr>
          <p:nvPr>
            <p:ph type="sldNum" sz="quarter" idx="12"/>
          </p:nvPr>
        </p:nvSpPr>
        <p:spPr>
          <a:noFill/>
          <a:ln>
            <a:miter lim="800000"/>
            <a:headEnd/>
            <a:tailEnd/>
          </a:ln>
        </p:spPr>
        <p:txBody>
          <a:bodyPr/>
          <a:lstStyle/>
          <a:p>
            <a:fld id="{F6730ABD-6598-4731-809C-7B8B7F1057E0}" type="slidenum">
              <a:rPr lang="es-ES" smtClean="0">
                <a:latin typeface="Arial" charset="0"/>
              </a:rPr>
              <a:pPr/>
              <a:t>3</a:t>
            </a:fld>
            <a:endParaRPr lang="es-ES" smtClean="0">
              <a:latin typeface="Arial"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4"/>
          <p:cNvPicPr>
            <a:picLocks noChangeAspect="1" noChangeArrowheads="1"/>
          </p:cNvPicPr>
          <p:nvPr/>
        </p:nvPicPr>
        <p:blipFill>
          <a:blip r:embed="rId2"/>
          <a:srcRect/>
          <a:stretch>
            <a:fillRect/>
          </a:stretch>
        </p:blipFill>
        <p:spPr bwMode="auto">
          <a:xfrm>
            <a:off x="0" y="1214422"/>
            <a:ext cx="2857488" cy="5214974"/>
          </a:xfrm>
          <a:prstGeom prst="rect">
            <a:avLst/>
          </a:prstGeom>
          <a:noFill/>
          <a:ln w="9525">
            <a:noFill/>
            <a:miter lim="800000"/>
            <a:headEnd/>
            <a:tailEnd/>
          </a:ln>
        </p:spPr>
      </p:pic>
      <p:pic>
        <p:nvPicPr>
          <p:cNvPr id="2" name="Picture 13"/>
          <p:cNvPicPr>
            <a:picLocks noChangeAspect="1" noChangeArrowheads="1"/>
          </p:cNvPicPr>
          <p:nvPr/>
        </p:nvPicPr>
        <p:blipFill>
          <a:blip r:embed="rId3"/>
          <a:srcRect r="6533"/>
          <a:stretch>
            <a:fillRect/>
          </a:stretch>
        </p:blipFill>
        <p:spPr bwMode="auto">
          <a:xfrm>
            <a:off x="285720" y="1357298"/>
            <a:ext cx="2500330" cy="5072098"/>
          </a:xfrm>
          <a:prstGeom prst="rect">
            <a:avLst/>
          </a:prstGeom>
          <a:noFill/>
          <a:ln w="9525">
            <a:noFill/>
            <a:miter lim="800000"/>
            <a:headEnd/>
            <a:tailEnd/>
          </a:ln>
        </p:spPr>
      </p:pic>
      <p:sp>
        <p:nvSpPr>
          <p:cNvPr id="26628" name="Rectangle 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s-ES"/>
          </a:p>
        </p:txBody>
      </p:sp>
      <p:sp>
        <p:nvSpPr>
          <p:cNvPr id="26629" name="Rectangle 9"/>
          <p:cNvSpPr>
            <a:spLocks noChangeArrowheads="1"/>
          </p:cNvSpPr>
          <p:nvPr/>
        </p:nvSpPr>
        <p:spPr bwMode="auto">
          <a:xfrm>
            <a:off x="4000500" y="0"/>
            <a:ext cx="5143500" cy="369888"/>
          </a:xfrm>
          <a:prstGeom prst="rect">
            <a:avLst/>
          </a:prstGeom>
          <a:noFill/>
          <a:ln w="9525">
            <a:noFill/>
            <a:miter lim="800000"/>
            <a:headEnd/>
            <a:tailEnd/>
          </a:ln>
        </p:spPr>
        <p:txBody>
          <a:bodyPr anchor="ctr">
            <a:spAutoFit/>
          </a:bodyPr>
          <a:lstStyle/>
          <a:p>
            <a:endParaRPr lang="es-ES"/>
          </a:p>
        </p:txBody>
      </p:sp>
      <p:sp>
        <p:nvSpPr>
          <p:cNvPr id="26630" name="Rectangle 10"/>
          <p:cNvSpPr>
            <a:spLocks noChangeArrowheads="1"/>
          </p:cNvSpPr>
          <p:nvPr/>
        </p:nvSpPr>
        <p:spPr bwMode="auto">
          <a:xfrm>
            <a:off x="0" y="2085975"/>
            <a:ext cx="9144000" cy="0"/>
          </a:xfrm>
          <a:prstGeom prst="rect">
            <a:avLst/>
          </a:prstGeom>
          <a:noFill/>
          <a:ln w="9525">
            <a:noFill/>
            <a:miter lim="800000"/>
            <a:headEnd/>
            <a:tailEnd/>
          </a:ln>
        </p:spPr>
        <p:txBody>
          <a:bodyPr wrap="none" anchor="ctr">
            <a:spAutoFit/>
          </a:bodyPr>
          <a:lstStyle/>
          <a:p>
            <a:pPr eaLnBrk="0" hangingPunct="0"/>
            <a:endParaRPr lang="es-ES"/>
          </a:p>
        </p:txBody>
      </p:sp>
      <p:sp>
        <p:nvSpPr>
          <p:cNvPr id="26631" name="17 Marcador de número de diapositiva"/>
          <p:cNvSpPr>
            <a:spLocks noGrp="1"/>
          </p:cNvSpPr>
          <p:nvPr>
            <p:ph type="sldNum" sz="quarter" idx="12"/>
          </p:nvPr>
        </p:nvSpPr>
        <p:spPr>
          <a:noFill/>
          <a:ln>
            <a:miter lim="800000"/>
            <a:headEnd/>
            <a:tailEnd/>
          </a:ln>
        </p:spPr>
        <p:txBody>
          <a:bodyPr/>
          <a:lstStyle/>
          <a:p>
            <a:fld id="{21733209-1254-41C7-AE5A-CB4AB0E69141}" type="slidenum">
              <a:rPr lang="es-ES" smtClean="0">
                <a:latin typeface="Arial" charset="0"/>
              </a:rPr>
              <a:pPr/>
              <a:t>30</a:t>
            </a:fld>
            <a:endParaRPr lang="es-ES" smtClean="0">
              <a:latin typeface="Arial" charset="0"/>
            </a:endParaRPr>
          </a:p>
        </p:txBody>
      </p:sp>
      <p:sp>
        <p:nvSpPr>
          <p:cNvPr id="26633" name="4 Rectángulo"/>
          <p:cNvSpPr>
            <a:spLocks noChangeArrowheads="1"/>
          </p:cNvSpPr>
          <p:nvPr/>
        </p:nvSpPr>
        <p:spPr bwMode="auto">
          <a:xfrm>
            <a:off x="1000101" y="44450"/>
            <a:ext cx="8143900" cy="584775"/>
          </a:xfrm>
          <a:prstGeom prst="rect">
            <a:avLst/>
          </a:prstGeom>
          <a:noFill/>
          <a:ln w="9525">
            <a:noFill/>
            <a:miter lim="800000"/>
            <a:headEnd/>
            <a:tailEnd/>
          </a:ln>
        </p:spPr>
        <p:txBody>
          <a:bodyPr wrap="square">
            <a:spAutoFit/>
          </a:bodyPr>
          <a:lstStyle/>
          <a:p>
            <a:pPr algn="r"/>
            <a:r>
              <a:rPr lang="es-ES" sz="3200" b="1" dirty="0">
                <a:solidFill>
                  <a:srgbClr val="262673"/>
                </a:solidFill>
              </a:rPr>
              <a:t>Simulación MC de datos de referencia </a:t>
            </a:r>
            <a:endParaRPr lang="es-ES" sz="3200" dirty="0">
              <a:solidFill>
                <a:srgbClr val="262673"/>
              </a:solidFill>
            </a:endParaRPr>
          </a:p>
        </p:txBody>
      </p:sp>
      <p:cxnSp>
        <p:nvCxnSpPr>
          <p:cNvPr id="28" name="27 Conector recto"/>
          <p:cNvCxnSpPr/>
          <p:nvPr/>
        </p:nvCxnSpPr>
        <p:spPr>
          <a:xfrm>
            <a:off x="1857356" y="571480"/>
            <a:ext cx="7186632" cy="1588"/>
          </a:xfrm>
          <a:prstGeom prst="line">
            <a:avLst/>
          </a:prstGeom>
          <a:ln>
            <a:solidFill>
              <a:srgbClr val="C00000"/>
            </a:solidFill>
          </a:ln>
        </p:spPr>
        <p:style>
          <a:lnRef idx="2">
            <a:schemeClr val="dk1"/>
          </a:lnRef>
          <a:fillRef idx="0">
            <a:schemeClr val="dk1"/>
          </a:fillRef>
          <a:effectRef idx="1">
            <a:schemeClr val="dk1"/>
          </a:effectRef>
          <a:fontRef idx="minor">
            <a:schemeClr val="tx1"/>
          </a:fontRef>
        </p:style>
      </p:cxnSp>
      <p:sp>
        <p:nvSpPr>
          <p:cNvPr id="26635" name="30 Rectángulo"/>
          <p:cNvSpPr>
            <a:spLocks noChangeArrowheads="1"/>
          </p:cNvSpPr>
          <p:nvPr/>
        </p:nvSpPr>
        <p:spPr bwMode="auto">
          <a:xfrm>
            <a:off x="3214721" y="1500188"/>
            <a:ext cx="4000500" cy="369887"/>
          </a:xfrm>
          <a:prstGeom prst="rect">
            <a:avLst/>
          </a:prstGeom>
          <a:noFill/>
          <a:ln w="9525">
            <a:noFill/>
            <a:miter lim="800000"/>
            <a:headEnd/>
            <a:tailEnd/>
          </a:ln>
        </p:spPr>
        <p:txBody>
          <a:bodyPr>
            <a:spAutoFit/>
          </a:bodyPr>
          <a:lstStyle/>
          <a:p>
            <a:r>
              <a:rPr lang="es-ES_tradnl" dirty="0"/>
              <a:t>1. Ventana de salida: lámina Ti </a:t>
            </a:r>
            <a:endParaRPr lang="es-ES" dirty="0"/>
          </a:p>
        </p:txBody>
      </p:sp>
      <p:sp>
        <p:nvSpPr>
          <p:cNvPr id="26636" name="31 Rectángulo"/>
          <p:cNvSpPr>
            <a:spLocks noChangeArrowheads="1"/>
          </p:cNvSpPr>
          <p:nvPr/>
        </p:nvSpPr>
        <p:spPr bwMode="auto">
          <a:xfrm>
            <a:off x="3214721" y="1857375"/>
            <a:ext cx="3143250" cy="369888"/>
          </a:xfrm>
          <a:prstGeom prst="rect">
            <a:avLst/>
          </a:prstGeom>
          <a:noFill/>
          <a:ln w="9525">
            <a:noFill/>
            <a:miter lim="800000"/>
            <a:headEnd/>
            <a:tailEnd/>
          </a:ln>
        </p:spPr>
        <p:txBody>
          <a:bodyPr>
            <a:spAutoFit/>
          </a:bodyPr>
          <a:lstStyle/>
          <a:p>
            <a:r>
              <a:rPr lang="es-ES_tradnl" dirty="0"/>
              <a:t>2. Colimador primario: Al  </a:t>
            </a:r>
            <a:endParaRPr lang="es-ES" dirty="0"/>
          </a:p>
        </p:txBody>
      </p:sp>
      <p:sp>
        <p:nvSpPr>
          <p:cNvPr id="26637" name="32 Rectángulo"/>
          <p:cNvSpPr>
            <a:spLocks noChangeArrowheads="1"/>
          </p:cNvSpPr>
          <p:nvPr/>
        </p:nvSpPr>
        <p:spPr bwMode="auto">
          <a:xfrm>
            <a:off x="3214721" y="2214563"/>
            <a:ext cx="3143250" cy="369887"/>
          </a:xfrm>
          <a:prstGeom prst="rect">
            <a:avLst/>
          </a:prstGeom>
          <a:noFill/>
          <a:ln w="9525">
            <a:noFill/>
            <a:miter lim="800000"/>
            <a:headEnd/>
            <a:tailEnd/>
          </a:ln>
        </p:spPr>
        <p:txBody>
          <a:bodyPr>
            <a:spAutoFit/>
          </a:bodyPr>
          <a:lstStyle/>
          <a:p>
            <a:r>
              <a:rPr lang="es-ES_tradnl" dirty="0"/>
              <a:t>3. Filtro aplanador: 0.1 cm</a:t>
            </a:r>
            <a:endParaRPr lang="es-ES" dirty="0"/>
          </a:p>
        </p:txBody>
      </p:sp>
      <p:sp>
        <p:nvSpPr>
          <p:cNvPr id="26638" name="33 Rectángulo"/>
          <p:cNvSpPr>
            <a:spLocks noChangeArrowheads="1"/>
          </p:cNvSpPr>
          <p:nvPr/>
        </p:nvSpPr>
        <p:spPr bwMode="auto">
          <a:xfrm>
            <a:off x="3214721" y="2941638"/>
            <a:ext cx="6072187" cy="368300"/>
          </a:xfrm>
          <a:prstGeom prst="rect">
            <a:avLst/>
          </a:prstGeom>
          <a:noFill/>
          <a:ln w="9525">
            <a:noFill/>
            <a:miter lim="800000"/>
            <a:headEnd/>
            <a:tailEnd/>
          </a:ln>
        </p:spPr>
        <p:txBody>
          <a:bodyPr>
            <a:spAutoFit/>
          </a:bodyPr>
          <a:lstStyle/>
          <a:p>
            <a:r>
              <a:rPr lang="es-ES_tradnl" dirty="0"/>
              <a:t>5. Aplicador: PMMA, 4.5 cm radio interno, 0.5 cm espesor </a:t>
            </a:r>
            <a:endParaRPr lang="es-ES" dirty="0"/>
          </a:p>
        </p:txBody>
      </p:sp>
      <p:sp>
        <p:nvSpPr>
          <p:cNvPr id="26639" name="34 Rectángulo"/>
          <p:cNvSpPr>
            <a:spLocks noChangeArrowheads="1"/>
          </p:cNvSpPr>
          <p:nvPr/>
        </p:nvSpPr>
        <p:spPr bwMode="auto">
          <a:xfrm>
            <a:off x="3214710" y="3857625"/>
            <a:ext cx="4429125" cy="369888"/>
          </a:xfrm>
          <a:prstGeom prst="rect">
            <a:avLst/>
          </a:prstGeom>
          <a:noFill/>
          <a:ln w="9525">
            <a:noFill/>
            <a:miter lim="800000"/>
            <a:headEnd/>
            <a:tailEnd/>
          </a:ln>
        </p:spPr>
        <p:txBody>
          <a:bodyPr>
            <a:spAutoFit/>
          </a:bodyPr>
          <a:lstStyle/>
          <a:p>
            <a:r>
              <a:rPr lang="es-ES_tradnl" dirty="0"/>
              <a:t>6. </a:t>
            </a:r>
            <a:r>
              <a:rPr lang="es-ES_tradnl" b="1" dirty="0">
                <a:solidFill>
                  <a:schemeClr val="accent2"/>
                </a:solidFill>
              </a:rPr>
              <a:t>Plano del PS</a:t>
            </a:r>
            <a:r>
              <a:rPr lang="es-ES_tradnl" dirty="0"/>
              <a:t>: 200M de historias</a:t>
            </a:r>
            <a:endParaRPr lang="es-ES" dirty="0"/>
          </a:p>
        </p:txBody>
      </p:sp>
      <p:sp>
        <p:nvSpPr>
          <p:cNvPr id="26640" name="35 Rectángulo"/>
          <p:cNvSpPr>
            <a:spLocks noChangeArrowheads="1"/>
          </p:cNvSpPr>
          <p:nvPr/>
        </p:nvSpPr>
        <p:spPr bwMode="auto">
          <a:xfrm>
            <a:off x="3214710" y="4202113"/>
            <a:ext cx="4572000" cy="369887"/>
          </a:xfrm>
          <a:prstGeom prst="rect">
            <a:avLst/>
          </a:prstGeom>
          <a:noFill/>
          <a:ln w="9525">
            <a:noFill/>
            <a:miter lim="800000"/>
            <a:headEnd/>
            <a:tailEnd/>
          </a:ln>
        </p:spPr>
        <p:txBody>
          <a:bodyPr>
            <a:spAutoFit/>
          </a:bodyPr>
          <a:lstStyle/>
          <a:p>
            <a:r>
              <a:rPr lang="es-ES_tradnl" dirty="0"/>
              <a:t>7. Maniquí: </a:t>
            </a:r>
            <a:r>
              <a:rPr lang="es-ES_tradnl" b="1" dirty="0">
                <a:solidFill>
                  <a:schemeClr val="accent2"/>
                </a:solidFill>
              </a:rPr>
              <a:t>agua o aire </a:t>
            </a:r>
            <a:r>
              <a:rPr lang="es-ES" dirty="0"/>
              <a:t>16 x16 x 20 cm</a:t>
            </a:r>
            <a:r>
              <a:rPr lang="es-ES" baseline="30000" dirty="0"/>
              <a:t>3</a:t>
            </a:r>
            <a:r>
              <a:rPr lang="es-ES_tradnl" dirty="0"/>
              <a:t>  </a:t>
            </a:r>
            <a:endParaRPr lang="es-ES" dirty="0"/>
          </a:p>
        </p:txBody>
      </p:sp>
      <p:sp>
        <p:nvSpPr>
          <p:cNvPr id="26641" name="36 Rectángulo"/>
          <p:cNvSpPr>
            <a:spLocks noChangeArrowheads="1"/>
          </p:cNvSpPr>
          <p:nvPr/>
        </p:nvSpPr>
        <p:spPr bwMode="auto">
          <a:xfrm>
            <a:off x="3214721" y="2571750"/>
            <a:ext cx="3143250" cy="369888"/>
          </a:xfrm>
          <a:prstGeom prst="rect">
            <a:avLst/>
          </a:prstGeom>
          <a:noFill/>
          <a:ln w="9525">
            <a:noFill/>
            <a:miter lim="800000"/>
            <a:headEnd/>
            <a:tailEnd/>
          </a:ln>
        </p:spPr>
        <p:txBody>
          <a:bodyPr>
            <a:spAutoFit/>
          </a:bodyPr>
          <a:lstStyle/>
          <a:p>
            <a:r>
              <a:rPr lang="es-ES_tradnl" dirty="0"/>
              <a:t>4. Colimador primario: Al </a:t>
            </a:r>
            <a:endParaRPr lang="es-ES" dirty="0"/>
          </a:p>
        </p:txBody>
      </p:sp>
      <p:sp>
        <p:nvSpPr>
          <p:cNvPr id="26642" name="37 Rectángulo"/>
          <p:cNvSpPr>
            <a:spLocks noChangeArrowheads="1"/>
          </p:cNvSpPr>
          <p:nvPr/>
        </p:nvSpPr>
        <p:spPr bwMode="auto">
          <a:xfrm>
            <a:off x="3786216" y="671496"/>
            <a:ext cx="4857750" cy="400050"/>
          </a:xfrm>
          <a:prstGeom prst="rect">
            <a:avLst/>
          </a:prstGeom>
          <a:noFill/>
          <a:ln w="9525">
            <a:noFill/>
            <a:miter lim="800000"/>
            <a:headEnd/>
            <a:tailEnd/>
          </a:ln>
        </p:spPr>
        <p:txBody>
          <a:bodyPr>
            <a:spAutoFit/>
          </a:bodyPr>
          <a:lstStyle/>
          <a:p>
            <a:r>
              <a:rPr lang="es-ES_tradnl" sz="2000" dirty="0"/>
              <a:t>Código MC </a:t>
            </a:r>
            <a:r>
              <a:rPr lang="es-ES_tradnl" sz="2000" b="1" dirty="0" err="1"/>
              <a:t>penEasy</a:t>
            </a:r>
            <a:r>
              <a:rPr lang="es-ES_tradnl" sz="2000" b="1" dirty="0"/>
              <a:t> </a:t>
            </a:r>
            <a:r>
              <a:rPr lang="es-ES_tradnl" sz="2000" dirty="0">
                <a:solidFill>
                  <a:srgbClr val="0000FF"/>
                </a:solidFill>
              </a:rPr>
              <a:t>(Badal 2008)</a:t>
            </a:r>
            <a:endParaRPr lang="es-ES" sz="2000" b="1" dirty="0">
              <a:solidFill>
                <a:srgbClr val="0000FF"/>
              </a:solidFill>
            </a:endParaRPr>
          </a:p>
        </p:txBody>
      </p:sp>
      <p:sp>
        <p:nvSpPr>
          <p:cNvPr id="26643" name="38 Rectángulo"/>
          <p:cNvSpPr>
            <a:spLocks noChangeArrowheads="1"/>
          </p:cNvSpPr>
          <p:nvPr/>
        </p:nvSpPr>
        <p:spPr bwMode="auto">
          <a:xfrm>
            <a:off x="3286125" y="1071546"/>
            <a:ext cx="4000500" cy="400110"/>
          </a:xfrm>
          <a:prstGeom prst="rect">
            <a:avLst/>
          </a:prstGeom>
          <a:noFill/>
          <a:ln w="9525">
            <a:noFill/>
            <a:miter lim="800000"/>
            <a:headEnd/>
            <a:tailEnd/>
          </a:ln>
        </p:spPr>
        <p:txBody>
          <a:bodyPr>
            <a:spAutoFit/>
          </a:bodyPr>
          <a:lstStyle/>
          <a:p>
            <a:pPr>
              <a:buClr>
                <a:srgbClr val="C00000"/>
              </a:buClr>
              <a:buFont typeface="Wingdings" pitchFamily="2" charset="2"/>
              <a:buChar char="Ø"/>
            </a:pPr>
            <a:r>
              <a:rPr lang="es-ES_tradnl" sz="2000" dirty="0"/>
              <a:t>  </a:t>
            </a:r>
            <a:r>
              <a:rPr lang="es-ES_tradnl" sz="2000" b="1" u="sng" dirty="0"/>
              <a:t>Acelerador</a:t>
            </a:r>
            <a:endParaRPr lang="es-ES" sz="2000" b="1" u="sng" dirty="0"/>
          </a:p>
        </p:txBody>
      </p:sp>
      <p:sp>
        <p:nvSpPr>
          <p:cNvPr id="26644" name="39 Rectángulo"/>
          <p:cNvSpPr>
            <a:spLocks noChangeArrowheads="1"/>
          </p:cNvSpPr>
          <p:nvPr/>
        </p:nvSpPr>
        <p:spPr bwMode="auto">
          <a:xfrm>
            <a:off x="3357582" y="4714884"/>
            <a:ext cx="4000500" cy="400110"/>
          </a:xfrm>
          <a:prstGeom prst="rect">
            <a:avLst/>
          </a:prstGeom>
          <a:noFill/>
          <a:ln w="9525">
            <a:noFill/>
            <a:miter lim="800000"/>
            <a:headEnd/>
            <a:tailEnd/>
          </a:ln>
        </p:spPr>
        <p:txBody>
          <a:bodyPr>
            <a:spAutoFit/>
          </a:bodyPr>
          <a:lstStyle/>
          <a:p>
            <a:pPr>
              <a:buClr>
                <a:srgbClr val="C00000"/>
              </a:buClr>
              <a:buFont typeface="Wingdings" pitchFamily="2" charset="2"/>
              <a:buChar char="Ø"/>
            </a:pPr>
            <a:r>
              <a:rPr lang="es-ES_tradnl" sz="2000" dirty="0"/>
              <a:t>  </a:t>
            </a:r>
            <a:r>
              <a:rPr lang="es-ES_tradnl" sz="2000" b="1" u="sng" dirty="0"/>
              <a:t>Fuente: electrones</a:t>
            </a:r>
            <a:endParaRPr lang="es-ES" sz="2000" b="1" u="sng" dirty="0"/>
          </a:p>
        </p:txBody>
      </p:sp>
      <p:sp>
        <p:nvSpPr>
          <p:cNvPr id="26645" name="41 Rectángulo"/>
          <p:cNvSpPr>
            <a:spLocks noChangeArrowheads="1"/>
          </p:cNvSpPr>
          <p:nvPr/>
        </p:nvSpPr>
        <p:spPr bwMode="auto">
          <a:xfrm>
            <a:off x="3214721" y="5130800"/>
            <a:ext cx="6072187" cy="369888"/>
          </a:xfrm>
          <a:prstGeom prst="rect">
            <a:avLst/>
          </a:prstGeom>
          <a:noFill/>
          <a:ln w="9525">
            <a:noFill/>
            <a:miter lim="800000"/>
            <a:headEnd/>
            <a:tailEnd/>
          </a:ln>
        </p:spPr>
        <p:txBody>
          <a:bodyPr>
            <a:spAutoFit/>
          </a:bodyPr>
          <a:lstStyle/>
          <a:p>
            <a:pPr>
              <a:buClr>
                <a:srgbClr val="C00000"/>
              </a:buClr>
            </a:pPr>
            <a:r>
              <a:rPr lang="es-ES"/>
              <a:t>Fuente circular de 0.5 cm de radio</a:t>
            </a:r>
          </a:p>
        </p:txBody>
      </p:sp>
      <p:sp>
        <p:nvSpPr>
          <p:cNvPr id="26646" name="42 Rectángulo"/>
          <p:cNvSpPr>
            <a:spLocks noChangeArrowheads="1"/>
          </p:cNvSpPr>
          <p:nvPr/>
        </p:nvSpPr>
        <p:spPr bwMode="auto">
          <a:xfrm>
            <a:off x="3214721" y="5576888"/>
            <a:ext cx="5643562" cy="923925"/>
          </a:xfrm>
          <a:prstGeom prst="rect">
            <a:avLst/>
          </a:prstGeom>
          <a:noFill/>
          <a:ln w="9525">
            <a:noFill/>
            <a:miter lim="800000"/>
            <a:headEnd/>
            <a:tailEnd/>
          </a:ln>
        </p:spPr>
        <p:txBody>
          <a:bodyPr>
            <a:spAutoFit/>
          </a:bodyPr>
          <a:lstStyle/>
          <a:p>
            <a:pPr>
              <a:buClr>
                <a:srgbClr val="C00000"/>
              </a:buClr>
            </a:pPr>
            <a:r>
              <a:rPr lang="es-ES" dirty="0"/>
              <a:t>Distribuciones </a:t>
            </a:r>
            <a:r>
              <a:rPr lang="es-ES" dirty="0" err="1"/>
              <a:t>gaussianas</a:t>
            </a:r>
            <a:r>
              <a:rPr lang="es-ES" dirty="0"/>
              <a:t> de energía, con energías nominales de </a:t>
            </a:r>
            <a:r>
              <a:rPr lang="es-ES" b="1" u="sng" dirty="0">
                <a:solidFill>
                  <a:srgbClr val="C00000"/>
                </a:solidFill>
              </a:rPr>
              <a:t>6 </a:t>
            </a:r>
            <a:r>
              <a:rPr lang="es-ES" b="1" u="sng" dirty="0" err="1">
                <a:solidFill>
                  <a:srgbClr val="C00000"/>
                </a:solidFill>
              </a:rPr>
              <a:t>MeV</a:t>
            </a:r>
            <a:r>
              <a:rPr lang="es-ES" b="1" dirty="0">
                <a:solidFill>
                  <a:srgbClr val="C00000"/>
                </a:solidFill>
              </a:rPr>
              <a:t> </a:t>
            </a:r>
            <a:r>
              <a:rPr lang="es-ES" dirty="0"/>
              <a:t>y</a:t>
            </a:r>
            <a:r>
              <a:rPr lang="es-ES" dirty="0">
                <a:solidFill>
                  <a:srgbClr val="C00000"/>
                </a:solidFill>
              </a:rPr>
              <a:t> </a:t>
            </a:r>
            <a:r>
              <a:rPr lang="es-ES" b="1" u="sng" dirty="0">
                <a:solidFill>
                  <a:srgbClr val="C00000"/>
                </a:solidFill>
              </a:rPr>
              <a:t>12 </a:t>
            </a:r>
            <a:r>
              <a:rPr lang="es-ES" b="1" u="sng" dirty="0" err="1">
                <a:solidFill>
                  <a:srgbClr val="C00000"/>
                </a:solidFill>
              </a:rPr>
              <a:t>MeV</a:t>
            </a:r>
            <a:r>
              <a:rPr lang="es-ES" b="1" dirty="0">
                <a:solidFill>
                  <a:srgbClr val="C00000"/>
                </a:solidFill>
              </a:rPr>
              <a:t> </a:t>
            </a:r>
            <a:r>
              <a:rPr lang="es-ES" dirty="0"/>
              <a:t>ambas con un ancho a media altura (FWHM) de 0.5 </a:t>
            </a:r>
            <a:r>
              <a:rPr lang="es-ES" dirty="0" err="1"/>
              <a:t>MeV</a:t>
            </a:r>
            <a:r>
              <a:rPr lang="es-ES" dirty="0"/>
              <a:t>.</a:t>
            </a:r>
          </a:p>
        </p:txBody>
      </p:sp>
      <p:sp>
        <p:nvSpPr>
          <p:cNvPr id="26647" name="45 Rectángulo"/>
          <p:cNvSpPr>
            <a:spLocks noChangeArrowheads="1"/>
          </p:cNvSpPr>
          <p:nvPr/>
        </p:nvSpPr>
        <p:spPr bwMode="auto">
          <a:xfrm>
            <a:off x="4071938" y="3286125"/>
            <a:ext cx="3143250" cy="646113"/>
          </a:xfrm>
          <a:prstGeom prst="rect">
            <a:avLst/>
          </a:prstGeom>
          <a:noFill/>
          <a:ln w="9525">
            <a:noFill/>
            <a:miter lim="800000"/>
            <a:headEnd/>
            <a:tailEnd/>
          </a:ln>
        </p:spPr>
        <p:txBody>
          <a:bodyPr>
            <a:spAutoFit/>
          </a:bodyPr>
          <a:lstStyle/>
          <a:p>
            <a:pPr>
              <a:buFont typeface="Wingdings" pitchFamily="2" charset="2"/>
              <a:buChar char="§"/>
            </a:pPr>
            <a:r>
              <a:rPr lang="es-ES_tradnl" b="1" dirty="0">
                <a:solidFill>
                  <a:srgbClr val="C00000"/>
                </a:solidFill>
              </a:rPr>
              <a:t> 100 cm </a:t>
            </a:r>
          </a:p>
          <a:p>
            <a:pPr>
              <a:buFont typeface="Wingdings" pitchFamily="2" charset="2"/>
              <a:buChar char="§"/>
            </a:pPr>
            <a:r>
              <a:rPr lang="es-ES_tradnl" b="1" dirty="0">
                <a:solidFill>
                  <a:srgbClr val="C00000"/>
                </a:solidFill>
              </a:rPr>
              <a:t>  60 cm </a:t>
            </a:r>
            <a:endParaRPr lang="es-ES" b="1" dirty="0">
              <a:solidFill>
                <a:srgbClr val="C00000"/>
              </a:solidFill>
            </a:endParaRPr>
          </a:p>
        </p:txBody>
      </p:sp>
      <p:sp>
        <p:nvSpPr>
          <p:cNvPr id="30" name="29 Rectángulo"/>
          <p:cNvSpPr>
            <a:spLocks noChangeArrowheads="1"/>
          </p:cNvSpPr>
          <p:nvPr/>
        </p:nvSpPr>
        <p:spPr bwMode="auto">
          <a:xfrm>
            <a:off x="1285875" y="1201725"/>
            <a:ext cx="285750" cy="369887"/>
          </a:xfrm>
          <a:prstGeom prst="rect">
            <a:avLst/>
          </a:prstGeom>
          <a:noFill/>
          <a:ln w="9525">
            <a:noFill/>
            <a:miter lim="800000"/>
            <a:headEnd/>
            <a:tailEnd/>
          </a:ln>
        </p:spPr>
        <p:txBody>
          <a:bodyPr>
            <a:spAutoFit/>
          </a:bodyPr>
          <a:lstStyle/>
          <a:p>
            <a:r>
              <a:rPr lang="es-ES_tradnl" b="1" dirty="0"/>
              <a:t>1</a:t>
            </a:r>
            <a:endParaRPr lang="es-ES" dirty="0"/>
          </a:p>
        </p:txBody>
      </p:sp>
      <p:sp>
        <p:nvSpPr>
          <p:cNvPr id="31" name="30 Rectángulo"/>
          <p:cNvSpPr>
            <a:spLocks noChangeArrowheads="1"/>
          </p:cNvSpPr>
          <p:nvPr/>
        </p:nvSpPr>
        <p:spPr bwMode="auto">
          <a:xfrm>
            <a:off x="2000232" y="1500174"/>
            <a:ext cx="285750" cy="369888"/>
          </a:xfrm>
          <a:prstGeom prst="rect">
            <a:avLst/>
          </a:prstGeom>
          <a:noFill/>
          <a:ln w="9525">
            <a:noFill/>
            <a:miter lim="800000"/>
            <a:headEnd/>
            <a:tailEnd/>
          </a:ln>
        </p:spPr>
        <p:txBody>
          <a:bodyPr>
            <a:spAutoFit/>
          </a:bodyPr>
          <a:lstStyle/>
          <a:p>
            <a:r>
              <a:rPr lang="es-ES_tradnl" b="1" dirty="0"/>
              <a:t>2</a:t>
            </a:r>
            <a:endParaRPr lang="es-ES" dirty="0"/>
          </a:p>
        </p:txBody>
      </p:sp>
      <p:sp>
        <p:nvSpPr>
          <p:cNvPr id="32" name="31 Rectángulo"/>
          <p:cNvSpPr>
            <a:spLocks noChangeArrowheads="1"/>
          </p:cNvSpPr>
          <p:nvPr/>
        </p:nvSpPr>
        <p:spPr bwMode="auto">
          <a:xfrm>
            <a:off x="1357290" y="1987543"/>
            <a:ext cx="285750" cy="369887"/>
          </a:xfrm>
          <a:prstGeom prst="rect">
            <a:avLst/>
          </a:prstGeom>
          <a:noFill/>
          <a:ln w="9525">
            <a:noFill/>
            <a:miter lim="800000"/>
            <a:headEnd/>
            <a:tailEnd/>
          </a:ln>
        </p:spPr>
        <p:txBody>
          <a:bodyPr>
            <a:spAutoFit/>
          </a:bodyPr>
          <a:lstStyle/>
          <a:p>
            <a:r>
              <a:rPr lang="es-ES_tradnl" b="1" dirty="0"/>
              <a:t>3</a:t>
            </a:r>
            <a:endParaRPr lang="es-ES" dirty="0"/>
          </a:p>
        </p:txBody>
      </p:sp>
      <p:sp>
        <p:nvSpPr>
          <p:cNvPr id="33" name="32 Rectángulo"/>
          <p:cNvSpPr>
            <a:spLocks noChangeArrowheads="1"/>
          </p:cNvSpPr>
          <p:nvPr/>
        </p:nvSpPr>
        <p:spPr bwMode="auto">
          <a:xfrm>
            <a:off x="1000100" y="2000240"/>
            <a:ext cx="285750" cy="369888"/>
          </a:xfrm>
          <a:prstGeom prst="rect">
            <a:avLst/>
          </a:prstGeom>
          <a:noFill/>
          <a:ln w="9525">
            <a:noFill/>
            <a:miter lim="800000"/>
            <a:headEnd/>
            <a:tailEnd/>
          </a:ln>
        </p:spPr>
        <p:txBody>
          <a:bodyPr>
            <a:spAutoFit/>
          </a:bodyPr>
          <a:lstStyle/>
          <a:p>
            <a:r>
              <a:rPr lang="es-ES_tradnl" b="1" dirty="0"/>
              <a:t>4</a:t>
            </a:r>
            <a:endParaRPr lang="es-ES" dirty="0"/>
          </a:p>
        </p:txBody>
      </p:sp>
      <p:sp>
        <p:nvSpPr>
          <p:cNvPr id="34" name="33 Rectángulo"/>
          <p:cNvSpPr>
            <a:spLocks noChangeArrowheads="1"/>
          </p:cNvSpPr>
          <p:nvPr/>
        </p:nvSpPr>
        <p:spPr bwMode="auto">
          <a:xfrm>
            <a:off x="1714500" y="3357563"/>
            <a:ext cx="276225" cy="369887"/>
          </a:xfrm>
          <a:prstGeom prst="rect">
            <a:avLst/>
          </a:prstGeom>
          <a:noFill/>
          <a:ln w="9525">
            <a:noFill/>
            <a:miter lim="800000"/>
            <a:headEnd/>
            <a:tailEnd/>
          </a:ln>
        </p:spPr>
        <p:txBody>
          <a:bodyPr>
            <a:spAutoFit/>
          </a:bodyPr>
          <a:lstStyle/>
          <a:p>
            <a:r>
              <a:rPr lang="es-ES_tradnl" b="1"/>
              <a:t>5</a:t>
            </a:r>
            <a:endParaRPr lang="es-ES"/>
          </a:p>
        </p:txBody>
      </p:sp>
      <p:sp>
        <p:nvSpPr>
          <p:cNvPr id="35" name="34 Rectángulo"/>
          <p:cNvSpPr>
            <a:spLocks noChangeArrowheads="1"/>
          </p:cNvSpPr>
          <p:nvPr/>
        </p:nvSpPr>
        <p:spPr bwMode="auto">
          <a:xfrm>
            <a:off x="2143108" y="4714884"/>
            <a:ext cx="276225" cy="369887"/>
          </a:xfrm>
          <a:prstGeom prst="rect">
            <a:avLst/>
          </a:prstGeom>
          <a:noFill/>
          <a:ln w="9525">
            <a:noFill/>
            <a:miter lim="800000"/>
            <a:headEnd/>
            <a:tailEnd/>
          </a:ln>
        </p:spPr>
        <p:txBody>
          <a:bodyPr>
            <a:spAutoFit/>
          </a:bodyPr>
          <a:lstStyle/>
          <a:p>
            <a:r>
              <a:rPr lang="es-ES_tradnl" b="1" dirty="0"/>
              <a:t>6</a:t>
            </a:r>
            <a:endParaRPr lang="es-ES" dirty="0"/>
          </a:p>
        </p:txBody>
      </p:sp>
      <p:sp>
        <p:nvSpPr>
          <p:cNvPr id="36" name="35 Rectángulo"/>
          <p:cNvSpPr>
            <a:spLocks noChangeArrowheads="1"/>
          </p:cNvSpPr>
          <p:nvPr/>
        </p:nvSpPr>
        <p:spPr bwMode="auto">
          <a:xfrm>
            <a:off x="2214546" y="5643578"/>
            <a:ext cx="276225" cy="369888"/>
          </a:xfrm>
          <a:prstGeom prst="rect">
            <a:avLst/>
          </a:prstGeom>
          <a:noFill/>
          <a:ln w="9525">
            <a:noFill/>
            <a:miter lim="800000"/>
            <a:headEnd/>
            <a:tailEnd/>
          </a:ln>
        </p:spPr>
        <p:txBody>
          <a:bodyPr>
            <a:spAutoFit/>
          </a:bodyPr>
          <a:lstStyle/>
          <a:p>
            <a:r>
              <a:rPr lang="es-ES_tradnl" b="1" dirty="0"/>
              <a:t>7</a:t>
            </a:r>
            <a:endParaRPr lang="es-ES" dirty="0"/>
          </a:p>
        </p:txBody>
      </p:sp>
      <p:grpSp>
        <p:nvGrpSpPr>
          <p:cNvPr id="46" name="45 Grupo"/>
          <p:cNvGrpSpPr/>
          <p:nvPr/>
        </p:nvGrpSpPr>
        <p:grpSpPr>
          <a:xfrm>
            <a:off x="0" y="6572250"/>
            <a:ext cx="9144000" cy="285750"/>
            <a:chOff x="0" y="6572250"/>
            <a:chExt cx="9144000" cy="285750"/>
          </a:xfrm>
        </p:grpSpPr>
        <p:sp>
          <p:nvSpPr>
            <p:cNvPr id="47" name="46 Rectángulo"/>
            <p:cNvSpPr/>
            <p:nvPr/>
          </p:nvSpPr>
          <p:spPr>
            <a:xfrm>
              <a:off x="1785918" y="6572272"/>
              <a:ext cx="1285884" cy="276999"/>
            </a:xfrm>
            <a:prstGeom prst="rect">
              <a:avLst/>
            </a:prstGeom>
            <a:solidFill>
              <a:schemeClr val="bg2">
                <a:lumMod val="40000"/>
                <a:lumOff val="60000"/>
              </a:schemeClr>
            </a:solidFill>
            <a:ln>
              <a:noFill/>
            </a:ln>
          </p:spPr>
          <p:txBody>
            <a:bodyPr wrap="square">
              <a:spAutoFit/>
            </a:bodyPr>
            <a:lstStyle/>
            <a:p>
              <a:pPr algn="ctr">
                <a:defRPr/>
              </a:pPr>
              <a:r>
                <a:rPr lang="es-ES_tradnl" sz="1200" b="1" i="1" dirty="0" smtClean="0">
                  <a:solidFill>
                    <a:schemeClr val="bg1">
                      <a:lumMod val="50000"/>
                    </a:schemeClr>
                  </a:solidFill>
                </a:rPr>
                <a:t>Simulación MC</a:t>
              </a:r>
              <a:endParaRPr lang="es-ES" sz="1200" b="1" i="1" dirty="0">
                <a:solidFill>
                  <a:schemeClr val="bg1">
                    <a:lumMod val="50000"/>
                  </a:schemeClr>
                </a:solidFill>
              </a:endParaRPr>
            </a:p>
          </p:txBody>
        </p:sp>
        <p:sp>
          <p:nvSpPr>
            <p:cNvPr id="48" name="47 Rectángulo"/>
            <p:cNvSpPr/>
            <p:nvPr/>
          </p:nvSpPr>
          <p:spPr>
            <a:xfrm>
              <a:off x="857224" y="6572250"/>
              <a:ext cx="928694"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Objetivos</a:t>
              </a:r>
              <a:endParaRPr lang="es-ES" sz="1200" b="1" i="1" dirty="0">
                <a:solidFill>
                  <a:schemeClr val="bg1">
                    <a:lumMod val="50000"/>
                  </a:schemeClr>
                </a:solidFill>
              </a:endParaRPr>
            </a:p>
          </p:txBody>
        </p:sp>
        <p:sp>
          <p:nvSpPr>
            <p:cNvPr id="49" name="48 Rectángulo"/>
            <p:cNvSpPr/>
            <p:nvPr/>
          </p:nvSpPr>
          <p:spPr>
            <a:xfrm>
              <a:off x="0" y="6572250"/>
              <a:ext cx="1000100" cy="277813"/>
            </a:xfrm>
            <a:prstGeom prst="rect">
              <a:avLst/>
            </a:prstGeom>
            <a:solidFill>
              <a:schemeClr val="bg2">
                <a:lumMod val="40000"/>
                <a:lumOff val="60000"/>
              </a:schemeClr>
            </a:solidFill>
            <a:ln>
              <a:noFill/>
            </a:ln>
          </p:spPr>
          <p:txBody>
            <a:bodyPr wrap="square">
              <a:spAutoFit/>
            </a:bodyPr>
            <a:lstStyle/>
            <a:p>
              <a:pPr>
                <a:defRPr/>
              </a:pPr>
              <a:r>
                <a:rPr lang="es-ES" sz="1200" b="1" i="1" dirty="0" smtClean="0">
                  <a:solidFill>
                    <a:schemeClr val="bg1">
                      <a:lumMod val="50000"/>
                    </a:schemeClr>
                  </a:solidFill>
                </a:rPr>
                <a:t>Motivación</a:t>
              </a:r>
              <a:endParaRPr lang="es-ES" sz="1200" dirty="0">
                <a:solidFill>
                  <a:schemeClr val="bg1">
                    <a:lumMod val="50000"/>
                  </a:schemeClr>
                </a:solidFill>
              </a:endParaRPr>
            </a:p>
          </p:txBody>
        </p:sp>
        <p:sp>
          <p:nvSpPr>
            <p:cNvPr id="50" name="49 Rectángulo"/>
            <p:cNvSpPr/>
            <p:nvPr/>
          </p:nvSpPr>
          <p:spPr>
            <a:xfrm>
              <a:off x="7929586" y="6572250"/>
              <a:ext cx="1214414"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Conclusiones</a:t>
              </a:r>
              <a:endParaRPr lang="es-ES" sz="1200" b="1" i="1" dirty="0">
                <a:solidFill>
                  <a:schemeClr val="bg1">
                    <a:lumMod val="50000"/>
                  </a:schemeClr>
                </a:solidFill>
              </a:endParaRPr>
            </a:p>
          </p:txBody>
        </p:sp>
        <p:sp>
          <p:nvSpPr>
            <p:cNvPr id="51" name="50 Rectángulo"/>
            <p:cNvSpPr/>
            <p:nvPr/>
          </p:nvSpPr>
          <p:spPr>
            <a:xfrm>
              <a:off x="6429388" y="6572250"/>
              <a:ext cx="1500175"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Validación </a:t>
              </a:r>
              <a:r>
                <a:rPr lang="es-ES" sz="1200" b="1" i="1" dirty="0">
                  <a:solidFill>
                    <a:schemeClr val="bg1">
                      <a:lumMod val="50000"/>
                    </a:schemeClr>
                  </a:solidFill>
                </a:rPr>
                <a:t>datos</a:t>
              </a:r>
            </a:p>
          </p:txBody>
        </p:sp>
        <p:sp>
          <p:nvSpPr>
            <p:cNvPr id="52" name="51 Rectángulo"/>
            <p:cNvSpPr/>
            <p:nvPr/>
          </p:nvSpPr>
          <p:spPr>
            <a:xfrm>
              <a:off x="4572000" y="6572250"/>
              <a:ext cx="2000252"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t>Validación </a:t>
              </a:r>
              <a:r>
                <a:rPr lang="es-ES" sz="1200" b="1" i="1" dirty="0"/>
                <a:t>simulaciones</a:t>
              </a:r>
            </a:p>
          </p:txBody>
        </p:sp>
        <p:sp>
          <p:nvSpPr>
            <p:cNvPr id="53" name="52 Rectángulo"/>
            <p:cNvSpPr/>
            <p:nvPr/>
          </p:nvSpPr>
          <p:spPr>
            <a:xfrm>
              <a:off x="3000364" y="6572250"/>
              <a:ext cx="1714512" cy="285750"/>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Método desarrollado</a:t>
              </a:r>
            </a:p>
          </p:txBody>
        </p:sp>
      </p:grpSp>
      <p:sp>
        <p:nvSpPr>
          <p:cNvPr id="38" name="37 Rectángulo"/>
          <p:cNvSpPr/>
          <p:nvPr/>
        </p:nvSpPr>
        <p:spPr>
          <a:xfrm>
            <a:off x="4071934" y="3214686"/>
            <a:ext cx="1071570" cy="428628"/>
          </a:xfrm>
          <a:prstGeom prst="rect">
            <a:avLst/>
          </a:prstGeom>
          <a:noFill/>
          <a:ln w="222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39" name="38 Rectángulo"/>
          <p:cNvSpPr/>
          <p:nvPr/>
        </p:nvSpPr>
        <p:spPr>
          <a:xfrm>
            <a:off x="4643438" y="5786454"/>
            <a:ext cx="857256" cy="428628"/>
          </a:xfrm>
          <a:prstGeom prst="rect">
            <a:avLst/>
          </a:prstGeom>
          <a:noFill/>
          <a:ln w="222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2"/>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5"/>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9"/>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P spid="34" grpId="0"/>
      <p:bldP spid="35" grpId="0"/>
      <p:bldP spid="36" grpId="0"/>
      <p:bldP spid="38" grpId="0" animBg="1"/>
      <p:bldP spid="3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1 Imagen"/>
          <p:cNvPicPr>
            <a:picLocks noChangeAspect="1" noChangeArrowheads="1"/>
          </p:cNvPicPr>
          <p:nvPr/>
        </p:nvPicPr>
        <p:blipFill>
          <a:blip r:embed="rId2"/>
          <a:srcRect/>
          <a:stretch>
            <a:fillRect/>
          </a:stretch>
        </p:blipFill>
        <p:spPr bwMode="auto">
          <a:xfrm>
            <a:off x="1000100" y="888981"/>
            <a:ext cx="7215213" cy="5611832"/>
          </a:xfrm>
          <a:prstGeom prst="rect">
            <a:avLst/>
          </a:prstGeom>
          <a:noFill/>
          <a:ln w="9525">
            <a:solidFill>
              <a:schemeClr val="tx1"/>
            </a:solidFill>
            <a:miter lim="800000"/>
            <a:headEnd/>
            <a:tailEnd/>
          </a:ln>
        </p:spPr>
      </p:pic>
      <p:sp>
        <p:nvSpPr>
          <p:cNvPr id="18435" name="6 Marcador de número de diapositiva"/>
          <p:cNvSpPr>
            <a:spLocks noGrp="1"/>
          </p:cNvSpPr>
          <p:nvPr>
            <p:ph type="sldNum" sz="quarter" idx="12"/>
          </p:nvPr>
        </p:nvSpPr>
        <p:spPr>
          <a:noFill/>
          <a:ln>
            <a:miter lim="800000"/>
            <a:headEnd/>
            <a:tailEnd/>
          </a:ln>
        </p:spPr>
        <p:txBody>
          <a:bodyPr/>
          <a:lstStyle/>
          <a:p>
            <a:fld id="{D422179F-0E8D-4BC5-9F7C-2B0E75CACBD3}" type="slidenum">
              <a:rPr lang="es-ES" smtClean="0">
                <a:latin typeface="Arial" charset="0"/>
              </a:rPr>
              <a:pPr/>
              <a:t>31</a:t>
            </a:fld>
            <a:endParaRPr lang="es-ES" smtClean="0">
              <a:latin typeface="Arial" charset="0"/>
            </a:endParaRPr>
          </a:p>
        </p:txBody>
      </p:sp>
      <p:pic>
        <p:nvPicPr>
          <p:cNvPr id="19" name="5 Imagen"/>
          <p:cNvPicPr>
            <a:picLocks noChangeAspect="1" noChangeArrowheads="1"/>
          </p:cNvPicPr>
          <p:nvPr/>
        </p:nvPicPr>
        <p:blipFill>
          <a:blip r:embed="rId3"/>
          <a:srcRect b="47639"/>
          <a:stretch>
            <a:fillRect/>
          </a:stretch>
        </p:blipFill>
        <p:spPr bwMode="auto">
          <a:xfrm>
            <a:off x="428625" y="1809750"/>
            <a:ext cx="8307388" cy="3429000"/>
          </a:xfrm>
          <a:prstGeom prst="rect">
            <a:avLst/>
          </a:prstGeom>
          <a:noFill/>
          <a:ln w="9525">
            <a:solidFill>
              <a:schemeClr val="tx1"/>
            </a:solidFill>
            <a:miter lim="800000"/>
            <a:headEnd/>
            <a:tailEnd/>
          </a:ln>
        </p:spPr>
      </p:pic>
      <p:sp>
        <p:nvSpPr>
          <p:cNvPr id="16" name="9 CuadroTexto"/>
          <p:cNvSpPr txBox="1">
            <a:spLocks noChangeArrowheads="1"/>
          </p:cNvSpPr>
          <p:nvPr/>
        </p:nvSpPr>
        <p:spPr bwMode="auto">
          <a:xfrm>
            <a:off x="3857620" y="615933"/>
            <a:ext cx="1928813" cy="384175"/>
          </a:xfrm>
          <a:prstGeom prst="rect">
            <a:avLst/>
          </a:prstGeom>
          <a:solidFill>
            <a:schemeClr val="bg1"/>
          </a:solidFill>
          <a:ln w="15875">
            <a:solidFill>
              <a:schemeClr val="tx1"/>
            </a:solidFill>
            <a:miter lim="800000"/>
            <a:headEnd/>
            <a:tailEnd/>
          </a:ln>
        </p:spPr>
        <p:txBody>
          <a:bodyPr>
            <a:spAutoFit/>
          </a:bodyPr>
          <a:lstStyle/>
          <a:p>
            <a:pPr algn="ctr">
              <a:defRPr/>
            </a:pPr>
            <a:r>
              <a:rPr lang="es-ES_tradnl" sz="1900" b="1" dirty="0">
                <a:latin typeface="+mn-lt"/>
                <a:cs typeface="Times New Roman" pitchFamily="18" charset="0"/>
              </a:rPr>
              <a:t>6 </a:t>
            </a:r>
            <a:r>
              <a:rPr lang="es-ES_tradnl" sz="1900" b="1" dirty="0" err="1">
                <a:latin typeface="+mn-lt"/>
                <a:cs typeface="Times New Roman" pitchFamily="18" charset="0"/>
              </a:rPr>
              <a:t>MeV</a:t>
            </a:r>
            <a:r>
              <a:rPr lang="es-ES_tradnl" sz="1900" b="1" dirty="0">
                <a:latin typeface="+mn-lt"/>
                <a:cs typeface="Times New Roman" pitchFamily="18" charset="0"/>
              </a:rPr>
              <a:t>, </a:t>
            </a:r>
            <a:r>
              <a:rPr lang="es-ES_tradnl" sz="1900" b="1" dirty="0" smtClean="0">
                <a:latin typeface="+mn-lt"/>
                <a:cs typeface="Times New Roman" pitchFamily="18" charset="0"/>
              </a:rPr>
              <a:t>100 cm </a:t>
            </a:r>
            <a:endParaRPr lang="es-ES" sz="1900" b="1" dirty="0">
              <a:latin typeface="+mn-lt"/>
              <a:cs typeface="Times New Roman" pitchFamily="18" charset="0"/>
            </a:endParaRPr>
          </a:p>
        </p:txBody>
      </p:sp>
      <p:sp>
        <p:nvSpPr>
          <p:cNvPr id="20" name="1 Rectángulo"/>
          <p:cNvSpPr>
            <a:spLocks noChangeArrowheads="1"/>
          </p:cNvSpPr>
          <p:nvPr/>
        </p:nvSpPr>
        <p:spPr bwMode="auto">
          <a:xfrm>
            <a:off x="1357290" y="-24"/>
            <a:ext cx="7858149" cy="984885"/>
          </a:xfrm>
          <a:prstGeom prst="rect">
            <a:avLst/>
          </a:prstGeom>
          <a:noFill/>
          <a:ln w="9525">
            <a:noFill/>
            <a:miter lim="800000"/>
            <a:headEnd/>
            <a:tailEnd/>
          </a:ln>
        </p:spPr>
        <p:txBody>
          <a:bodyPr wrap="square">
            <a:spAutoFit/>
          </a:bodyPr>
          <a:lstStyle/>
          <a:p>
            <a:pPr algn="r"/>
            <a:r>
              <a:rPr lang="es-ES_tradnl" sz="3200" b="1" dirty="0" smtClean="0">
                <a:solidFill>
                  <a:srgbClr val="262673"/>
                </a:solidFill>
              </a:rPr>
              <a:t>PS de referencia</a:t>
            </a:r>
            <a:endParaRPr lang="es-ES" sz="3200" b="1" dirty="0">
              <a:solidFill>
                <a:srgbClr val="262673"/>
              </a:solidFill>
            </a:endParaRPr>
          </a:p>
          <a:p>
            <a:pPr algn="r"/>
            <a:endParaRPr lang="es-ES" sz="2600" dirty="0">
              <a:solidFill>
                <a:srgbClr val="262673"/>
              </a:solidFill>
            </a:endParaRPr>
          </a:p>
        </p:txBody>
      </p:sp>
      <p:cxnSp>
        <p:nvCxnSpPr>
          <p:cNvPr id="21" name="20 Conector recto"/>
          <p:cNvCxnSpPr/>
          <p:nvPr/>
        </p:nvCxnSpPr>
        <p:spPr>
          <a:xfrm>
            <a:off x="5643570" y="500042"/>
            <a:ext cx="3400418" cy="1608"/>
          </a:xfrm>
          <a:prstGeom prst="line">
            <a:avLst/>
          </a:prstGeom>
          <a:ln>
            <a:solidFill>
              <a:srgbClr val="C00000"/>
            </a:solidFill>
          </a:ln>
        </p:spPr>
        <p:style>
          <a:lnRef idx="2">
            <a:schemeClr val="dk1"/>
          </a:lnRef>
          <a:fillRef idx="0">
            <a:schemeClr val="dk1"/>
          </a:fillRef>
          <a:effectRef idx="1">
            <a:schemeClr val="dk1"/>
          </a:effectRef>
          <a:fontRef idx="minor">
            <a:schemeClr val="tx1"/>
          </a:fontRef>
        </p:style>
      </p:cxnSp>
      <p:sp>
        <p:nvSpPr>
          <p:cNvPr id="17" name="9 CuadroTexto"/>
          <p:cNvSpPr txBox="1">
            <a:spLocks noChangeArrowheads="1"/>
          </p:cNvSpPr>
          <p:nvPr/>
        </p:nvSpPr>
        <p:spPr bwMode="auto">
          <a:xfrm>
            <a:off x="2571736" y="5500702"/>
            <a:ext cx="3929090" cy="677108"/>
          </a:xfrm>
          <a:prstGeom prst="rect">
            <a:avLst/>
          </a:prstGeom>
          <a:solidFill>
            <a:schemeClr val="bg1"/>
          </a:solidFill>
          <a:ln w="15875">
            <a:solidFill>
              <a:schemeClr val="tx1"/>
            </a:solidFill>
            <a:miter lim="800000"/>
            <a:headEnd/>
            <a:tailEnd/>
          </a:ln>
        </p:spPr>
        <p:txBody>
          <a:bodyPr wrap="square">
            <a:spAutoFit/>
          </a:bodyPr>
          <a:lstStyle/>
          <a:p>
            <a:pPr algn="ctr">
              <a:defRPr/>
            </a:pPr>
            <a:r>
              <a:rPr lang="es-ES_tradnl" sz="1900" b="1" dirty="0" smtClean="0">
                <a:latin typeface="+mn-lt"/>
                <a:cs typeface="Times New Roman" pitchFamily="18" charset="0"/>
              </a:rPr>
              <a:t>Los fotones contribuyen a la dosis menos de un 3%</a:t>
            </a:r>
            <a:endParaRPr lang="es-ES" sz="1900" b="1" dirty="0">
              <a:latin typeface="+mn-lt"/>
              <a:cs typeface="Times New Roman" pitchFamily="18" charset="0"/>
            </a:endParaRPr>
          </a:p>
        </p:txBody>
      </p:sp>
      <p:grpSp>
        <p:nvGrpSpPr>
          <p:cNvPr id="18" name="17 Grupo"/>
          <p:cNvGrpSpPr/>
          <p:nvPr/>
        </p:nvGrpSpPr>
        <p:grpSpPr>
          <a:xfrm>
            <a:off x="0" y="6572250"/>
            <a:ext cx="9144000" cy="285750"/>
            <a:chOff x="0" y="6572250"/>
            <a:chExt cx="9144000" cy="285750"/>
          </a:xfrm>
        </p:grpSpPr>
        <p:sp>
          <p:nvSpPr>
            <p:cNvPr id="22" name="21 Rectángulo"/>
            <p:cNvSpPr/>
            <p:nvPr/>
          </p:nvSpPr>
          <p:spPr>
            <a:xfrm>
              <a:off x="1785918" y="6572272"/>
              <a:ext cx="1285884" cy="276999"/>
            </a:xfrm>
            <a:prstGeom prst="rect">
              <a:avLst/>
            </a:prstGeom>
            <a:solidFill>
              <a:schemeClr val="bg2">
                <a:lumMod val="40000"/>
                <a:lumOff val="60000"/>
              </a:schemeClr>
            </a:solidFill>
            <a:ln>
              <a:noFill/>
            </a:ln>
          </p:spPr>
          <p:txBody>
            <a:bodyPr wrap="square">
              <a:spAutoFit/>
            </a:bodyPr>
            <a:lstStyle/>
            <a:p>
              <a:pPr algn="ctr">
                <a:defRPr/>
              </a:pPr>
              <a:r>
                <a:rPr lang="es-ES_tradnl" sz="1200" b="1" i="1" dirty="0" smtClean="0">
                  <a:solidFill>
                    <a:schemeClr val="bg1">
                      <a:lumMod val="50000"/>
                    </a:schemeClr>
                  </a:solidFill>
                </a:rPr>
                <a:t>Simulación MC</a:t>
              </a:r>
              <a:endParaRPr lang="es-ES" sz="1200" b="1" i="1" dirty="0">
                <a:solidFill>
                  <a:schemeClr val="bg1">
                    <a:lumMod val="50000"/>
                  </a:schemeClr>
                </a:solidFill>
              </a:endParaRPr>
            </a:p>
          </p:txBody>
        </p:sp>
        <p:sp>
          <p:nvSpPr>
            <p:cNvPr id="23" name="22 Rectángulo"/>
            <p:cNvSpPr/>
            <p:nvPr/>
          </p:nvSpPr>
          <p:spPr>
            <a:xfrm>
              <a:off x="857224" y="6572250"/>
              <a:ext cx="928694"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Objetivos</a:t>
              </a:r>
              <a:endParaRPr lang="es-ES" sz="1200" b="1" i="1" dirty="0">
                <a:solidFill>
                  <a:schemeClr val="bg1">
                    <a:lumMod val="50000"/>
                  </a:schemeClr>
                </a:solidFill>
              </a:endParaRPr>
            </a:p>
          </p:txBody>
        </p:sp>
        <p:sp>
          <p:nvSpPr>
            <p:cNvPr id="24" name="23 Rectángulo"/>
            <p:cNvSpPr/>
            <p:nvPr/>
          </p:nvSpPr>
          <p:spPr>
            <a:xfrm>
              <a:off x="0" y="6572250"/>
              <a:ext cx="1000100" cy="277813"/>
            </a:xfrm>
            <a:prstGeom prst="rect">
              <a:avLst/>
            </a:prstGeom>
            <a:solidFill>
              <a:schemeClr val="bg2">
                <a:lumMod val="40000"/>
                <a:lumOff val="60000"/>
              </a:schemeClr>
            </a:solidFill>
            <a:ln>
              <a:noFill/>
            </a:ln>
          </p:spPr>
          <p:txBody>
            <a:bodyPr wrap="square">
              <a:spAutoFit/>
            </a:bodyPr>
            <a:lstStyle/>
            <a:p>
              <a:pPr>
                <a:defRPr/>
              </a:pPr>
              <a:r>
                <a:rPr lang="es-ES" sz="1200" b="1" i="1" dirty="0" smtClean="0">
                  <a:solidFill>
                    <a:schemeClr val="bg1">
                      <a:lumMod val="50000"/>
                    </a:schemeClr>
                  </a:solidFill>
                </a:rPr>
                <a:t>Motivación</a:t>
              </a:r>
              <a:endParaRPr lang="es-ES" sz="1200" dirty="0">
                <a:solidFill>
                  <a:schemeClr val="bg1">
                    <a:lumMod val="50000"/>
                  </a:schemeClr>
                </a:solidFill>
              </a:endParaRPr>
            </a:p>
          </p:txBody>
        </p:sp>
        <p:sp>
          <p:nvSpPr>
            <p:cNvPr id="25" name="24 Rectángulo"/>
            <p:cNvSpPr/>
            <p:nvPr/>
          </p:nvSpPr>
          <p:spPr>
            <a:xfrm>
              <a:off x="7929586" y="6572250"/>
              <a:ext cx="1214414"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Conclusiones</a:t>
              </a:r>
              <a:endParaRPr lang="es-ES" sz="1200" b="1" i="1" dirty="0">
                <a:solidFill>
                  <a:schemeClr val="bg1">
                    <a:lumMod val="50000"/>
                  </a:schemeClr>
                </a:solidFill>
              </a:endParaRPr>
            </a:p>
          </p:txBody>
        </p:sp>
        <p:sp>
          <p:nvSpPr>
            <p:cNvPr id="26" name="25 Rectángulo"/>
            <p:cNvSpPr/>
            <p:nvPr/>
          </p:nvSpPr>
          <p:spPr>
            <a:xfrm>
              <a:off x="6429388" y="6572250"/>
              <a:ext cx="1500175"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Validación </a:t>
              </a:r>
              <a:r>
                <a:rPr lang="es-ES" sz="1200" b="1" i="1" dirty="0">
                  <a:solidFill>
                    <a:schemeClr val="bg1">
                      <a:lumMod val="50000"/>
                    </a:schemeClr>
                  </a:solidFill>
                </a:rPr>
                <a:t>datos</a:t>
              </a:r>
            </a:p>
          </p:txBody>
        </p:sp>
        <p:sp>
          <p:nvSpPr>
            <p:cNvPr id="27" name="26 Rectángulo"/>
            <p:cNvSpPr/>
            <p:nvPr/>
          </p:nvSpPr>
          <p:spPr>
            <a:xfrm>
              <a:off x="4572000" y="6572250"/>
              <a:ext cx="2000252"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t>Validación </a:t>
              </a:r>
              <a:r>
                <a:rPr lang="es-ES" sz="1200" b="1" i="1" dirty="0"/>
                <a:t>simulaciones</a:t>
              </a:r>
            </a:p>
          </p:txBody>
        </p:sp>
        <p:sp>
          <p:nvSpPr>
            <p:cNvPr id="28" name="27 Rectángulo"/>
            <p:cNvSpPr/>
            <p:nvPr/>
          </p:nvSpPr>
          <p:spPr>
            <a:xfrm>
              <a:off x="3000364" y="6572250"/>
              <a:ext cx="1714512" cy="285750"/>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Método desarrollado</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9458"/>
                                        </p:tgtEl>
                                      </p:cBhvr>
                                    </p:animEffect>
                                    <p:set>
                                      <p:cBhvr>
                                        <p:cTn id="7" dur="1" fill="hold">
                                          <p:stCondLst>
                                            <p:cond delay="499"/>
                                          </p:stCondLst>
                                        </p:cTn>
                                        <p:tgtEl>
                                          <p:spTgt spid="19458"/>
                                        </p:tgtEl>
                                        <p:attrNameLst>
                                          <p:attrName>style.visibility</p:attrName>
                                        </p:attrNameLst>
                                      </p:cBhvr>
                                      <p:to>
                                        <p:strVal val="hidden"/>
                                      </p:to>
                                    </p:set>
                                  </p:childTnLst>
                                </p:cTn>
                              </p:par>
                              <p:par>
                                <p:cTn id="8" presetID="55"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 calcmode="lin" valueType="num">
                                      <p:cBhvr>
                                        <p:cTn id="10" dur="1000" fill="hold"/>
                                        <p:tgtEl>
                                          <p:spTgt spid="19"/>
                                        </p:tgtEl>
                                        <p:attrNameLst>
                                          <p:attrName>ppt_w</p:attrName>
                                        </p:attrNameLst>
                                      </p:cBhvr>
                                      <p:tavLst>
                                        <p:tav tm="0">
                                          <p:val>
                                            <p:strVal val="#ppt_w*0.70"/>
                                          </p:val>
                                        </p:tav>
                                        <p:tav tm="100000">
                                          <p:val>
                                            <p:strVal val="#ppt_w"/>
                                          </p:val>
                                        </p:tav>
                                      </p:tavLst>
                                    </p:anim>
                                    <p:anim calcmode="lin" valueType="num">
                                      <p:cBhvr>
                                        <p:cTn id="11" dur="1000" fill="hold"/>
                                        <p:tgtEl>
                                          <p:spTgt spid="19"/>
                                        </p:tgtEl>
                                        <p:attrNameLst>
                                          <p:attrName>ppt_h</p:attrName>
                                        </p:attrNameLst>
                                      </p:cBhvr>
                                      <p:tavLst>
                                        <p:tav tm="0">
                                          <p:val>
                                            <p:strVal val="#ppt_h"/>
                                          </p:val>
                                        </p:tav>
                                        <p:tav tm="100000">
                                          <p:val>
                                            <p:strVal val="#ppt_h"/>
                                          </p:val>
                                        </p:tav>
                                      </p:tavLst>
                                    </p:anim>
                                    <p:animEffect transition="in" filter="fade">
                                      <p:cBhvr>
                                        <p:cTn id="12" dur="1000"/>
                                        <p:tgtEl>
                                          <p:spTgt spid="19"/>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500" fill="hold"/>
                                        <p:tgtEl>
                                          <p:spTgt spid="17"/>
                                        </p:tgtEl>
                                        <p:attrNameLst>
                                          <p:attrName>ppt_w</p:attrName>
                                        </p:attrNameLst>
                                      </p:cBhvr>
                                      <p:tavLst>
                                        <p:tav tm="0">
                                          <p:val>
                                            <p:strVal val="#ppt_w*0.70"/>
                                          </p:val>
                                        </p:tav>
                                        <p:tav tm="100000">
                                          <p:val>
                                            <p:strVal val="#ppt_w"/>
                                          </p:val>
                                        </p:tav>
                                      </p:tavLst>
                                    </p:anim>
                                    <p:anim calcmode="lin" valueType="num">
                                      <p:cBhvr>
                                        <p:cTn id="16" dur="500" fill="hold"/>
                                        <p:tgtEl>
                                          <p:spTgt spid="17"/>
                                        </p:tgtEl>
                                        <p:attrNameLst>
                                          <p:attrName>ppt_h</p:attrName>
                                        </p:attrNameLst>
                                      </p:cBhvr>
                                      <p:tavLst>
                                        <p:tav tm="0">
                                          <p:val>
                                            <p:strVal val="#ppt_h"/>
                                          </p:val>
                                        </p:tav>
                                        <p:tav tm="100000">
                                          <p:val>
                                            <p:strVal val="#ppt_h"/>
                                          </p:val>
                                        </p:tav>
                                      </p:tavLst>
                                    </p:anim>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7 Tabla"/>
          <p:cNvGraphicFramePr>
            <a:graphicFrameLocks noGrp="1"/>
          </p:cNvGraphicFramePr>
          <p:nvPr/>
        </p:nvGraphicFramePr>
        <p:xfrm>
          <a:off x="785786" y="1285875"/>
          <a:ext cx="7643867" cy="4397791"/>
        </p:xfrm>
        <a:graphic>
          <a:graphicData uri="http://schemas.openxmlformats.org/drawingml/2006/table">
            <a:tbl>
              <a:tblPr/>
              <a:tblGrid>
                <a:gridCol w="1571636"/>
                <a:gridCol w="1802011"/>
                <a:gridCol w="1325225"/>
                <a:gridCol w="1325248"/>
                <a:gridCol w="1619747"/>
              </a:tblGrid>
              <a:tr h="560931">
                <a:tc>
                  <a:txBody>
                    <a:bodyPr/>
                    <a:lstStyle/>
                    <a:p>
                      <a:pPr>
                        <a:spcAft>
                          <a:spcPts val="0"/>
                        </a:spcAft>
                      </a:pPr>
                      <a:endParaRPr lang="es-ES" sz="1800" dirty="0">
                        <a:latin typeface="+mn-lt"/>
                        <a:ea typeface="Times New Roman"/>
                        <a:cs typeface="Times New Roman"/>
                      </a:endParaRPr>
                    </a:p>
                  </a:txBody>
                  <a:tcPr marL="9525" marR="9525" marT="9525" marB="0" anchor="b">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2000" dirty="0" err="1">
                          <a:latin typeface="+mn-lt"/>
                          <a:ea typeface="Times New Roman"/>
                          <a:cs typeface="Times New Roman"/>
                        </a:rPr>
                        <a:t>Distribución</a:t>
                      </a:r>
                      <a:r>
                        <a:rPr lang="en-GB" sz="2000" dirty="0">
                          <a:latin typeface="+mn-lt"/>
                          <a:ea typeface="Times New Roman"/>
                          <a:cs typeface="Times New Roman"/>
                        </a:rPr>
                        <a:t> de</a:t>
                      </a:r>
                      <a:endParaRPr lang="es-ES" sz="2000" dirty="0">
                        <a:latin typeface="+mn-lt"/>
                        <a:ea typeface="Times New Roman"/>
                        <a:cs typeface="Times New Roman"/>
                      </a:endParaRPr>
                    </a:p>
                    <a:p>
                      <a:pPr algn="ctr">
                        <a:spcAft>
                          <a:spcPts val="0"/>
                        </a:spcAft>
                      </a:pPr>
                      <a:r>
                        <a:rPr lang="en-GB" sz="2000" dirty="0" err="1">
                          <a:latin typeface="+mn-lt"/>
                          <a:ea typeface="Times New Roman"/>
                          <a:cs typeface="Times New Roman"/>
                        </a:rPr>
                        <a:t>ángulos</a:t>
                      </a:r>
                      <a:r>
                        <a:rPr lang="en-GB" sz="2000" dirty="0">
                          <a:latin typeface="+mn-lt"/>
                          <a:ea typeface="Times New Roman"/>
                          <a:cs typeface="Times New Roman"/>
                        </a:rPr>
                        <a:t> </a:t>
                      </a:r>
                      <a:r>
                        <a:rPr lang="en-GB" sz="2000" dirty="0" err="1">
                          <a:latin typeface="+mn-lt"/>
                          <a:ea typeface="Times New Roman"/>
                          <a:cs typeface="Times New Roman"/>
                        </a:rPr>
                        <a:t>inicial</a:t>
                      </a:r>
                      <a:endParaRPr lang="es-ES" sz="2000" dirty="0">
                        <a:latin typeface="+mn-lt"/>
                        <a:ea typeface="Times New Roman"/>
                        <a:cs typeface="Times New Roman"/>
                      </a:endParaRPr>
                    </a:p>
                  </a:txBody>
                  <a:tcPr marL="9525" marR="9525" marT="9525" marB="0" anchor="b">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2000" dirty="0" err="1">
                          <a:latin typeface="+mn-lt"/>
                          <a:ea typeface="Times New Roman"/>
                          <a:cs typeface="Times New Roman"/>
                        </a:rPr>
                        <a:t>Datos</a:t>
                      </a:r>
                      <a:r>
                        <a:rPr lang="en-GB" sz="2000" dirty="0">
                          <a:latin typeface="+mn-lt"/>
                          <a:ea typeface="Times New Roman"/>
                          <a:cs typeface="Times New Roman"/>
                        </a:rPr>
                        <a:t> en </a:t>
                      </a:r>
                      <a:r>
                        <a:rPr lang="en-GB" sz="2000" dirty="0" err="1">
                          <a:latin typeface="+mn-lt"/>
                          <a:ea typeface="Times New Roman"/>
                          <a:cs typeface="Times New Roman"/>
                        </a:rPr>
                        <a:t>aire</a:t>
                      </a:r>
                      <a:endParaRPr lang="es-ES" sz="2000" dirty="0">
                        <a:latin typeface="+mn-lt"/>
                        <a:ea typeface="Times New Roman"/>
                        <a:cs typeface="Times New Roman"/>
                      </a:endParaRPr>
                    </a:p>
                  </a:txBody>
                  <a:tcPr marL="9525" marR="9525" marT="9525" marB="0" anchor="b">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2000" dirty="0" err="1">
                          <a:latin typeface="+mn-lt"/>
                          <a:ea typeface="Times New Roman"/>
                          <a:cs typeface="Times New Roman"/>
                        </a:rPr>
                        <a:t>Datos</a:t>
                      </a:r>
                      <a:r>
                        <a:rPr lang="en-GB" sz="2000" dirty="0">
                          <a:latin typeface="+mn-lt"/>
                          <a:ea typeface="Times New Roman"/>
                          <a:cs typeface="Times New Roman"/>
                        </a:rPr>
                        <a:t> en </a:t>
                      </a:r>
                      <a:r>
                        <a:rPr lang="en-GB" sz="2000" dirty="0" err="1">
                          <a:latin typeface="+mn-lt"/>
                          <a:ea typeface="Times New Roman"/>
                          <a:cs typeface="Times New Roman"/>
                        </a:rPr>
                        <a:t>agua</a:t>
                      </a:r>
                      <a:endParaRPr lang="es-ES" sz="2000" dirty="0">
                        <a:latin typeface="+mn-lt"/>
                        <a:ea typeface="Times New Roman"/>
                        <a:cs typeface="Times New Roman"/>
                      </a:endParaRPr>
                    </a:p>
                  </a:txBody>
                  <a:tcPr marL="9525" marR="9525" marT="9525" marB="0" anchor="b">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2000" dirty="0" err="1">
                          <a:latin typeface="+mn-lt"/>
                          <a:ea typeface="Times New Roman"/>
                          <a:cs typeface="Times New Roman"/>
                        </a:rPr>
                        <a:t>Ajuste</a:t>
                      </a:r>
                      <a:r>
                        <a:rPr lang="en-GB" sz="2000" dirty="0">
                          <a:latin typeface="+mn-lt"/>
                          <a:ea typeface="Times New Roman"/>
                          <a:cs typeface="Times New Roman"/>
                        </a:rPr>
                        <a:t> 4-D</a:t>
                      </a:r>
                      <a:endParaRPr lang="es-ES" sz="2000" dirty="0">
                        <a:latin typeface="+mn-lt"/>
                        <a:ea typeface="Times New Roman"/>
                        <a:cs typeface="Times New Roman"/>
                      </a:endParaRPr>
                    </a:p>
                  </a:txBody>
                  <a:tcPr marL="9525" marR="9525" marT="9525" marB="0" anchor="ctr">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82064">
                <a:tc>
                  <a:txBody>
                    <a:bodyPr/>
                    <a:lstStyle/>
                    <a:p>
                      <a:pPr algn="ctr">
                        <a:spcAft>
                          <a:spcPts val="0"/>
                        </a:spcAft>
                      </a:pPr>
                      <a:r>
                        <a:rPr lang="en-GB" sz="2400" dirty="0" err="1">
                          <a:latin typeface="+mn-lt"/>
                          <a:ea typeface="Times New Roman"/>
                          <a:cs typeface="Times New Roman"/>
                        </a:rPr>
                        <a:t>Método</a:t>
                      </a:r>
                      <a:r>
                        <a:rPr lang="en-GB" sz="2400" dirty="0">
                          <a:latin typeface="+mn-lt"/>
                          <a:ea typeface="Times New Roman"/>
                          <a:cs typeface="Times New Roman"/>
                        </a:rPr>
                        <a:t> 1</a:t>
                      </a:r>
                      <a:endParaRPr lang="es-ES" sz="2400" dirty="0">
                        <a:latin typeface="+mn-lt"/>
                        <a:ea typeface="Times New Roman"/>
                        <a:cs typeface="Times New Roman"/>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GB" sz="2400" dirty="0" err="1">
                          <a:solidFill>
                            <a:srgbClr val="0000FF"/>
                          </a:solidFill>
                          <a:latin typeface="+mn-lt"/>
                          <a:ea typeface="Times New Roman"/>
                          <a:cs typeface="Times New Roman"/>
                        </a:rPr>
                        <a:t>Puntual</a:t>
                      </a:r>
                      <a:endParaRPr lang="es-ES" sz="2400" dirty="0">
                        <a:solidFill>
                          <a:srgbClr val="0000FF"/>
                        </a:solidFill>
                        <a:latin typeface="+mn-lt"/>
                        <a:ea typeface="Times New Roman"/>
                        <a:cs typeface="Times New Roman"/>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algn="ctr" defTabSz="457200" rtl="0" eaLnBrk="1" latinLnBrk="0" hangingPunct="1">
                        <a:spcAft>
                          <a:spcPts val="0"/>
                        </a:spcAft>
                      </a:pPr>
                      <a:r>
                        <a:rPr lang="en-GB" sz="2400" kern="1200" dirty="0" err="1">
                          <a:solidFill>
                            <a:srgbClr val="007635"/>
                          </a:solidFill>
                          <a:latin typeface="+mn-lt"/>
                          <a:ea typeface="Times New Roman"/>
                          <a:cs typeface="Times New Roman"/>
                        </a:rPr>
                        <a:t>Sí</a:t>
                      </a:r>
                      <a:endParaRPr lang="es-ES" sz="2400" kern="1200" dirty="0">
                        <a:solidFill>
                          <a:srgbClr val="007635"/>
                        </a:solidFill>
                        <a:latin typeface="+mn-lt"/>
                        <a:ea typeface="Times New Roman"/>
                        <a:cs typeface="Times New Roman"/>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algn="ctr" defTabSz="457200" rtl="0" eaLnBrk="1" latinLnBrk="0" hangingPunct="1">
                        <a:spcAft>
                          <a:spcPts val="0"/>
                        </a:spcAft>
                      </a:pPr>
                      <a:r>
                        <a:rPr lang="en-GB" sz="2400" kern="1200" dirty="0" err="1">
                          <a:solidFill>
                            <a:srgbClr val="007635"/>
                          </a:solidFill>
                          <a:latin typeface="+mn-lt"/>
                          <a:ea typeface="Times New Roman"/>
                          <a:cs typeface="Times New Roman"/>
                        </a:rPr>
                        <a:t>Sí</a:t>
                      </a:r>
                      <a:endParaRPr lang="es-ES" sz="2400" kern="1200" dirty="0">
                        <a:solidFill>
                          <a:srgbClr val="007635"/>
                        </a:solidFill>
                        <a:latin typeface="+mn-lt"/>
                        <a:ea typeface="Times New Roman"/>
                        <a:cs typeface="Times New Roman"/>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algn="ctr" defTabSz="457200" rtl="0" eaLnBrk="1" latinLnBrk="0" hangingPunct="1">
                        <a:spcAft>
                          <a:spcPts val="0"/>
                        </a:spcAft>
                      </a:pPr>
                      <a:r>
                        <a:rPr lang="en-GB" sz="2400" kern="1200" dirty="0" err="1">
                          <a:solidFill>
                            <a:srgbClr val="007635"/>
                          </a:solidFill>
                          <a:latin typeface="+mn-lt"/>
                          <a:ea typeface="Times New Roman"/>
                          <a:cs typeface="Times New Roman"/>
                        </a:rPr>
                        <a:t>Sí</a:t>
                      </a:r>
                      <a:endParaRPr lang="es-ES" sz="2400" kern="1200" dirty="0">
                        <a:solidFill>
                          <a:srgbClr val="007635"/>
                        </a:solidFill>
                        <a:latin typeface="+mn-lt"/>
                        <a:ea typeface="Times New Roman"/>
                        <a:cs typeface="Times New Roman"/>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r>
              <a:tr h="571504">
                <a:tc>
                  <a:txBody>
                    <a:bodyPr/>
                    <a:lstStyle/>
                    <a:p>
                      <a:pPr algn="ctr">
                        <a:spcAft>
                          <a:spcPts val="0"/>
                        </a:spcAft>
                      </a:pPr>
                      <a:r>
                        <a:rPr lang="en-GB" sz="2400" dirty="0" err="1">
                          <a:latin typeface="+mn-lt"/>
                          <a:ea typeface="Times New Roman"/>
                          <a:cs typeface="Times New Roman"/>
                        </a:rPr>
                        <a:t>Método</a:t>
                      </a:r>
                      <a:r>
                        <a:rPr lang="es-ES" sz="2400" dirty="0">
                          <a:latin typeface="+mn-lt"/>
                          <a:ea typeface="Times New Roman"/>
                          <a:cs typeface="Times New Roman"/>
                        </a:rPr>
                        <a:t> 2</a:t>
                      </a:r>
                    </a:p>
                  </a:txBody>
                  <a:tcPr marL="9525" marR="9525" marT="9525" marB="0" anchor="ctr">
                    <a:lnL>
                      <a:noFill/>
                    </a:lnL>
                    <a:lnR>
                      <a:noFill/>
                    </a:lnR>
                    <a:lnT>
                      <a:noFill/>
                    </a:lnT>
                    <a:lnB>
                      <a:noFill/>
                    </a:lnB>
                  </a:tcPr>
                </a:tc>
                <a:tc>
                  <a:txBody>
                    <a:bodyPr/>
                    <a:lstStyle/>
                    <a:p>
                      <a:pPr algn="ctr">
                        <a:spcAft>
                          <a:spcPts val="0"/>
                        </a:spcAft>
                      </a:pPr>
                      <a:r>
                        <a:rPr lang="es-ES" sz="2400" dirty="0">
                          <a:latin typeface="+mn-lt"/>
                          <a:ea typeface="Times New Roman"/>
                          <a:cs typeface="Times New Roman"/>
                        </a:rPr>
                        <a:t>Plana</a:t>
                      </a:r>
                    </a:p>
                  </a:txBody>
                  <a:tcPr marL="9525" marR="9525" marT="9525" marB="0" anchor="ctr">
                    <a:lnL>
                      <a:noFill/>
                    </a:lnL>
                    <a:lnR>
                      <a:noFill/>
                    </a:lnR>
                    <a:lnT>
                      <a:noFill/>
                    </a:lnT>
                    <a:lnB>
                      <a:noFill/>
                    </a:lnB>
                  </a:tcPr>
                </a:tc>
                <a:tc>
                  <a:txBody>
                    <a:bodyPr/>
                    <a:lstStyle/>
                    <a:p>
                      <a:pPr marL="0" algn="ctr" defTabSz="457200" rtl="0" eaLnBrk="1" latinLnBrk="0" hangingPunct="1">
                        <a:spcAft>
                          <a:spcPts val="0"/>
                        </a:spcAft>
                      </a:pPr>
                      <a:r>
                        <a:rPr lang="es-ES" sz="2400" kern="1200" dirty="0">
                          <a:solidFill>
                            <a:srgbClr val="007635"/>
                          </a:solidFill>
                          <a:latin typeface="+mn-lt"/>
                          <a:ea typeface="Times New Roman"/>
                          <a:cs typeface="Times New Roman"/>
                        </a:rPr>
                        <a:t>Sí</a:t>
                      </a:r>
                    </a:p>
                  </a:txBody>
                  <a:tcPr marL="9525" marR="9525" marT="9525" marB="0" anchor="ctr">
                    <a:lnL>
                      <a:noFill/>
                    </a:lnL>
                    <a:lnR>
                      <a:noFill/>
                    </a:lnR>
                    <a:lnT>
                      <a:noFill/>
                    </a:lnT>
                    <a:lnB>
                      <a:noFill/>
                    </a:lnB>
                  </a:tcPr>
                </a:tc>
                <a:tc>
                  <a:txBody>
                    <a:bodyPr/>
                    <a:lstStyle/>
                    <a:p>
                      <a:pPr marL="0" algn="ctr" defTabSz="457200" rtl="0" eaLnBrk="1" latinLnBrk="0" hangingPunct="1">
                        <a:spcAft>
                          <a:spcPts val="0"/>
                        </a:spcAft>
                      </a:pPr>
                      <a:r>
                        <a:rPr lang="en-GB" sz="2400" kern="1200" dirty="0" err="1">
                          <a:solidFill>
                            <a:srgbClr val="007635"/>
                          </a:solidFill>
                          <a:latin typeface="+mn-lt"/>
                          <a:ea typeface="Times New Roman"/>
                          <a:cs typeface="Times New Roman"/>
                        </a:rPr>
                        <a:t>Sí</a:t>
                      </a:r>
                      <a:endParaRPr lang="es-ES" sz="2400" kern="1200" dirty="0">
                        <a:solidFill>
                          <a:srgbClr val="007635"/>
                        </a:solidFill>
                        <a:latin typeface="+mn-lt"/>
                        <a:ea typeface="Times New Roman"/>
                        <a:cs typeface="Times New Roman"/>
                      </a:endParaRPr>
                    </a:p>
                  </a:txBody>
                  <a:tcPr marL="9525" marR="9525" marT="9525" marB="0" anchor="ctr">
                    <a:lnL>
                      <a:noFill/>
                    </a:lnL>
                    <a:lnR>
                      <a:noFill/>
                    </a:lnR>
                    <a:lnT>
                      <a:noFill/>
                    </a:lnT>
                    <a:lnB>
                      <a:noFill/>
                    </a:lnB>
                  </a:tcPr>
                </a:tc>
                <a:tc>
                  <a:txBody>
                    <a:bodyPr/>
                    <a:lstStyle/>
                    <a:p>
                      <a:pPr marL="0" algn="ctr" defTabSz="457200" rtl="0" eaLnBrk="1" latinLnBrk="0" hangingPunct="1">
                        <a:spcAft>
                          <a:spcPts val="0"/>
                        </a:spcAft>
                      </a:pPr>
                      <a:r>
                        <a:rPr lang="en-GB" sz="2400" kern="1200" dirty="0" err="1">
                          <a:solidFill>
                            <a:srgbClr val="007635"/>
                          </a:solidFill>
                          <a:latin typeface="+mn-lt"/>
                          <a:ea typeface="Times New Roman"/>
                          <a:cs typeface="Times New Roman"/>
                        </a:rPr>
                        <a:t>Sí</a:t>
                      </a:r>
                      <a:endParaRPr lang="es-ES" sz="2400" kern="1200" dirty="0">
                        <a:solidFill>
                          <a:srgbClr val="007635"/>
                        </a:solidFill>
                        <a:latin typeface="+mn-lt"/>
                        <a:ea typeface="Times New Roman"/>
                        <a:cs typeface="Times New Roman"/>
                      </a:endParaRPr>
                    </a:p>
                  </a:txBody>
                  <a:tcPr marL="9525" marR="9525" marT="9525" marB="0" anchor="ctr">
                    <a:lnL>
                      <a:noFill/>
                    </a:lnL>
                    <a:lnR>
                      <a:noFill/>
                    </a:lnR>
                    <a:lnT>
                      <a:noFill/>
                    </a:lnT>
                    <a:lnB>
                      <a:noFill/>
                    </a:lnB>
                  </a:tcPr>
                </a:tc>
              </a:tr>
              <a:tr h="571504">
                <a:tc>
                  <a:txBody>
                    <a:bodyPr/>
                    <a:lstStyle/>
                    <a:p>
                      <a:pPr algn="ctr">
                        <a:spcAft>
                          <a:spcPts val="0"/>
                        </a:spcAft>
                      </a:pPr>
                      <a:r>
                        <a:rPr lang="en-GB" sz="2400" dirty="0" err="1">
                          <a:latin typeface="+mn-lt"/>
                          <a:ea typeface="Times New Roman"/>
                          <a:cs typeface="Times New Roman"/>
                        </a:rPr>
                        <a:t>Método</a:t>
                      </a:r>
                      <a:r>
                        <a:rPr lang="en-GB" sz="2400" dirty="0">
                          <a:latin typeface="+mn-lt"/>
                          <a:ea typeface="Times New Roman"/>
                          <a:cs typeface="Times New Roman"/>
                        </a:rPr>
                        <a:t> </a:t>
                      </a:r>
                      <a:r>
                        <a:rPr lang="es-ES" sz="2400" dirty="0">
                          <a:latin typeface="+mn-lt"/>
                          <a:ea typeface="Times New Roman"/>
                          <a:cs typeface="Times New Roman"/>
                        </a:rPr>
                        <a:t>3</a:t>
                      </a:r>
                    </a:p>
                  </a:txBody>
                  <a:tcPr marL="9525" marR="9525" marT="9525" marB="0" anchor="ctr">
                    <a:lnL>
                      <a:noFill/>
                    </a:lnL>
                    <a:lnR>
                      <a:noFill/>
                    </a:lnR>
                    <a:lnT>
                      <a:noFill/>
                    </a:lnT>
                    <a:lnB>
                      <a:noFill/>
                    </a:lnB>
                  </a:tcPr>
                </a:tc>
                <a:tc>
                  <a:txBody>
                    <a:bodyPr/>
                    <a:lstStyle/>
                    <a:p>
                      <a:pPr algn="ctr">
                        <a:spcAft>
                          <a:spcPts val="0"/>
                        </a:spcAft>
                      </a:pPr>
                      <a:r>
                        <a:rPr lang="es-ES" sz="2400" dirty="0">
                          <a:solidFill>
                            <a:srgbClr val="0000FF"/>
                          </a:solidFill>
                          <a:latin typeface="+mn-lt"/>
                          <a:ea typeface="Times New Roman"/>
                          <a:cs typeface="Times New Roman"/>
                        </a:rPr>
                        <a:t>Puntual</a:t>
                      </a:r>
                    </a:p>
                  </a:txBody>
                  <a:tcPr marL="9525" marR="9525" marT="9525" marB="0" anchor="ctr">
                    <a:lnL>
                      <a:noFill/>
                    </a:lnL>
                    <a:lnR>
                      <a:noFill/>
                    </a:lnR>
                    <a:lnT>
                      <a:noFill/>
                    </a:lnT>
                    <a:lnB>
                      <a:noFill/>
                    </a:lnB>
                  </a:tcPr>
                </a:tc>
                <a:tc>
                  <a:txBody>
                    <a:bodyPr/>
                    <a:lstStyle/>
                    <a:p>
                      <a:pPr algn="ctr">
                        <a:spcAft>
                          <a:spcPts val="0"/>
                        </a:spcAft>
                      </a:pPr>
                      <a:r>
                        <a:rPr lang="es-ES" sz="2400" dirty="0">
                          <a:solidFill>
                            <a:srgbClr val="C00000"/>
                          </a:solidFill>
                          <a:latin typeface="+mn-lt"/>
                          <a:ea typeface="Times New Roman"/>
                          <a:cs typeface="Times New Roman"/>
                        </a:rPr>
                        <a:t>No</a:t>
                      </a:r>
                    </a:p>
                  </a:txBody>
                  <a:tcPr marL="9525" marR="9525" marT="9525" marB="0" anchor="ctr">
                    <a:lnL>
                      <a:noFill/>
                    </a:lnL>
                    <a:lnR>
                      <a:noFill/>
                    </a:lnR>
                    <a:lnT>
                      <a:noFill/>
                    </a:lnT>
                    <a:lnB>
                      <a:noFill/>
                    </a:lnB>
                  </a:tcPr>
                </a:tc>
                <a:tc>
                  <a:txBody>
                    <a:bodyPr/>
                    <a:lstStyle/>
                    <a:p>
                      <a:pPr algn="ctr">
                        <a:spcAft>
                          <a:spcPts val="0"/>
                        </a:spcAft>
                      </a:pPr>
                      <a:r>
                        <a:rPr lang="en-GB" sz="2400" dirty="0" err="1">
                          <a:solidFill>
                            <a:srgbClr val="007635"/>
                          </a:solidFill>
                          <a:latin typeface="+mn-lt"/>
                          <a:ea typeface="Times New Roman"/>
                          <a:cs typeface="Times New Roman"/>
                        </a:rPr>
                        <a:t>Sí</a:t>
                      </a:r>
                      <a:endParaRPr lang="es-ES" sz="2400" dirty="0">
                        <a:solidFill>
                          <a:srgbClr val="007635"/>
                        </a:solidFill>
                        <a:latin typeface="+mn-lt"/>
                        <a:ea typeface="Times New Roman"/>
                        <a:cs typeface="Times New Roman"/>
                      </a:endParaRPr>
                    </a:p>
                  </a:txBody>
                  <a:tcPr marL="9525" marR="9525" marT="9525" marB="0" anchor="ctr">
                    <a:lnL>
                      <a:noFill/>
                    </a:lnL>
                    <a:lnR>
                      <a:noFill/>
                    </a:lnR>
                    <a:lnT>
                      <a:noFill/>
                    </a:lnT>
                    <a:lnB>
                      <a:noFill/>
                    </a:lnB>
                  </a:tcPr>
                </a:tc>
                <a:tc>
                  <a:txBody>
                    <a:bodyPr/>
                    <a:lstStyle/>
                    <a:p>
                      <a:pPr marL="0" algn="ctr" defTabSz="457200" rtl="0" eaLnBrk="1" latinLnBrk="0" hangingPunct="1">
                        <a:spcAft>
                          <a:spcPts val="0"/>
                        </a:spcAft>
                      </a:pPr>
                      <a:r>
                        <a:rPr lang="en-GB" sz="2400" kern="1200" dirty="0" err="1">
                          <a:solidFill>
                            <a:srgbClr val="007635"/>
                          </a:solidFill>
                          <a:latin typeface="+mn-lt"/>
                          <a:ea typeface="Times New Roman"/>
                          <a:cs typeface="Times New Roman"/>
                        </a:rPr>
                        <a:t>Sí</a:t>
                      </a:r>
                      <a:endParaRPr lang="es-ES" sz="2400" kern="1200" dirty="0">
                        <a:solidFill>
                          <a:srgbClr val="007635"/>
                        </a:solidFill>
                        <a:latin typeface="+mn-lt"/>
                        <a:ea typeface="Times New Roman"/>
                        <a:cs typeface="Times New Roman"/>
                      </a:endParaRPr>
                    </a:p>
                  </a:txBody>
                  <a:tcPr marL="9525" marR="9525" marT="9525" marB="0" anchor="ctr">
                    <a:lnL>
                      <a:noFill/>
                    </a:lnL>
                    <a:lnR>
                      <a:noFill/>
                    </a:lnR>
                    <a:lnT>
                      <a:noFill/>
                    </a:lnT>
                    <a:lnB>
                      <a:noFill/>
                    </a:lnB>
                  </a:tcPr>
                </a:tc>
              </a:tr>
              <a:tr h="571504">
                <a:tc>
                  <a:txBody>
                    <a:bodyPr/>
                    <a:lstStyle/>
                    <a:p>
                      <a:pPr algn="ctr">
                        <a:spcAft>
                          <a:spcPts val="0"/>
                        </a:spcAft>
                      </a:pPr>
                      <a:r>
                        <a:rPr lang="en-GB" sz="2400" dirty="0" err="1">
                          <a:latin typeface="+mn-lt"/>
                          <a:ea typeface="Times New Roman"/>
                          <a:cs typeface="Times New Roman"/>
                        </a:rPr>
                        <a:t>Método</a:t>
                      </a:r>
                      <a:r>
                        <a:rPr lang="es-ES" sz="2400" dirty="0">
                          <a:latin typeface="+mn-lt"/>
                          <a:ea typeface="Times New Roman"/>
                          <a:cs typeface="Times New Roman"/>
                        </a:rPr>
                        <a:t> 4</a:t>
                      </a:r>
                    </a:p>
                  </a:txBody>
                  <a:tcPr marL="9525" marR="9525" marT="9525" marB="0" anchor="ctr">
                    <a:lnL>
                      <a:noFill/>
                    </a:lnL>
                    <a:lnR>
                      <a:noFill/>
                    </a:lnR>
                    <a:lnT>
                      <a:noFill/>
                    </a:lnT>
                    <a:lnB>
                      <a:noFill/>
                    </a:lnB>
                  </a:tcPr>
                </a:tc>
                <a:tc>
                  <a:txBody>
                    <a:bodyPr/>
                    <a:lstStyle/>
                    <a:p>
                      <a:pPr algn="ctr">
                        <a:spcAft>
                          <a:spcPts val="0"/>
                        </a:spcAft>
                      </a:pPr>
                      <a:r>
                        <a:rPr lang="es-ES" sz="2400" dirty="0">
                          <a:latin typeface="+mn-lt"/>
                          <a:ea typeface="Times New Roman"/>
                          <a:cs typeface="Times New Roman"/>
                        </a:rPr>
                        <a:t>Plana</a:t>
                      </a:r>
                    </a:p>
                  </a:txBody>
                  <a:tcPr marL="9525" marR="9525" marT="9525" marB="0" anchor="ctr">
                    <a:lnL>
                      <a:noFill/>
                    </a:lnL>
                    <a:lnR>
                      <a:noFill/>
                    </a:lnR>
                    <a:lnT>
                      <a:noFill/>
                    </a:lnT>
                    <a:lnB>
                      <a:noFill/>
                    </a:lnB>
                  </a:tcPr>
                </a:tc>
                <a:tc>
                  <a:txBody>
                    <a:bodyPr/>
                    <a:lstStyle/>
                    <a:p>
                      <a:pPr algn="ctr">
                        <a:spcAft>
                          <a:spcPts val="0"/>
                        </a:spcAft>
                      </a:pPr>
                      <a:r>
                        <a:rPr lang="es-ES" sz="2400" dirty="0">
                          <a:solidFill>
                            <a:srgbClr val="C00000"/>
                          </a:solidFill>
                          <a:latin typeface="+mn-lt"/>
                          <a:ea typeface="Times New Roman"/>
                          <a:cs typeface="Times New Roman"/>
                        </a:rPr>
                        <a:t>No</a:t>
                      </a:r>
                    </a:p>
                  </a:txBody>
                  <a:tcPr marL="9525" marR="9525" marT="9525" marB="0" anchor="ctr">
                    <a:lnL>
                      <a:noFill/>
                    </a:lnL>
                    <a:lnR>
                      <a:noFill/>
                    </a:lnR>
                    <a:lnT>
                      <a:noFill/>
                    </a:lnT>
                    <a:lnB>
                      <a:noFill/>
                    </a:lnB>
                  </a:tcPr>
                </a:tc>
                <a:tc>
                  <a:txBody>
                    <a:bodyPr/>
                    <a:lstStyle/>
                    <a:p>
                      <a:pPr algn="ctr">
                        <a:spcAft>
                          <a:spcPts val="0"/>
                        </a:spcAft>
                      </a:pPr>
                      <a:r>
                        <a:rPr lang="en-GB" sz="2400" dirty="0" err="1">
                          <a:solidFill>
                            <a:srgbClr val="007635"/>
                          </a:solidFill>
                          <a:latin typeface="+mn-lt"/>
                          <a:ea typeface="Times New Roman"/>
                          <a:cs typeface="Times New Roman"/>
                        </a:rPr>
                        <a:t>Sí</a:t>
                      </a:r>
                      <a:endParaRPr lang="es-ES" sz="2400" dirty="0">
                        <a:solidFill>
                          <a:srgbClr val="007635"/>
                        </a:solidFill>
                        <a:latin typeface="+mn-lt"/>
                        <a:ea typeface="Times New Roman"/>
                        <a:cs typeface="Times New Roman"/>
                      </a:endParaRPr>
                    </a:p>
                  </a:txBody>
                  <a:tcPr marL="9525" marR="9525" marT="9525" marB="0" anchor="ctr">
                    <a:lnL>
                      <a:noFill/>
                    </a:lnL>
                    <a:lnR>
                      <a:noFill/>
                    </a:lnR>
                    <a:lnT>
                      <a:noFill/>
                    </a:lnT>
                    <a:lnB>
                      <a:noFill/>
                    </a:lnB>
                  </a:tcPr>
                </a:tc>
                <a:tc>
                  <a:txBody>
                    <a:bodyPr/>
                    <a:lstStyle/>
                    <a:p>
                      <a:pPr marL="0" algn="ctr" defTabSz="457200" rtl="0" eaLnBrk="1" latinLnBrk="0" hangingPunct="1">
                        <a:spcAft>
                          <a:spcPts val="0"/>
                        </a:spcAft>
                      </a:pPr>
                      <a:r>
                        <a:rPr lang="en-GB" sz="2400" kern="1200" dirty="0" err="1">
                          <a:solidFill>
                            <a:srgbClr val="007635"/>
                          </a:solidFill>
                          <a:latin typeface="+mn-lt"/>
                          <a:ea typeface="Times New Roman"/>
                          <a:cs typeface="Times New Roman"/>
                        </a:rPr>
                        <a:t>Sí</a:t>
                      </a:r>
                      <a:endParaRPr lang="es-ES" sz="2400" kern="1200" dirty="0">
                        <a:solidFill>
                          <a:srgbClr val="007635"/>
                        </a:solidFill>
                        <a:latin typeface="+mn-lt"/>
                        <a:ea typeface="Times New Roman"/>
                        <a:cs typeface="Times New Roman"/>
                      </a:endParaRPr>
                    </a:p>
                  </a:txBody>
                  <a:tcPr marL="9525" marR="9525" marT="9525" marB="0" anchor="ctr">
                    <a:lnL>
                      <a:noFill/>
                    </a:lnL>
                    <a:lnR>
                      <a:noFill/>
                    </a:lnR>
                    <a:lnT>
                      <a:noFill/>
                    </a:lnT>
                    <a:lnB>
                      <a:noFill/>
                    </a:lnB>
                  </a:tcPr>
                </a:tc>
              </a:tr>
              <a:tr h="642942">
                <a:tc>
                  <a:txBody>
                    <a:bodyPr/>
                    <a:lstStyle/>
                    <a:p>
                      <a:pPr algn="ctr">
                        <a:spcAft>
                          <a:spcPts val="0"/>
                        </a:spcAft>
                      </a:pPr>
                      <a:r>
                        <a:rPr lang="en-GB" sz="2400" dirty="0" err="1">
                          <a:latin typeface="+mn-lt"/>
                          <a:ea typeface="Times New Roman"/>
                          <a:cs typeface="Times New Roman"/>
                        </a:rPr>
                        <a:t>Método</a:t>
                      </a:r>
                      <a:r>
                        <a:rPr lang="es-ES" sz="2400" dirty="0">
                          <a:latin typeface="+mn-lt"/>
                          <a:ea typeface="Times New Roman"/>
                          <a:cs typeface="Times New Roman"/>
                        </a:rPr>
                        <a:t> 5</a:t>
                      </a:r>
                    </a:p>
                  </a:txBody>
                  <a:tcPr marL="9525" marR="9525" marT="9525" marB="0" anchor="ctr">
                    <a:lnL>
                      <a:noFill/>
                    </a:lnL>
                    <a:lnR>
                      <a:noFill/>
                    </a:lnR>
                    <a:lnT>
                      <a:noFill/>
                    </a:lnT>
                    <a:lnB>
                      <a:noFill/>
                    </a:lnB>
                  </a:tcPr>
                </a:tc>
                <a:tc>
                  <a:txBody>
                    <a:bodyPr/>
                    <a:lstStyle/>
                    <a:p>
                      <a:pPr algn="ctr">
                        <a:spcAft>
                          <a:spcPts val="0"/>
                        </a:spcAft>
                      </a:pPr>
                      <a:r>
                        <a:rPr lang="es-ES" sz="2400" dirty="0">
                          <a:solidFill>
                            <a:srgbClr val="0000FF"/>
                          </a:solidFill>
                          <a:latin typeface="+mn-lt"/>
                          <a:ea typeface="Times New Roman"/>
                          <a:cs typeface="Times New Roman"/>
                        </a:rPr>
                        <a:t>Puntual</a:t>
                      </a:r>
                    </a:p>
                  </a:txBody>
                  <a:tcPr marL="9525" marR="9525" marT="9525" marB="0" anchor="ctr">
                    <a:lnL>
                      <a:noFill/>
                    </a:lnL>
                    <a:lnR>
                      <a:noFill/>
                    </a:lnR>
                    <a:lnT>
                      <a:noFill/>
                    </a:lnT>
                    <a:lnB>
                      <a:noFill/>
                    </a:lnB>
                  </a:tcPr>
                </a:tc>
                <a:tc>
                  <a:txBody>
                    <a:bodyPr/>
                    <a:lstStyle/>
                    <a:p>
                      <a:pPr algn="ctr">
                        <a:spcAft>
                          <a:spcPts val="0"/>
                        </a:spcAft>
                      </a:pPr>
                      <a:r>
                        <a:rPr lang="es-ES" sz="2400" dirty="0">
                          <a:solidFill>
                            <a:srgbClr val="C00000"/>
                          </a:solidFill>
                          <a:latin typeface="+mn-lt"/>
                          <a:ea typeface="Times New Roman"/>
                          <a:cs typeface="Times New Roman"/>
                        </a:rPr>
                        <a:t>No</a:t>
                      </a:r>
                    </a:p>
                  </a:txBody>
                  <a:tcPr marL="9525" marR="9525" marT="9525" marB="0" anchor="ctr">
                    <a:lnL>
                      <a:noFill/>
                    </a:lnL>
                    <a:lnR>
                      <a:noFill/>
                    </a:lnR>
                    <a:lnT>
                      <a:noFill/>
                    </a:lnT>
                    <a:lnB>
                      <a:noFill/>
                    </a:lnB>
                  </a:tcPr>
                </a:tc>
                <a:tc>
                  <a:txBody>
                    <a:bodyPr/>
                    <a:lstStyle/>
                    <a:p>
                      <a:pPr algn="ctr">
                        <a:spcAft>
                          <a:spcPts val="0"/>
                        </a:spcAft>
                      </a:pPr>
                      <a:r>
                        <a:rPr lang="en-GB" sz="2400" dirty="0" err="1">
                          <a:solidFill>
                            <a:srgbClr val="007635"/>
                          </a:solidFill>
                          <a:latin typeface="+mn-lt"/>
                          <a:ea typeface="Times New Roman"/>
                          <a:cs typeface="Times New Roman"/>
                        </a:rPr>
                        <a:t>Sí</a:t>
                      </a:r>
                      <a:endParaRPr lang="es-ES" sz="2400" dirty="0">
                        <a:solidFill>
                          <a:srgbClr val="007635"/>
                        </a:solidFill>
                        <a:latin typeface="+mn-lt"/>
                        <a:ea typeface="Times New Roman"/>
                        <a:cs typeface="Times New Roman"/>
                      </a:endParaRPr>
                    </a:p>
                  </a:txBody>
                  <a:tcPr marL="9525" marR="9525" marT="9525" marB="0" anchor="ctr">
                    <a:lnL>
                      <a:noFill/>
                    </a:lnL>
                    <a:lnR>
                      <a:noFill/>
                    </a:lnR>
                    <a:lnT>
                      <a:noFill/>
                    </a:lnT>
                    <a:lnB>
                      <a:noFill/>
                    </a:lnB>
                  </a:tcPr>
                </a:tc>
                <a:tc>
                  <a:txBody>
                    <a:bodyPr/>
                    <a:lstStyle/>
                    <a:p>
                      <a:pPr algn="ctr">
                        <a:spcAft>
                          <a:spcPts val="0"/>
                        </a:spcAft>
                      </a:pPr>
                      <a:r>
                        <a:rPr lang="es-ES" sz="2400" dirty="0">
                          <a:solidFill>
                            <a:srgbClr val="C00000"/>
                          </a:solidFill>
                          <a:latin typeface="+mn-lt"/>
                          <a:ea typeface="Times New Roman"/>
                          <a:cs typeface="Times New Roman"/>
                        </a:rPr>
                        <a:t>No</a:t>
                      </a:r>
                      <a:r>
                        <a:rPr lang="es-ES" sz="2400" dirty="0">
                          <a:latin typeface="+mn-lt"/>
                          <a:ea typeface="Times New Roman"/>
                          <a:cs typeface="Times New Roman"/>
                        </a:rPr>
                        <a:t>, sólo en energía</a:t>
                      </a:r>
                    </a:p>
                  </a:txBody>
                  <a:tcPr marL="9525" marR="9525" marT="9525" marB="0" anchor="ctr">
                    <a:lnL>
                      <a:noFill/>
                    </a:lnL>
                    <a:lnR>
                      <a:noFill/>
                    </a:lnR>
                    <a:lnT>
                      <a:noFill/>
                    </a:lnT>
                    <a:lnB>
                      <a:noFill/>
                    </a:lnB>
                  </a:tcPr>
                </a:tc>
              </a:tr>
              <a:tr h="513418">
                <a:tc>
                  <a:txBody>
                    <a:bodyPr/>
                    <a:lstStyle/>
                    <a:p>
                      <a:pPr algn="ctr">
                        <a:spcAft>
                          <a:spcPts val="0"/>
                        </a:spcAft>
                      </a:pPr>
                      <a:r>
                        <a:rPr lang="en-GB" sz="2400" dirty="0" err="1" smtClean="0">
                          <a:latin typeface="+mn-lt"/>
                          <a:ea typeface="Times New Roman"/>
                          <a:cs typeface="Times New Roman"/>
                        </a:rPr>
                        <a:t>Método</a:t>
                      </a:r>
                      <a:r>
                        <a:rPr lang="es-ES" sz="2400" dirty="0" smtClean="0">
                          <a:latin typeface="+mn-lt"/>
                          <a:ea typeface="Times New Roman"/>
                          <a:cs typeface="Times New Roman"/>
                        </a:rPr>
                        <a:t> 6</a:t>
                      </a:r>
                      <a:endParaRPr lang="es-ES" sz="2400" dirty="0">
                        <a:latin typeface="+mn-lt"/>
                        <a:ea typeface="Times New Roman"/>
                        <a:cs typeface="Times New Roman"/>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400" dirty="0">
                          <a:latin typeface="+mn-lt"/>
                          <a:ea typeface="Times New Roman"/>
                          <a:cs typeface="Times New Roman"/>
                        </a:rPr>
                        <a:t>Plana</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400" dirty="0">
                          <a:solidFill>
                            <a:srgbClr val="C00000"/>
                          </a:solidFill>
                          <a:latin typeface="+mn-lt"/>
                          <a:ea typeface="Times New Roman"/>
                          <a:cs typeface="Times New Roman"/>
                        </a:rPr>
                        <a:t>No</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2400" dirty="0" err="1">
                          <a:solidFill>
                            <a:srgbClr val="007635"/>
                          </a:solidFill>
                          <a:latin typeface="+mn-lt"/>
                          <a:ea typeface="Times New Roman"/>
                          <a:cs typeface="Times New Roman"/>
                        </a:rPr>
                        <a:t>Sí</a:t>
                      </a:r>
                      <a:endParaRPr lang="es-ES" sz="2400" dirty="0">
                        <a:solidFill>
                          <a:srgbClr val="007635"/>
                        </a:solidFill>
                        <a:latin typeface="+mn-lt"/>
                        <a:ea typeface="Times New Roman"/>
                        <a:cs typeface="Times New Roman"/>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400" dirty="0" smtClean="0">
                          <a:solidFill>
                            <a:srgbClr val="C00000"/>
                          </a:solidFill>
                          <a:latin typeface="+mn-lt"/>
                          <a:ea typeface="Times New Roman"/>
                          <a:cs typeface="Times New Roman"/>
                        </a:rPr>
                        <a:t>No</a:t>
                      </a:r>
                      <a:r>
                        <a:rPr lang="es-ES" sz="2400" dirty="0" smtClean="0">
                          <a:latin typeface="+mn-lt"/>
                          <a:ea typeface="Times New Roman"/>
                          <a:cs typeface="Times New Roman"/>
                        </a:rPr>
                        <a:t>, sólo en energía</a:t>
                      </a:r>
                      <a:endParaRPr lang="es-ES" sz="2400" dirty="0">
                        <a:latin typeface="+mn-lt"/>
                        <a:ea typeface="Times New Roman"/>
                        <a:cs typeface="Times New Roman"/>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27696" name="5 Marcador de número de diapositiva"/>
          <p:cNvSpPr>
            <a:spLocks noGrp="1"/>
          </p:cNvSpPr>
          <p:nvPr>
            <p:ph type="sldNum" sz="quarter" idx="12"/>
          </p:nvPr>
        </p:nvSpPr>
        <p:spPr>
          <a:noFill/>
          <a:ln>
            <a:miter lim="800000"/>
            <a:headEnd/>
            <a:tailEnd/>
          </a:ln>
        </p:spPr>
        <p:txBody>
          <a:bodyPr/>
          <a:lstStyle/>
          <a:p>
            <a:fld id="{07E38968-795C-426C-9479-E1482F0084BB}" type="slidenum">
              <a:rPr lang="es-ES" smtClean="0">
                <a:latin typeface="Arial" charset="0"/>
              </a:rPr>
              <a:pPr/>
              <a:t>32</a:t>
            </a:fld>
            <a:endParaRPr lang="es-ES" smtClean="0">
              <a:latin typeface="Arial" charset="0"/>
            </a:endParaRPr>
          </a:p>
        </p:txBody>
      </p:sp>
      <p:cxnSp>
        <p:nvCxnSpPr>
          <p:cNvPr id="18" name="17 Conector recto"/>
          <p:cNvCxnSpPr/>
          <p:nvPr/>
        </p:nvCxnSpPr>
        <p:spPr bwMode="auto">
          <a:xfrm>
            <a:off x="714348" y="1928802"/>
            <a:ext cx="771530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19 Conector recto"/>
          <p:cNvCxnSpPr/>
          <p:nvPr/>
        </p:nvCxnSpPr>
        <p:spPr bwMode="auto">
          <a:xfrm>
            <a:off x="714374" y="1285860"/>
            <a:ext cx="764384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2" name="2 Rectángulo"/>
          <p:cNvSpPr>
            <a:spLocks noChangeArrowheads="1"/>
          </p:cNvSpPr>
          <p:nvPr/>
        </p:nvSpPr>
        <p:spPr bwMode="auto">
          <a:xfrm>
            <a:off x="1214438" y="44450"/>
            <a:ext cx="7929562" cy="584775"/>
          </a:xfrm>
          <a:prstGeom prst="rect">
            <a:avLst/>
          </a:prstGeom>
          <a:noFill/>
          <a:ln w="9525">
            <a:noFill/>
            <a:miter lim="800000"/>
            <a:headEnd/>
            <a:tailEnd/>
          </a:ln>
        </p:spPr>
        <p:txBody>
          <a:bodyPr>
            <a:spAutoFit/>
          </a:bodyPr>
          <a:lstStyle/>
          <a:p>
            <a:pPr algn="r"/>
            <a:r>
              <a:rPr lang="es-ES_tradnl" sz="3200" b="1" dirty="0" smtClean="0">
                <a:solidFill>
                  <a:srgbClr val="262673"/>
                </a:solidFill>
              </a:rPr>
              <a:t>Métodos estudiados</a:t>
            </a:r>
            <a:endParaRPr lang="es-ES" sz="3200" b="1" dirty="0">
              <a:solidFill>
                <a:srgbClr val="262673"/>
              </a:solidFill>
            </a:endParaRPr>
          </a:p>
        </p:txBody>
      </p:sp>
      <p:cxnSp>
        <p:nvCxnSpPr>
          <p:cNvPr id="23" name="22 Conector recto"/>
          <p:cNvCxnSpPr/>
          <p:nvPr/>
        </p:nvCxnSpPr>
        <p:spPr>
          <a:xfrm>
            <a:off x="4786314" y="571480"/>
            <a:ext cx="4257674" cy="1588"/>
          </a:xfrm>
          <a:prstGeom prst="line">
            <a:avLst/>
          </a:prstGeom>
          <a:ln>
            <a:solidFill>
              <a:srgbClr val="C00000"/>
            </a:solidFill>
          </a:ln>
        </p:spPr>
        <p:style>
          <a:lnRef idx="2">
            <a:schemeClr val="dk1"/>
          </a:lnRef>
          <a:fillRef idx="0">
            <a:schemeClr val="dk1"/>
          </a:fillRef>
          <a:effectRef idx="1">
            <a:schemeClr val="dk1"/>
          </a:effectRef>
          <a:fontRef idx="minor">
            <a:schemeClr val="tx1"/>
          </a:fontRef>
        </p:style>
      </p:cxnSp>
      <p:grpSp>
        <p:nvGrpSpPr>
          <p:cNvPr id="16" name="15 Grupo"/>
          <p:cNvGrpSpPr/>
          <p:nvPr/>
        </p:nvGrpSpPr>
        <p:grpSpPr>
          <a:xfrm>
            <a:off x="0" y="6572250"/>
            <a:ext cx="9144000" cy="285750"/>
            <a:chOff x="0" y="6572250"/>
            <a:chExt cx="9144000" cy="285750"/>
          </a:xfrm>
        </p:grpSpPr>
        <p:sp>
          <p:nvSpPr>
            <p:cNvPr id="17" name="16 Rectángulo"/>
            <p:cNvSpPr/>
            <p:nvPr/>
          </p:nvSpPr>
          <p:spPr>
            <a:xfrm>
              <a:off x="1785918" y="6572272"/>
              <a:ext cx="1285884" cy="276999"/>
            </a:xfrm>
            <a:prstGeom prst="rect">
              <a:avLst/>
            </a:prstGeom>
            <a:solidFill>
              <a:schemeClr val="bg2">
                <a:lumMod val="40000"/>
                <a:lumOff val="60000"/>
              </a:schemeClr>
            </a:solidFill>
            <a:ln>
              <a:noFill/>
            </a:ln>
          </p:spPr>
          <p:txBody>
            <a:bodyPr wrap="square">
              <a:spAutoFit/>
            </a:bodyPr>
            <a:lstStyle/>
            <a:p>
              <a:pPr algn="ctr">
                <a:defRPr/>
              </a:pPr>
              <a:r>
                <a:rPr lang="es-ES_tradnl" sz="1200" b="1" i="1" dirty="0" smtClean="0">
                  <a:solidFill>
                    <a:schemeClr val="bg1">
                      <a:lumMod val="50000"/>
                    </a:schemeClr>
                  </a:solidFill>
                </a:rPr>
                <a:t>Simulación MC</a:t>
              </a:r>
              <a:endParaRPr lang="es-ES" sz="1200" b="1" i="1" dirty="0">
                <a:solidFill>
                  <a:schemeClr val="bg1">
                    <a:lumMod val="50000"/>
                  </a:schemeClr>
                </a:solidFill>
              </a:endParaRPr>
            </a:p>
          </p:txBody>
        </p:sp>
        <p:sp>
          <p:nvSpPr>
            <p:cNvPr id="19" name="18 Rectángulo"/>
            <p:cNvSpPr/>
            <p:nvPr/>
          </p:nvSpPr>
          <p:spPr>
            <a:xfrm>
              <a:off x="857224" y="6572250"/>
              <a:ext cx="928694"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Objetivos</a:t>
              </a:r>
              <a:endParaRPr lang="es-ES" sz="1200" b="1" i="1" dirty="0">
                <a:solidFill>
                  <a:schemeClr val="bg1">
                    <a:lumMod val="50000"/>
                  </a:schemeClr>
                </a:solidFill>
              </a:endParaRPr>
            </a:p>
          </p:txBody>
        </p:sp>
        <p:sp>
          <p:nvSpPr>
            <p:cNvPr id="21" name="20 Rectángulo"/>
            <p:cNvSpPr/>
            <p:nvPr/>
          </p:nvSpPr>
          <p:spPr>
            <a:xfrm>
              <a:off x="0" y="6572250"/>
              <a:ext cx="1000100" cy="277813"/>
            </a:xfrm>
            <a:prstGeom prst="rect">
              <a:avLst/>
            </a:prstGeom>
            <a:solidFill>
              <a:schemeClr val="bg2">
                <a:lumMod val="40000"/>
                <a:lumOff val="60000"/>
              </a:schemeClr>
            </a:solidFill>
            <a:ln>
              <a:noFill/>
            </a:ln>
          </p:spPr>
          <p:txBody>
            <a:bodyPr wrap="square">
              <a:spAutoFit/>
            </a:bodyPr>
            <a:lstStyle/>
            <a:p>
              <a:pPr>
                <a:defRPr/>
              </a:pPr>
              <a:r>
                <a:rPr lang="es-ES" sz="1200" b="1" i="1" dirty="0" smtClean="0">
                  <a:solidFill>
                    <a:schemeClr val="bg1">
                      <a:lumMod val="50000"/>
                    </a:schemeClr>
                  </a:solidFill>
                </a:rPr>
                <a:t>Motivación</a:t>
              </a:r>
              <a:endParaRPr lang="es-ES" sz="1200" dirty="0">
                <a:solidFill>
                  <a:schemeClr val="bg1">
                    <a:lumMod val="50000"/>
                  </a:schemeClr>
                </a:solidFill>
              </a:endParaRPr>
            </a:p>
          </p:txBody>
        </p:sp>
        <p:sp>
          <p:nvSpPr>
            <p:cNvPr id="24" name="23 Rectángulo"/>
            <p:cNvSpPr/>
            <p:nvPr/>
          </p:nvSpPr>
          <p:spPr>
            <a:xfrm>
              <a:off x="7929586" y="6572250"/>
              <a:ext cx="1214414"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Conclusiones</a:t>
              </a:r>
              <a:endParaRPr lang="es-ES" sz="1200" b="1" i="1" dirty="0">
                <a:solidFill>
                  <a:schemeClr val="bg1">
                    <a:lumMod val="50000"/>
                  </a:schemeClr>
                </a:solidFill>
              </a:endParaRPr>
            </a:p>
          </p:txBody>
        </p:sp>
        <p:sp>
          <p:nvSpPr>
            <p:cNvPr id="25" name="24 Rectángulo"/>
            <p:cNvSpPr/>
            <p:nvPr/>
          </p:nvSpPr>
          <p:spPr>
            <a:xfrm>
              <a:off x="6429388" y="6572250"/>
              <a:ext cx="1500175"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Validación </a:t>
              </a:r>
              <a:r>
                <a:rPr lang="es-ES" sz="1200" b="1" i="1" dirty="0">
                  <a:solidFill>
                    <a:schemeClr val="bg1">
                      <a:lumMod val="50000"/>
                    </a:schemeClr>
                  </a:solidFill>
                </a:rPr>
                <a:t>datos</a:t>
              </a:r>
            </a:p>
          </p:txBody>
        </p:sp>
        <p:sp>
          <p:nvSpPr>
            <p:cNvPr id="26" name="25 Rectángulo"/>
            <p:cNvSpPr/>
            <p:nvPr/>
          </p:nvSpPr>
          <p:spPr>
            <a:xfrm>
              <a:off x="4572000" y="6572250"/>
              <a:ext cx="2000252"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t>Validación </a:t>
              </a:r>
              <a:r>
                <a:rPr lang="es-ES" sz="1200" b="1" i="1" dirty="0"/>
                <a:t>simulaciones</a:t>
              </a:r>
            </a:p>
          </p:txBody>
        </p:sp>
        <p:sp>
          <p:nvSpPr>
            <p:cNvPr id="27" name="26 Rectángulo"/>
            <p:cNvSpPr/>
            <p:nvPr/>
          </p:nvSpPr>
          <p:spPr>
            <a:xfrm>
              <a:off x="3000364" y="6572250"/>
              <a:ext cx="1714512" cy="285750"/>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Método desarrollado</a:t>
              </a:r>
            </a:p>
          </p:txBody>
        </p:sp>
      </p:grpSp>
      <p:sp>
        <p:nvSpPr>
          <p:cNvPr id="32" name="31 Rectángulo"/>
          <p:cNvSpPr/>
          <p:nvPr/>
        </p:nvSpPr>
        <p:spPr>
          <a:xfrm rot="16200000">
            <a:off x="3536149" y="-750123"/>
            <a:ext cx="2214578" cy="7715304"/>
          </a:xfrm>
          <a:prstGeom prst="rect">
            <a:avLst/>
          </a:prstGeom>
          <a:noFill/>
          <a:ln w="31750">
            <a:solidFill>
              <a:srgbClr val="B60294"/>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strips(downLeft)">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1 Marcador de número de diapositiva"/>
          <p:cNvSpPr>
            <a:spLocks noGrp="1"/>
          </p:cNvSpPr>
          <p:nvPr>
            <p:ph type="sldNum" sz="quarter" idx="12"/>
          </p:nvPr>
        </p:nvSpPr>
        <p:spPr>
          <a:noFill/>
          <a:ln>
            <a:miter lim="800000"/>
            <a:headEnd/>
            <a:tailEnd/>
          </a:ln>
        </p:spPr>
        <p:txBody>
          <a:bodyPr/>
          <a:lstStyle/>
          <a:p>
            <a:fld id="{49D743EB-2756-478E-A6E0-60C4A8A09F45}" type="slidenum">
              <a:rPr lang="es-ES" smtClean="0">
                <a:latin typeface="Arial" charset="0"/>
              </a:rPr>
              <a:pPr/>
              <a:t>33</a:t>
            </a:fld>
            <a:endParaRPr lang="es-ES" smtClean="0">
              <a:latin typeface="Arial" charset="0"/>
            </a:endParaRPr>
          </a:p>
        </p:txBody>
      </p:sp>
      <p:sp>
        <p:nvSpPr>
          <p:cNvPr id="28675" name="2 Rectángulo"/>
          <p:cNvSpPr>
            <a:spLocks noChangeArrowheads="1"/>
          </p:cNvSpPr>
          <p:nvPr/>
        </p:nvSpPr>
        <p:spPr bwMode="auto">
          <a:xfrm>
            <a:off x="1214438" y="44450"/>
            <a:ext cx="7929562" cy="492125"/>
          </a:xfrm>
          <a:prstGeom prst="rect">
            <a:avLst/>
          </a:prstGeom>
          <a:noFill/>
          <a:ln w="9525">
            <a:noFill/>
            <a:miter lim="800000"/>
            <a:headEnd/>
            <a:tailEnd/>
          </a:ln>
        </p:spPr>
        <p:txBody>
          <a:bodyPr>
            <a:spAutoFit/>
          </a:bodyPr>
          <a:lstStyle/>
          <a:p>
            <a:pPr algn="r"/>
            <a:r>
              <a:rPr lang="es-ES" sz="2600" b="1" dirty="0">
                <a:solidFill>
                  <a:srgbClr val="262673"/>
                </a:solidFill>
              </a:rPr>
              <a:t>PS reconstruido vs PS de referencia</a:t>
            </a:r>
          </a:p>
        </p:txBody>
      </p:sp>
      <p:cxnSp>
        <p:nvCxnSpPr>
          <p:cNvPr id="5" name="4 Conector recto"/>
          <p:cNvCxnSpPr/>
          <p:nvPr/>
        </p:nvCxnSpPr>
        <p:spPr>
          <a:xfrm>
            <a:off x="3143250" y="500063"/>
            <a:ext cx="5900738" cy="1587"/>
          </a:xfrm>
          <a:prstGeom prst="line">
            <a:avLst/>
          </a:prstGeom>
          <a:ln>
            <a:solidFill>
              <a:srgbClr val="C00000"/>
            </a:solidFill>
          </a:ln>
        </p:spPr>
        <p:style>
          <a:lnRef idx="2">
            <a:schemeClr val="dk1"/>
          </a:lnRef>
          <a:fillRef idx="0">
            <a:schemeClr val="dk1"/>
          </a:fillRef>
          <a:effectRef idx="1">
            <a:schemeClr val="dk1"/>
          </a:effectRef>
          <a:fontRef idx="minor">
            <a:schemeClr val="tx1"/>
          </a:fontRef>
        </p:style>
      </p:cxnSp>
      <p:pic>
        <p:nvPicPr>
          <p:cNvPr id="28677" name="6 Imagen"/>
          <p:cNvPicPr>
            <a:picLocks noChangeAspect="1" noChangeArrowheads="1"/>
          </p:cNvPicPr>
          <p:nvPr/>
        </p:nvPicPr>
        <p:blipFill>
          <a:blip r:embed="rId2"/>
          <a:srcRect l="2435" r="2374" b="2602"/>
          <a:stretch>
            <a:fillRect/>
          </a:stretch>
        </p:blipFill>
        <p:spPr bwMode="auto">
          <a:xfrm>
            <a:off x="500034" y="857232"/>
            <a:ext cx="8358214" cy="5747675"/>
          </a:xfrm>
          <a:prstGeom prst="rect">
            <a:avLst/>
          </a:prstGeom>
          <a:noFill/>
          <a:ln w="9525">
            <a:solidFill>
              <a:schemeClr val="tx1"/>
            </a:solidFill>
            <a:miter lim="800000"/>
            <a:headEnd/>
            <a:tailEnd/>
          </a:ln>
        </p:spPr>
      </p:pic>
      <p:sp>
        <p:nvSpPr>
          <p:cNvPr id="15" name="9 CuadroTexto"/>
          <p:cNvSpPr txBox="1">
            <a:spLocks noChangeArrowheads="1"/>
          </p:cNvSpPr>
          <p:nvPr/>
        </p:nvSpPr>
        <p:spPr bwMode="auto">
          <a:xfrm>
            <a:off x="3000364" y="615933"/>
            <a:ext cx="4643470" cy="384721"/>
          </a:xfrm>
          <a:prstGeom prst="rect">
            <a:avLst/>
          </a:prstGeom>
          <a:solidFill>
            <a:schemeClr val="bg1"/>
          </a:solidFill>
          <a:ln w="15875">
            <a:solidFill>
              <a:schemeClr val="tx1"/>
            </a:solidFill>
            <a:miter lim="800000"/>
            <a:headEnd/>
            <a:tailEnd/>
          </a:ln>
        </p:spPr>
        <p:txBody>
          <a:bodyPr wrap="square">
            <a:spAutoFit/>
          </a:bodyPr>
          <a:lstStyle/>
          <a:p>
            <a:pPr algn="ctr">
              <a:defRPr/>
            </a:pPr>
            <a:r>
              <a:rPr lang="es-ES_tradnl" sz="1900" b="1" dirty="0">
                <a:latin typeface="+mn-lt"/>
                <a:cs typeface="Times New Roman" pitchFamily="18" charset="0"/>
              </a:rPr>
              <a:t>6 </a:t>
            </a:r>
            <a:r>
              <a:rPr lang="es-ES_tradnl" sz="1900" b="1" dirty="0" err="1">
                <a:latin typeface="+mn-lt"/>
                <a:cs typeface="Times New Roman" pitchFamily="18" charset="0"/>
              </a:rPr>
              <a:t>MeV</a:t>
            </a:r>
            <a:r>
              <a:rPr lang="es-ES_tradnl" sz="1900" b="1" dirty="0">
                <a:latin typeface="+mn-lt"/>
                <a:cs typeface="Times New Roman" pitchFamily="18" charset="0"/>
              </a:rPr>
              <a:t>, </a:t>
            </a:r>
            <a:r>
              <a:rPr lang="es-ES_tradnl" sz="1900" b="1" dirty="0" smtClean="0">
                <a:latin typeface="+mn-lt"/>
                <a:cs typeface="Times New Roman" pitchFamily="18" charset="0"/>
              </a:rPr>
              <a:t>aplicador 100 cm de longitud </a:t>
            </a:r>
            <a:endParaRPr lang="es-ES" sz="1900" b="1" dirty="0">
              <a:latin typeface="+mn-lt"/>
              <a:cs typeface="Times New Roman" pitchFamily="18" charset="0"/>
            </a:endParaRPr>
          </a:p>
        </p:txBody>
      </p:sp>
      <p:grpSp>
        <p:nvGrpSpPr>
          <p:cNvPr id="23" name="22 Grupo"/>
          <p:cNvGrpSpPr/>
          <p:nvPr/>
        </p:nvGrpSpPr>
        <p:grpSpPr>
          <a:xfrm>
            <a:off x="3143240" y="5000636"/>
            <a:ext cx="1285884" cy="642918"/>
            <a:chOff x="3143240" y="5000636"/>
            <a:chExt cx="1285884" cy="642918"/>
          </a:xfrm>
        </p:grpSpPr>
        <p:sp>
          <p:nvSpPr>
            <p:cNvPr id="16" name="15 CuadroTexto"/>
            <p:cNvSpPr txBox="1"/>
            <p:nvPr/>
          </p:nvSpPr>
          <p:spPr>
            <a:xfrm>
              <a:off x="3143240" y="5000636"/>
              <a:ext cx="1285884" cy="584775"/>
            </a:xfrm>
            <a:prstGeom prst="rect">
              <a:avLst/>
            </a:prstGeom>
            <a:noFill/>
          </p:spPr>
          <p:txBody>
            <a:bodyPr wrap="square" rtlCol="0">
              <a:spAutoFit/>
            </a:bodyPr>
            <a:lstStyle/>
            <a:p>
              <a:pPr algn="ctr"/>
              <a:r>
                <a:rPr lang="es-ES_tradnl" sz="1600" b="1" dirty="0" smtClean="0">
                  <a:solidFill>
                    <a:srgbClr val="FF0000"/>
                  </a:solidFill>
                </a:rPr>
                <a:t>Plana sólo agua</a:t>
              </a:r>
              <a:endParaRPr lang="es-ES" sz="1600" b="1" dirty="0">
                <a:solidFill>
                  <a:srgbClr val="FF0000"/>
                </a:solidFill>
              </a:endParaRPr>
            </a:p>
          </p:txBody>
        </p:sp>
        <p:cxnSp>
          <p:nvCxnSpPr>
            <p:cNvPr id="21" name="20 Conector recto de flecha"/>
            <p:cNvCxnSpPr/>
            <p:nvPr/>
          </p:nvCxnSpPr>
          <p:spPr>
            <a:xfrm rot="5400000">
              <a:off x="3107533" y="5393533"/>
              <a:ext cx="357166" cy="14287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35" name="34 Grupo"/>
          <p:cNvGrpSpPr/>
          <p:nvPr/>
        </p:nvGrpSpPr>
        <p:grpSpPr>
          <a:xfrm>
            <a:off x="5786446" y="5572140"/>
            <a:ext cx="1357322" cy="656213"/>
            <a:chOff x="5786446" y="5572140"/>
            <a:chExt cx="1357322" cy="656213"/>
          </a:xfrm>
        </p:grpSpPr>
        <p:sp>
          <p:nvSpPr>
            <p:cNvPr id="19" name="18 CuadroTexto"/>
            <p:cNvSpPr txBox="1"/>
            <p:nvPr/>
          </p:nvSpPr>
          <p:spPr>
            <a:xfrm>
              <a:off x="5857884" y="5643578"/>
              <a:ext cx="1285884" cy="584775"/>
            </a:xfrm>
            <a:prstGeom prst="rect">
              <a:avLst/>
            </a:prstGeom>
            <a:noFill/>
          </p:spPr>
          <p:txBody>
            <a:bodyPr wrap="square" rtlCol="0">
              <a:spAutoFit/>
            </a:bodyPr>
            <a:lstStyle/>
            <a:p>
              <a:pPr algn="ctr"/>
              <a:r>
                <a:rPr lang="es-ES_tradnl" sz="1600" b="1" dirty="0" smtClean="0">
                  <a:solidFill>
                    <a:srgbClr val="FF0000"/>
                  </a:solidFill>
                </a:rPr>
                <a:t>Plana</a:t>
              </a:r>
            </a:p>
            <a:p>
              <a:pPr algn="ctr"/>
              <a:r>
                <a:rPr lang="es-ES_tradnl" sz="1600" b="1" dirty="0" smtClean="0">
                  <a:solidFill>
                    <a:srgbClr val="FF0000"/>
                  </a:solidFill>
                </a:rPr>
                <a:t> sólo agua</a:t>
              </a:r>
              <a:endParaRPr lang="es-ES" sz="1600" b="1" dirty="0">
                <a:solidFill>
                  <a:srgbClr val="FF0000"/>
                </a:solidFill>
              </a:endParaRPr>
            </a:p>
          </p:txBody>
        </p:sp>
        <p:cxnSp>
          <p:nvCxnSpPr>
            <p:cNvPr id="32" name="31 Conector recto de flecha"/>
            <p:cNvCxnSpPr/>
            <p:nvPr/>
          </p:nvCxnSpPr>
          <p:spPr>
            <a:xfrm rot="16200000" flipV="1">
              <a:off x="5750727" y="5607859"/>
              <a:ext cx="356396" cy="28495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24" name="23 Grupo"/>
          <p:cNvGrpSpPr/>
          <p:nvPr/>
        </p:nvGrpSpPr>
        <p:grpSpPr>
          <a:xfrm>
            <a:off x="0" y="6572250"/>
            <a:ext cx="9144000" cy="285750"/>
            <a:chOff x="0" y="6572250"/>
            <a:chExt cx="9144000" cy="285750"/>
          </a:xfrm>
        </p:grpSpPr>
        <p:sp>
          <p:nvSpPr>
            <p:cNvPr id="25" name="24 Rectángulo"/>
            <p:cNvSpPr/>
            <p:nvPr/>
          </p:nvSpPr>
          <p:spPr>
            <a:xfrm>
              <a:off x="1785918" y="6572272"/>
              <a:ext cx="1285884" cy="276999"/>
            </a:xfrm>
            <a:prstGeom prst="rect">
              <a:avLst/>
            </a:prstGeom>
            <a:solidFill>
              <a:schemeClr val="bg2">
                <a:lumMod val="40000"/>
                <a:lumOff val="60000"/>
              </a:schemeClr>
            </a:solidFill>
            <a:ln>
              <a:noFill/>
            </a:ln>
          </p:spPr>
          <p:txBody>
            <a:bodyPr wrap="square">
              <a:spAutoFit/>
            </a:bodyPr>
            <a:lstStyle/>
            <a:p>
              <a:pPr algn="ctr">
                <a:defRPr/>
              </a:pPr>
              <a:r>
                <a:rPr lang="es-ES_tradnl" sz="1200" b="1" i="1" dirty="0" smtClean="0">
                  <a:solidFill>
                    <a:schemeClr val="bg1">
                      <a:lumMod val="50000"/>
                    </a:schemeClr>
                  </a:solidFill>
                </a:rPr>
                <a:t>Simulación MC</a:t>
              </a:r>
              <a:endParaRPr lang="es-ES" sz="1200" b="1" i="1" dirty="0">
                <a:solidFill>
                  <a:schemeClr val="bg1">
                    <a:lumMod val="50000"/>
                  </a:schemeClr>
                </a:solidFill>
              </a:endParaRPr>
            </a:p>
          </p:txBody>
        </p:sp>
        <p:sp>
          <p:nvSpPr>
            <p:cNvPr id="26" name="25 Rectángulo"/>
            <p:cNvSpPr/>
            <p:nvPr/>
          </p:nvSpPr>
          <p:spPr>
            <a:xfrm>
              <a:off x="857224" y="6572250"/>
              <a:ext cx="928694"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Objetivos</a:t>
              </a:r>
              <a:endParaRPr lang="es-ES" sz="1200" b="1" i="1" dirty="0">
                <a:solidFill>
                  <a:schemeClr val="bg1">
                    <a:lumMod val="50000"/>
                  </a:schemeClr>
                </a:solidFill>
              </a:endParaRPr>
            </a:p>
          </p:txBody>
        </p:sp>
        <p:sp>
          <p:nvSpPr>
            <p:cNvPr id="27" name="26 Rectángulo"/>
            <p:cNvSpPr/>
            <p:nvPr/>
          </p:nvSpPr>
          <p:spPr>
            <a:xfrm>
              <a:off x="0" y="6572250"/>
              <a:ext cx="1000100" cy="277813"/>
            </a:xfrm>
            <a:prstGeom prst="rect">
              <a:avLst/>
            </a:prstGeom>
            <a:solidFill>
              <a:schemeClr val="bg2">
                <a:lumMod val="40000"/>
                <a:lumOff val="60000"/>
              </a:schemeClr>
            </a:solidFill>
            <a:ln>
              <a:noFill/>
            </a:ln>
          </p:spPr>
          <p:txBody>
            <a:bodyPr wrap="square">
              <a:spAutoFit/>
            </a:bodyPr>
            <a:lstStyle/>
            <a:p>
              <a:pPr>
                <a:defRPr/>
              </a:pPr>
              <a:r>
                <a:rPr lang="es-ES" sz="1200" b="1" i="1" dirty="0" smtClean="0">
                  <a:solidFill>
                    <a:schemeClr val="bg1">
                      <a:lumMod val="50000"/>
                    </a:schemeClr>
                  </a:solidFill>
                </a:rPr>
                <a:t>Motivación</a:t>
              </a:r>
              <a:endParaRPr lang="es-ES" sz="1200" dirty="0">
                <a:solidFill>
                  <a:schemeClr val="bg1">
                    <a:lumMod val="50000"/>
                  </a:schemeClr>
                </a:solidFill>
              </a:endParaRPr>
            </a:p>
          </p:txBody>
        </p:sp>
        <p:sp>
          <p:nvSpPr>
            <p:cNvPr id="28" name="27 Rectángulo"/>
            <p:cNvSpPr/>
            <p:nvPr/>
          </p:nvSpPr>
          <p:spPr>
            <a:xfrm>
              <a:off x="7929586" y="6572250"/>
              <a:ext cx="1214414"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Conclusiones</a:t>
              </a:r>
              <a:endParaRPr lang="es-ES" sz="1200" b="1" i="1" dirty="0">
                <a:solidFill>
                  <a:schemeClr val="bg1">
                    <a:lumMod val="50000"/>
                  </a:schemeClr>
                </a:solidFill>
              </a:endParaRPr>
            </a:p>
          </p:txBody>
        </p:sp>
        <p:sp>
          <p:nvSpPr>
            <p:cNvPr id="29" name="28 Rectángulo"/>
            <p:cNvSpPr/>
            <p:nvPr/>
          </p:nvSpPr>
          <p:spPr>
            <a:xfrm>
              <a:off x="6429388" y="6572250"/>
              <a:ext cx="1500175"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Validación </a:t>
              </a:r>
              <a:r>
                <a:rPr lang="es-ES" sz="1200" b="1" i="1" dirty="0">
                  <a:solidFill>
                    <a:schemeClr val="bg1">
                      <a:lumMod val="50000"/>
                    </a:schemeClr>
                  </a:solidFill>
                </a:rPr>
                <a:t>datos</a:t>
              </a:r>
            </a:p>
          </p:txBody>
        </p:sp>
        <p:sp>
          <p:nvSpPr>
            <p:cNvPr id="30" name="29 Rectángulo"/>
            <p:cNvSpPr/>
            <p:nvPr/>
          </p:nvSpPr>
          <p:spPr>
            <a:xfrm>
              <a:off x="4572000" y="6572250"/>
              <a:ext cx="2000252"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t>Validación </a:t>
              </a:r>
              <a:r>
                <a:rPr lang="es-ES" sz="1200" b="1" i="1" dirty="0"/>
                <a:t>simulaciones</a:t>
              </a:r>
            </a:p>
          </p:txBody>
        </p:sp>
        <p:sp>
          <p:nvSpPr>
            <p:cNvPr id="31" name="30 Rectángulo"/>
            <p:cNvSpPr/>
            <p:nvPr/>
          </p:nvSpPr>
          <p:spPr>
            <a:xfrm>
              <a:off x="3000364" y="6572250"/>
              <a:ext cx="1714512" cy="285750"/>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Método desarrollado</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strVal val="#ppt_w*0.70"/>
                                          </p:val>
                                        </p:tav>
                                        <p:tav tm="100000">
                                          <p:val>
                                            <p:strVal val="#ppt_w"/>
                                          </p:val>
                                        </p:tav>
                                      </p:tavLst>
                                    </p:anim>
                                    <p:anim calcmode="lin" valueType="num">
                                      <p:cBhvr>
                                        <p:cTn id="8" dur="500" fill="hold"/>
                                        <p:tgtEl>
                                          <p:spTgt spid="35"/>
                                        </p:tgtEl>
                                        <p:attrNameLst>
                                          <p:attrName>ppt_h</p:attrName>
                                        </p:attrNameLst>
                                      </p:cBhvr>
                                      <p:tavLst>
                                        <p:tav tm="0">
                                          <p:val>
                                            <p:strVal val="#ppt_h"/>
                                          </p:val>
                                        </p:tav>
                                        <p:tav tm="100000">
                                          <p:val>
                                            <p:strVal val="#ppt_h"/>
                                          </p:val>
                                        </p:tav>
                                      </p:tavLst>
                                    </p:anim>
                                    <p:animEffect transition="in" filter="fade">
                                      <p:cBhvr>
                                        <p:cTn id="9" dur="500"/>
                                        <p:tgtEl>
                                          <p:spTgt spid="35"/>
                                        </p:tgtEl>
                                      </p:cBhvr>
                                    </p:animEffect>
                                  </p:childTnLst>
                                </p:cTn>
                              </p:par>
                              <p:par>
                                <p:cTn id="10" presetID="55"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strVal val="#ppt_w*0.70"/>
                                          </p:val>
                                        </p:tav>
                                        <p:tav tm="100000">
                                          <p:val>
                                            <p:strVal val="#ppt_w"/>
                                          </p:val>
                                        </p:tav>
                                      </p:tavLst>
                                    </p:anim>
                                    <p:anim calcmode="lin" valueType="num">
                                      <p:cBhvr>
                                        <p:cTn id="13" dur="500" fill="hold"/>
                                        <p:tgtEl>
                                          <p:spTgt spid="23"/>
                                        </p:tgtEl>
                                        <p:attrNameLst>
                                          <p:attrName>ppt_h</p:attrName>
                                        </p:attrNameLst>
                                      </p:cBhvr>
                                      <p:tavLst>
                                        <p:tav tm="0">
                                          <p:val>
                                            <p:strVal val="#ppt_h"/>
                                          </p:val>
                                        </p:tav>
                                        <p:tav tm="100000">
                                          <p:val>
                                            <p:strVal val="#ppt_h"/>
                                          </p:val>
                                        </p:tav>
                                      </p:tavLst>
                                    </p:anim>
                                    <p:animEffect transition="in" filter="fade">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1 Marcador de número de diapositiva"/>
          <p:cNvSpPr>
            <a:spLocks noGrp="1"/>
          </p:cNvSpPr>
          <p:nvPr>
            <p:ph type="sldNum" sz="quarter" idx="12"/>
          </p:nvPr>
        </p:nvSpPr>
        <p:spPr>
          <a:noFill/>
          <a:ln>
            <a:miter lim="800000"/>
            <a:headEnd/>
            <a:tailEnd/>
          </a:ln>
        </p:spPr>
        <p:txBody>
          <a:bodyPr/>
          <a:lstStyle/>
          <a:p>
            <a:fld id="{B1E1883E-863A-446C-AB9D-833ED73A0E40}" type="slidenum">
              <a:rPr lang="es-ES" smtClean="0">
                <a:latin typeface="Arial" charset="0"/>
              </a:rPr>
              <a:pPr/>
              <a:t>34</a:t>
            </a:fld>
            <a:endParaRPr lang="es-ES" smtClean="0">
              <a:latin typeface="Arial" charset="0"/>
            </a:endParaRPr>
          </a:p>
        </p:txBody>
      </p:sp>
      <p:cxnSp>
        <p:nvCxnSpPr>
          <p:cNvPr id="3" name="2 Conector recto"/>
          <p:cNvCxnSpPr/>
          <p:nvPr/>
        </p:nvCxnSpPr>
        <p:spPr>
          <a:xfrm>
            <a:off x="2071670" y="571480"/>
            <a:ext cx="6972318" cy="1587"/>
          </a:xfrm>
          <a:prstGeom prst="line">
            <a:avLst/>
          </a:prstGeom>
          <a:ln>
            <a:solidFill>
              <a:srgbClr val="C00000"/>
            </a:solidFill>
          </a:ln>
        </p:spPr>
        <p:style>
          <a:lnRef idx="2">
            <a:schemeClr val="dk1"/>
          </a:lnRef>
          <a:fillRef idx="0">
            <a:schemeClr val="dk1"/>
          </a:fillRef>
          <a:effectRef idx="1">
            <a:schemeClr val="dk1"/>
          </a:effectRef>
          <a:fontRef idx="minor">
            <a:schemeClr val="tx1"/>
          </a:fontRef>
        </p:style>
      </p:cxnSp>
      <p:sp>
        <p:nvSpPr>
          <p:cNvPr id="29700" name="2 Rectángulo"/>
          <p:cNvSpPr>
            <a:spLocks noChangeArrowheads="1"/>
          </p:cNvSpPr>
          <p:nvPr/>
        </p:nvSpPr>
        <p:spPr bwMode="auto">
          <a:xfrm>
            <a:off x="500063" y="-3413"/>
            <a:ext cx="8643937" cy="646331"/>
          </a:xfrm>
          <a:prstGeom prst="rect">
            <a:avLst/>
          </a:prstGeom>
          <a:noFill/>
          <a:ln w="9525">
            <a:noFill/>
            <a:miter lim="800000"/>
            <a:headEnd/>
            <a:tailEnd/>
          </a:ln>
        </p:spPr>
        <p:txBody>
          <a:bodyPr>
            <a:spAutoFit/>
          </a:bodyPr>
          <a:lstStyle/>
          <a:p>
            <a:pPr algn="r"/>
            <a:r>
              <a:rPr lang="es-ES_tradnl" sz="3600" b="1" dirty="0">
                <a:solidFill>
                  <a:srgbClr val="262673"/>
                </a:solidFill>
              </a:rPr>
              <a:t>Evaluación de </a:t>
            </a:r>
            <a:r>
              <a:rPr lang="es-ES_tradnl" sz="3600" b="1" dirty="0" smtClean="0">
                <a:solidFill>
                  <a:srgbClr val="262673"/>
                </a:solidFill>
              </a:rPr>
              <a:t>resultados: dosis</a:t>
            </a:r>
            <a:endParaRPr lang="es-ES" sz="3600" dirty="0">
              <a:solidFill>
                <a:srgbClr val="262673"/>
              </a:solidFill>
            </a:endParaRPr>
          </a:p>
        </p:txBody>
      </p:sp>
      <p:sp>
        <p:nvSpPr>
          <p:cNvPr id="29702" name="19 Rectángulo"/>
          <p:cNvSpPr>
            <a:spLocks noChangeArrowheads="1"/>
          </p:cNvSpPr>
          <p:nvPr/>
        </p:nvSpPr>
        <p:spPr bwMode="auto">
          <a:xfrm>
            <a:off x="500063" y="1000125"/>
            <a:ext cx="6357953" cy="1261884"/>
          </a:xfrm>
          <a:prstGeom prst="rect">
            <a:avLst/>
          </a:prstGeom>
          <a:noFill/>
          <a:ln w="9525">
            <a:noFill/>
            <a:miter lim="800000"/>
            <a:headEnd/>
            <a:tailEnd/>
          </a:ln>
        </p:spPr>
        <p:txBody>
          <a:bodyPr wrap="square">
            <a:spAutoFit/>
          </a:bodyPr>
          <a:lstStyle/>
          <a:p>
            <a:pPr marL="342900" indent="-342900" algn="just">
              <a:buClr>
                <a:srgbClr val="C00000"/>
              </a:buClr>
              <a:buFont typeface="Arial" charset="0"/>
              <a:buAutoNum type="arabicPeriod"/>
            </a:pPr>
            <a:r>
              <a:rPr lang="es-ES" sz="2800" b="1" dirty="0"/>
              <a:t>Comparación </a:t>
            </a:r>
            <a:r>
              <a:rPr lang="es-ES" sz="2800" b="1" dirty="0" smtClean="0"/>
              <a:t>de perfiles</a:t>
            </a:r>
            <a:endParaRPr lang="es-ES" sz="2800" b="1" dirty="0"/>
          </a:p>
          <a:p>
            <a:pPr marL="342900" indent="-342900" algn="just">
              <a:buClr>
                <a:srgbClr val="C00000"/>
              </a:buClr>
              <a:buFont typeface="Arial" charset="0"/>
              <a:buAutoNum type="arabicPeriod"/>
            </a:pPr>
            <a:endParaRPr lang="es-ES_tradnl" sz="2000" dirty="0"/>
          </a:p>
          <a:p>
            <a:pPr marL="342900" indent="-342900" algn="just">
              <a:buClr>
                <a:srgbClr val="C00000"/>
              </a:buClr>
              <a:buFont typeface="Arial" charset="0"/>
              <a:buAutoNum type="arabicPeriod"/>
            </a:pPr>
            <a:r>
              <a:rPr lang="es-ES_tradnl" sz="2800" b="1" dirty="0"/>
              <a:t>Comparación cuantitativa</a:t>
            </a:r>
            <a:endParaRPr lang="es-ES" sz="2800" b="1" dirty="0"/>
          </a:p>
        </p:txBody>
      </p:sp>
      <p:sp>
        <p:nvSpPr>
          <p:cNvPr id="29703" name="21 Rectángulo"/>
          <p:cNvSpPr>
            <a:spLocks noChangeArrowheads="1"/>
          </p:cNvSpPr>
          <p:nvPr/>
        </p:nvSpPr>
        <p:spPr bwMode="auto">
          <a:xfrm>
            <a:off x="857250" y="2598744"/>
            <a:ext cx="5500688" cy="400050"/>
          </a:xfrm>
          <a:prstGeom prst="rect">
            <a:avLst/>
          </a:prstGeom>
          <a:noFill/>
          <a:ln w="9525">
            <a:noFill/>
            <a:miter lim="800000"/>
            <a:headEnd/>
            <a:tailEnd/>
          </a:ln>
        </p:spPr>
        <p:txBody>
          <a:bodyPr>
            <a:spAutoFit/>
          </a:bodyPr>
          <a:lstStyle/>
          <a:p>
            <a:pPr marL="342900" indent="-342900" algn="just">
              <a:buClr>
                <a:srgbClr val="C00000"/>
              </a:buClr>
              <a:buFont typeface="Wingdings" pitchFamily="2" charset="2"/>
              <a:buChar char="ü"/>
            </a:pPr>
            <a:r>
              <a:rPr lang="es-ES_tradnl" sz="2000" dirty="0"/>
              <a:t>Criterio de aceptación: </a:t>
            </a:r>
            <a:r>
              <a:rPr lang="es-ES_tradnl" sz="2000" b="1" dirty="0"/>
              <a:t>diferencia de dosis </a:t>
            </a:r>
            <a:endParaRPr lang="es-ES" sz="2000" b="1" dirty="0"/>
          </a:p>
        </p:txBody>
      </p:sp>
      <p:sp>
        <p:nvSpPr>
          <p:cNvPr id="29704" name="22 Rectángulo"/>
          <p:cNvSpPr>
            <a:spLocks noChangeArrowheads="1"/>
          </p:cNvSpPr>
          <p:nvPr/>
        </p:nvSpPr>
        <p:spPr bwMode="auto">
          <a:xfrm>
            <a:off x="857250" y="3341694"/>
            <a:ext cx="5500688" cy="1016000"/>
          </a:xfrm>
          <a:prstGeom prst="rect">
            <a:avLst/>
          </a:prstGeom>
          <a:noFill/>
          <a:ln w="9525">
            <a:noFill/>
            <a:miter lim="800000"/>
            <a:headEnd/>
            <a:tailEnd/>
          </a:ln>
        </p:spPr>
        <p:txBody>
          <a:bodyPr>
            <a:spAutoFit/>
          </a:bodyPr>
          <a:lstStyle/>
          <a:p>
            <a:pPr marL="342900" indent="-342900" algn="just">
              <a:buClr>
                <a:srgbClr val="C00000"/>
              </a:buClr>
              <a:buFont typeface="Wingdings" pitchFamily="2" charset="2"/>
              <a:buChar char="ü"/>
            </a:pPr>
            <a:r>
              <a:rPr lang="es-ES_tradnl" sz="2000"/>
              <a:t>Criterio de aceptación: </a:t>
            </a:r>
            <a:r>
              <a:rPr lang="es-ES_tradnl" sz="2000" b="1"/>
              <a:t>DTA </a:t>
            </a:r>
            <a:r>
              <a:rPr lang="es-ES_tradnl" sz="2000"/>
              <a:t>(</a:t>
            </a:r>
            <a:r>
              <a:rPr lang="es-ES_tradnl" sz="1600"/>
              <a:t>Distance To Agreement</a:t>
            </a:r>
            <a:r>
              <a:rPr lang="es-ES_tradnl" sz="2000"/>
              <a:t>)</a:t>
            </a:r>
            <a:endParaRPr lang="es-ES_tradnl" sz="1600"/>
          </a:p>
          <a:p>
            <a:pPr marL="342900" indent="-342900" algn="just">
              <a:buClr>
                <a:srgbClr val="C00000"/>
              </a:buClr>
            </a:pPr>
            <a:endParaRPr lang="es-ES" sz="2000"/>
          </a:p>
        </p:txBody>
      </p:sp>
      <p:sp>
        <p:nvSpPr>
          <p:cNvPr id="25" name="24 Cerrar llave"/>
          <p:cNvSpPr/>
          <p:nvPr/>
        </p:nvSpPr>
        <p:spPr>
          <a:xfrm>
            <a:off x="6357938" y="2455869"/>
            <a:ext cx="357187" cy="1571625"/>
          </a:xfrm>
          <a:prstGeom prst="rightBrace">
            <a:avLst>
              <a:gd name="adj1" fmla="val 8333"/>
              <a:gd name="adj2" fmla="val 50000"/>
            </a:avLst>
          </a:prstGeom>
          <a:ln>
            <a:solidFill>
              <a:srgbClr val="C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s-ES" dirty="0">
              <a:solidFill>
                <a:srgbClr val="C00000"/>
              </a:solidFill>
            </a:endParaRPr>
          </a:p>
        </p:txBody>
      </p:sp>
      <p:sp>
        <p:nvSpPr>
          <p:cNvPr id="29706" name="25 Rectángulo"/>
          <p:cNvSpPr>
            <a:spLocks noChangeArrowheads="1"/>
          </p:cNvSpPr>
          <p:nvPr/>
        </p:nvSpPr>
        <p:spPr bwMode="auto">
          <a:xfrm>
            <a:off x="6786563" y="3098807"/>
            <a:ext cx="2143125" cy="400050"/>
          </a:xfrm>
          <a:prstGeom prst="rect">
            <a:avLst/>
          </a:prstGeom>
          <a:noFill/>
          <a:ln w="19050">
            <a:solidFill>
              <a:srgbClr val="C00000"/>
            </a:solidFill>
            <a:miter lim="800000"/>
            <a:headEnd/>
            <a:tailEnd/>
          </a:ln>
        </p:spPr>
        <p:txBody>
          <a:bodyPr>
            <a:spAutoFit/>
          </a:bodyPr>
          <a:lstStyle/>
          <a:p>
            <a:pPr marL="342900" indent="-342900" algn="just">
              <a:buClr>
                <a:srgbClr val="C00000"/>
              </a:buClr>
            </a:pPr>
            <a:r>
              <a:rPr lang="es-ES_tradnl" sz="2000" b="1"/>
              <a:t>Criterio Gamma</a:t>
            </a:r>
            <a:endParaRPr lang="es-ES" sz="2000" b="1"/>
          </a:p>
        </p:txBody>
      </p:sp>
      <p:sp>
        <p:nvSpPr>
          <p:cNvPr id="29707" name="Rectangle 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es-ES"/>
          </a:p>
        </p:txBody>
      </p:sp>
      <p:pic>
        <p:nvPicPr>
          <p:cNvPr id="29708" name="Picture 1"/>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1857375" y="4095762"/>
            <a:ext cx="933450" cy="476250"/>
          </a:xfrm>
          <a:prstGeom prst="rect">
            <a:avLst/>
          </a:prstGeom>
          <a:noFill/>
          <a:ln w="9525">
            <a:noFill/>
            <a:miter lim="800000"/>
            <a:headEnd/>
            <a:tailEnd/>
          </a:ln>
        </p:spPr>
      </p:pic>
      <p:sp>
        <p:nvSpPr>
          <p:cNvPr id="29709" name="Rectangle 3"/>
          <p:cNvSpPr>
            <a:spLocks noChangeArrowheads="1"/>
          </p:cNvSpPr>
          <p:nvPr/>
        </p:nvSpPr>
        <p:spPr bwMode="auto">
          <a:xfrm>
            <a:off x="0" y="933450"/>
            <a:ext cx="9144000" cy="0"/>
          </a:xfrm>
          <a:prstGeom prst="rect">
            <a:avLst/>
          </a:prstGeom>
          <a:noFill/>
          <a:ln w="9525">
            <a:noFill/>
            <a:miter lim="800000"/>
            <a:headEnd/>
            <a:tailEnd/>
          </a:ln>
        </p:spPr>
        <p:txBody>
          <a:bodyPr wrap="none" anchor="ctr">
            <a:spAutoFit/>
          </a:bodyPr>
          <a:lstStyle/>
          <a:p>
            <a:pPr eaLnBrk="0" hangingPunct="0"/>
            <a:endParaRPr lang="es-ES"/>
          </a:p>
        </p:txBody>
      </p:sp>
      <p:sp>
        <p:nvSpPr>
          <p:cNvPr id="29710" name="Rectangle 5"/>
          <p:cNvSpPr>
            <a:spLocks noChangeArrowheads="1"/>
          </p:cNvSpPr>
          <p:nvPr/>
        </p:nvSpPr>
        <p:spPr bwMode="auto">
          <a:xfrm>
            <a:off x="0" y="-24"/>
            <a:ext cx="9144000" cy="457200"/>
          </a:xfrm>
          <a:prstGeom prst="rect">
            <a:avLst/>
          </a:prstGeom>
          <a:noFill/>
          <a:ln w="9525">
            <a:noFill/>
            <a:miter lim="800000"/>
            <a:headEnd/>
            <a:tailEnd/>
          </a:ln>
        </p:spPr>
        <p:txBody>
          <a:bodyPr wrap="none" anchor="ctr">
            <a:spAutoFit/>
          </a:bodyPr>
          <a:lstStyle/>
          <a:p>
            <a:endParaRPr lang="es-ES"/>
          </a:p>
        </p:txBody>
      </p:sp>
      <p:pic>
        <p:nvPicPr>
          <p:cNvPr id="29711" name="Picture 4"/>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1857375" y="4595824"/>
            <a:ext cx="857250" cy="476250"/>
          </a:xfrm>
          <a:prstGeom prst="rect">
            <a:avLst/>
          </a:prstGeom>
          <a:noFill/>
          <a:ln w="9525">
            <a:noFill/>
            <a:miter lim="800000"/>
            <a:headEnd/>
            <a:tailEnd/>
          </a:ln>
        </p:spPr>
      </p:pic>
      <p:sp>
        <p:nvSpPr>
          <p:cNvPr id="29712" name="Rectangle 6"/>
          <p:cNvSpPr>
            <a:spLocks noChangeArrowheads="1"/>
          </p:cNvSpPr>
          <p:nvPr/>
        </p:nvSpPr>
        <p:spPr bwMode="auto">
          <a:xfrm>
            <a:off x="0" y="933450"/>
            <a:ext cx="9144000" cy="0"/>
          </a:xfrm>
          <a:prstGeom prst="rect">
            <a:avLst/>
          </a:prstGeom>
          <a:noFill/>
          <a:ln w="9525">
            <a:noFill/>
            <a:miter lim="800000"/>
            <a:headEnd/>
            <a:tailEnd/>
          </a:ln>
        </p:spPr>
        <p:txBody>
          <a:bodyPr wrap="none" anchor="ctr">
            <a:spAutoFit/>
          </a:bodyPr>
          <a:lstStyle/>
          <a:p>
            <a:pPr eaLnBrk="0" hangingPunct="0"/>
            <a:endParaRPr lang="es-ES"/>
          </a:p>
        </p:txBody>
      </p:sp>
      <p:sp>
        <p:nvSpPr>
          <p:cNvPr id="29713" name="32 Rectángulo"/>
          <p:cNvSpPr>
            <a:spLocks noChangeArrowheads="1"/>
          </p:cNvSpPr>
          <p:nvPr/>
        </p:nvSpPr>
        <p:spPr bwMode="auto">
          <a:xfrm>
            <a:off x="2928938" y="4095762"/>
            <a:ext cx="5786466" cy="369332"/>
          </a:xfrm>
          <a:prstGeom prst="rect">
            <a:avLst/>
          </a:prstGeom>
          <a:noFill/>
          <a:ln w="9525">
            <a:noFill/>
            <a:miter lim="800000"/>
            <a:headEnd/>
            <a:tailEnd/>
          </a:ln>
        </p:spPr>
        <p:txBody>
          <a:bodyPr wrap="square">
            <a:spAutoFit/>
          </a:bodyPr>
          <a:lstStyle/>
          <a:p>
            <a:r>
              <a:rPr lang="es-ES" dirty="0"/>
              <a:t>la dosis </a:t>
            </a:r>
            <a:r>
              <a:rPr lang="es-ES" u="sng" dirty="0"/>
              <a:t>compara adecuadamente </a:t>
            </a:r>
            <a:r>
              <a:rPr lang="es-ES" dirty="0"/>
              <a:t>con la referencia</a:t>
            </a:r>
          </a:p>
        </p:txBody>
      </p:sp>
      <p:sp>
        <p:nvSpPr>
          <p:cNvPr id="29714" name="33 Rectángulo"/>
          <p:cNvSpPr>
            <a:spLocks noChangeArrowheads="1"/>
          </p:cNvSpPr>
          <p:nvPr/>
        </p:nvSpPr>
        <p:spPr bwMode="auto">
          <a:xfrm>
            <a:off x="2857500" y="4654562"/>
            <a:ext cx="5929342" cy="369332"/>
          </a:xfrm>
          <a:prstGeom prst="rect">
            <a:avLst/>
          </a:prstGeom>
          <a:noFill/>
          <a:ln w="9525">
            <a:noFill/>
            <a:miter lim="800000"/>
            <a:headEnd/>
            <a:tailEnd/>
          </a:ln>
        </p:spPr>
        <p:txBody>
          <a:bodyPr wrap="square">
            <a:spAutoFit/>
          </a:bodyPr>
          <a:lstStyle/>
          <a:p>
            <a:r>
              <a:rPr lang="es-ES" dirty="0"/>
              <a:t>la dosis evaluada </a:t>
            </a:r>
            <a:r>
              <a:rPr lang="es-ES" u="sng" dirty="0"/>
              <a:t>no es equivalente </a:t>
            </a:r>
            <a:r>
              <a:rPr lang="es-ES" dirty="0"/>
              <a:t>a la de referencia</a:t>
            </a:r>
          </a:p>
        </p:txBody>
      </p:sp>
      <p:sp>
        <p:nvSpPr>
          <p:cNvPr id="29715" name="39 Rectángulo"/>
          <p:cNvSpPr>
            <a:spLocks noChangeArrowheads="1"/>
          </p:cNvSpPr>
          <p:nvPr/>
        </p:nvSpPr>
        <p:spPr bwMode="auto">
          <a:xfrm>
            <a:off x="928688" y="5357813"/>
            <a:ext cx="7429500" cy="646112"/>
          </a:xfrm>
          <a:prstGeom prst="rect">
            <a:avLst/>
          </a:prstGeom>
          <a:noFill/>
          <a:ln w="19050">
            <a:solidFill>
              <a:srgbClr val="C00000"/>
            </a:solidFill>
            <a:miter lim="800000"/>
            <a:headEnd/>
            <a:tailEnd/>
          </a:ln>
        </p:spPr>
        <p:txBody>
          <a:bodyPr>
            <a:spAutoFit/>
          </a:bodyPr>
          <a:lstStyle/>
          <a:p>
            <a:r>
              <a:rPr lang="es-ES"/>
              <a:t>Tolerancia: </a:t>
            </a:r>
            <a:r>
              <a:rPr lang="es-ES" b="1"/>
              <a:t>3% y 3 mm</a:t>
            </a:r>
            <a:r>
              <a:rPr lang="es-ES"/>
              <a:t>. Se da por buena la dosimetría cuando el 95% de los puntos superan este criterio </a:t>
            </a:r>
          </a:p>
        </p:txBody>
      </p:sp>
      <p:grpSp>
        <p:nvGrpSpPr>
          <p:cNvPr id="28" name="27 Grupo"/>
          <p:cNvGrpSpPr/>
          <p:nvPr/>
        </p:nvGrpSpPr>
        <p:grpSpPr>
          <a:xfrm>
            <a:off x="0" y="6572250"/>
            <a:ext cx="9144000" cy="285750"/>
            <a:chOff x="0" y="6572250"/>
            <a:chExt cx="9144000" cy="285750"/>
          </a:xfrm>
        </p:grpSpPr>
        <p:sp>
          <p:nvSpPr>
            <p:cNvPr id="29" name="28 Rectángulo"/>
            <p:cNvSpPr/>
            <p:nvPr/>
          </p:nvSpPr>
          <p:spPr>
            <a:xfrm>
              <a:off x="1785918" y="6572272"/>
              <a:ext cx="1285884" cy="276999"/>
            </a:xfrm>
            <a:prstGeom prst="rect">
              <a:avLst/>
            </a:prstGeom>
            <a:solidFill>
              <a:schemeClr val="bg2">
                <a:lumMod val="40000"/>
                <a:lumOff val="60000"/>
              </a:schemeClr>
            </a:solidFill>
            <a:ln>
              <a:noFill/>
            </a:ln>
          </p:spPr>
          <p:txBody>
            <a:bodyPr wrap="square">
              <a:spAutoFit/>
            </a:bodyPr>
            <a:lstStyle/>
            <a:p>
              <a:pPr algn="ctr">
                <a:defRPr/>
              </a:pPr>
              <a:r>
                <a:rPr lang="es-ES_tradnl" sz="1200" b="1" i="1" dirty="0" smtClean="0">
                  <a:solidFill>
                    <a:schemeClr val="bg1">
                      <a:lumMod val="50000"/>
                    </a:schemeClr>
                  </a:solidFill>
                </a:rPr>
                <a:t>Simulación MC</a:t>
              </a:r>
              <a:endParaRPr lang="es-ES" sz="1200" b="1" i="1" dirty="0">
                <a:solidFill>
                  <a:schemeClr val="bg1">
                    <a:lumMod val="50000"/>
                  </a:schemeClr>
                </a:solidFill>
              </a:endParaRPr>
            </a:p>
          </p:txBody>
        </p:sp>
        <p:sp>
          <p:nvSpPr>
            <p:cNvPr id="30" name="29 Rectángulo"/>
            <p:cNvSpPr/>
            <p:nvPr/>
          </p:nvSpPr>
          <p:spPr>
            <a:xfrm>
              <a:off x="857224" y="6572250"/>
              <a:ext cx="928694"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Objetivos</a:t>
              </a:r>
              <a:endParaRPr lang="es-ES" sz="1200" b="1" i="1" dirty="0">
                <a:solidFill>
                  <a:schemeClr val="bg1">
                    <a:lumMod val="50000"/>
                  </a:schemeClr>
                </a:solidFill>
              </a:endParaRPr>
            </a:p>
          </p:txBody>
        </p:sp>
        <p:sp>
          <p:nvSpPr>
            <p:cNvPr id="31" name="30 Rectángulo"/>
            <p:cNvSpPr/>
            <p:nvPr/>
          </p:nvSpPr>
          <p:spPr>
            <a:xfrm>
              <a:off x="0" y="6572250"/>
              <a:ext cx="1000100" cy="277813"/>
            </a:xfrm>
            <a:prstGeom prst="rect">
              <a:avLst/>
            </a:prstGeom>
            <a:solidFill>
              <a:schemeClr val="bg2">
                <a:lumMod val="40000"/>
                <a:lumOff val="60000"/>
              </a:schemeClr>
            </a:solidFill>
            <a:ln>
              <a:noFill/>
            </a:ln>
          </p:spPr>
          <p:txBody>
            <a:bodyPr wrap="square">
              <a:spAutoFit/>
            </a:bodyPr>
            <a:lstStyle/>
            <a:p>
              <a:pPr>
                <a:defRPr/>
              </a:pPr>
              <a:r>
                <a:rPr lang="es-ES" sz="1200" b="1" i="1" dirty="0" smtClean="0">
                  <a:solidFill>
                    <a:schemeClr val="bg1">
                      <a:lumMod val="50000"/>
                    </a:schemeClr>
                  </a:solidFill>
                </a:rPr>
                <a:t>Motivación</a:t>
              </a:r>
              <a:endParaRPr lang="es-ES" sz="1200" dirty="0">
                <a:solidFill>
                  <a:schemeClr val="bg1">
                    <a:lumMod val="50000"/>
                  </a:schemeClr>
                </a:solidFill>
              </a:endParaRPr>
            </a:p>
          </p:txBody>
        </p:sp>
        <p:sp>
          <p:nvSpPr>
            <p:cNvPr id="32" name="31 Rectángulo"/>
            <p:cNvSpPr/>
            <p:nvPr/>
          </p:nvSpPr>
          <p:spPr>
            <a:xfrm>
              <a:off x="7929586" y="6572250"/>
              <a:ext cx="1214414"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Conclusiones</a:t>
              </a:r>
              <a:endParaRPr lang="es-ES" sz="1200" b="1" i="1" dirty="0">
                <a:solidFill>
                  <a:schemeClr val="bg1">
                    <a:lumMod val="50000"/>
                  </a:schemeClr>
                </a:solidFill>
              </a:endParaRPr>
            </a:p>
          </p:txBody>
        </p:sp>
        <p:sp>
          <p:nvSpPr>
            <p:cNvPr id="33" name="32 Rectángulo"/>
            <p:cNvSpPr/>
            <p:nvPr/>
          </p:nvSpPr>
          <p:spPr>
            <a:xfrm>
              <a:off x="6429388" y="6572250"/>
              <a:ext cx="1500175"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Validación </a:t>
              </a:r>
              <a:r>
                <a:rPr lang="es-ES" sz="1200" b="1" i="1" dirty="0">
                  <a:solidFill>
                    <a:schemeClr val="bg1">
                      <a:lumMod val="50000"/>
                    </a:schemeClr>
                  </a:solidFill>
                </a:rPr>
                <a:t>datos</a:t>
              </a:r>
            </a:p>
          </p:txBody>
        </p:sp>
        <p:sp>
          <p:nvSpPr>
            <p:cNvPr id="34" name="33 Rectángulo"/>
            <p:cNvSpPr/>
            <p:nvPr/>
          </p:nvSpPr>
          <p:spPr>
            <a:xfrm>
              <a:off x="4572000" y="6572250"/>
              <a:ext cx="2000252"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t>Validación </a:t>
              </a:r>
              <a:r>
                <a:rPr lang="es-ES" sz="1200" b="1" i="1" dirty="0"/>
                <a:t>simulaciones</a:t>
              </a:r>
            </a:p>
          </p:txBody>
        </p:sp>
        <p:sp>
          <p:nvSpPr>
            <p:cNvPr id="43" name="42 Rectángulo"/>
            <p:cNvSpPr/>
            <p:nvPr/>
          </p:nvSpPr>
          <p:spPr>
            <a:xfrm>
              <a:off x="3000364" y="6572250"/>
              <a:ext cx="1714512" cy="285750"/>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Método desarrollado</a:t>
              </a:r>
            </a:p>
          </p:txBody>
        </p:sp>
      </p:gr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2" name="39 Grupo"/>
          <p:cNvGrpSpPr>
            <a:grpSpLocks/>
          </p:cNvGrpSpPr>
          <p:nvPr/>
        </p:nvGrpSpPr>
        <p:grpSpPr bwMode="auto">
          <a:xfrm>
            <a:off x="5368925" y="928688"/>
            <a:ext cx="3643313" cy="2571750"/>
            <a:chOff x="4966387" y="642938"/>
            <a:chExt cx="4210050" cy="2906712"/>
          </a:xfrm>
        </p:grpSpPr>
        <p:pic>
          <p:nvPicPr>
            <p:cNvPr id="30784" name="Picture 3"/>
            <p:cNvPicPr>
              <a:picLocks noChangeAspect="1" noChangeArrowheads="1"/>
            </p:cNvPicPr>
            <p:nvPr/>
          </p:nvPicPr>
          <p:blipFill>
            <a:blip r:embed="rId2"/>
            <a:srcRect/>
            <a:stretch>
              <a:fillRect/>
            </a:stretch>
          </p:blipFill>
          <p:spPr bwMode="auto">
            <a:xfrm>
              <a:off x="4966387" y="642938"/>
              <a:ext cx="4210050" cy="2906712"/>
            </a:xfrm>
            <a:prstGeom prst="rect">
              <a:avLst/>
            </a:prstGeom>
            <a:noFill/>
            <a:ln w="9525">
              <a:solidFill>
                <a:schemeClr val="tx1"/>
              </a:solidFill>
              <a:miter lim="800000"/>
              <a:headEnd/>
              <a:tailEnd/>
            </a:ln>
          </p:spPr>
        </p:pic>
        <p:sp>
          <p:nvSpPr>
            <p:cNvPr id="30785" name="23 CuadroTexto"/>
            <p:cNvSpPr txBox="1">
              <a:spLocks noChangeArrowheads="1"/>
            </p:cNvSpPr>
            <p:nvPr/>
          </p:nvSpPr>
          <p:spPr bwMode="auto">
            <a:xfrm>
              <a:off x="6491537" y="2338520"/>
              <a:ext cx="879227" cy="922747"/>
            </a:xfrm>
            <a:prstGeom prst="rect">
              <a:avLst/>
            </a:prstGeom>
            <a:solidFill>
              <a:schemeClr val="bg1"/>
            </a:solidFill>
            <a:ln w="9525">
              <a:noFill/>
              <a:miter lim="800000"/>
              <a:headEnd/>
              <a:tailEnd/>
            </a:ln>
          </p:spPr>
          <p:txBody>
            <a:bodyPr>
              <a:spAutoFit/>
            </a:bodyPr>
            <a:lstStyle/>
            <a:p>
              <a:pPr algn="r"/>
              <a:r>
                <a:rPr lang="es-ES_tradnl" sz="1000">
                  <a:latin typeface="Times New Roman" pitchFamily="18" charset="0"/>
                  <a:cs typeface="Times New Roman" pitchFamily="18" charset="0"/>
                </a:rPr>
                <a:t>Método 1</a:t>
              </a:r>
            </a:p>
            <a:p>
              <a:pPr algn="r"/>
              <a:r>
                <a:rPr lang="es-ES_tradnl" sz="1000">
                  <a:latin typeface="Times New Roman" pitchFamily="18" charset="0"/>
                  <a:cs typeface="Times New Roman" pitchFamily="18" charset="0"/>
                </a:rPr>
                <a:t>Método 2</a:t>
              </a:r>
            </a:p>
            <a:p>
              <a:pPr algn="r"/>
              <a:r>
                <a:rPr lang="es-ES_tradnl" sz="1000">
                  <a:latin typeface="Times New Roman" pitchFamily="18" charset="0"/>
                  <a:cs typeface="Times New Roman" pitchFamily="18" charset="0"/>
                </a:rPr>
                <a:t>Método 3</a:t>
              </a:r>
            </a:p>
            <a:p>
              <a:pPr algn="r"/>
              <a:r>
                <a:rPr lang="es-ES_tradnl" sz="1000">
                  <a:latin typeface="Times New Roman" pitchFamily="18" charset="0"/>
                  <a:cs typeface="Times New Roman" pitchFamily="18" charset="0"/>
                </a:rPr>
                <a:t>Método 4</a:t>
              </a:r>
            </a:p>
            <a:p>
              <a:pPr algn="r"/>
              <a:r>
                <a:rPr lang="es-ES_tradnl" sz="1000">
                  <a:latin typeface="Times New Roman" pitchFamily="18" charset="0"/>
                  <a:cs typeface="Times New Roman" pitchFamily="18" charset="0"/>
                </a:rPr>
                <a:t>REF</a:t>
              </a:r>
            </a:p>
          </p:txBody>
        </p:sp>
        <p:pic>
          <p:nvPicPr>
            <p:cNvPr id="30786" name="Picture 40"/>
            <p:cNvPicPr>
              <a:picLocks noChangeAspect="1" noChangeArrowheads="1"/>
            </p:cNvPicPr>
            <p:nvPr/>
          </p:nvPicPr>
          <p:blipFill>
            <a:blip r:embed="rId3"/>
            <a:srcRect l="82674" t="60992" r="5357" b="17786"/>
            <a:stretch>
              <a:fillRect/>
            </a:stretch>
          </p:blipFill>
          <p:spPr bwMode="auto">
            <a:xfrm>
              <a:off x="7299325" y="2419263"/>
              <a:ext cx="685588" cy="789076"/>
            </a:xfrm>
            <a:prstGeom prst="rect">
              <a:avLst/>
            </a:prstGeom>
            <a:noFill/>
            <a:ln w="9525">
              <a:noFill/>
              <a:miter lim="800000"/>
              <a:headEnd/>
              <a:tailEnd/>
            </a:ln>
          </p:spPr>
        </p:pic>
        <p:sp>
          <p:nvSpPr>
            <p:cNvPr id="30787" name="6 CuadroTexto"/>
            <p:cNvSpPr txBox="1">
              <a:spLocks noChangeArrowheads="1"/>
            </p:cNvSpPr>
            <p:nvPr/>
          </p:nvSpPr>
          <p:spPr bwMode="auto">
            <a:xfrm>
              <a:off x="8064349" y="723680"/>
              <a:ext cx="844550" cy="313075"/>
            </a:xfrm>
            <a:prstGeom prst="rect">
              <a:avLst/>
            </a:prstGeom>
            <a:solidFill>
              <a:schemeClr val="bg1"/>
            </a:solidFill>
            <a:ln w="9525">
              <a:noFill/>
              <a:miter lim="800000"/>
              <a:headEnd/>
              <a:tailEnd/>
            </a:ln>
          </p:spPr>
          <p:txBody>
            <a:bodyPr>
              <a:spAutoFit/>
            </a:bodyPr>
            <a:lstStyle/>
            <a:p>
              <a:r>
                <a:rPr lang="es-ES_tradnl" sz="1200" b="1"/>
                <a:t>1.5 cm</a:t>
              </a:r>
              <a:endParaRPr lang="es-ES" sz="1200" b="1"/>
            </a:p>
          </p:txBody>
        </p:sp>
      </p:grpSp>
      <p:pic>
        <p:nvPicPr>
          <p:cNvPr id="30723" name="Picture 41"/>
          <p:cNvPicPr>
            <a:picLocks noChangeAspect="1" noChangeArrowheads="1"/>
          </p:cNvPicPr>
          <p:nvPr/>
        </p:nvPicPr>
        <p:blipFill>
          <a:blip r:embed="rId4"/>
          <a:srcRect l="8852" b="6866"/>
          <a:stretch>
            <a:fillRect/>
          </a:stretch>
        </p:blipFill>
        <p:spPr bwMode="auto">
          <a:xfrm>
            <a:off x="1344613" y="928688"/>
            <a:ext cx="3656012" cy="2571750"/>
          </a:xfrm>
          <a:prstGeom prst="rect">
            <a:avLst/>
          </a:prstGeom>
          <a:noFill/>
          <a:ln w="9525">
            <a:solidFill>
              <a:schemeClr val="tx1"/>
            </a:solidFill>
            <a:miter lim="800000"/>
            <a:headEnd/>
            <a:tailEnd/>
          </a:ln>
        </p:spPr>
      </p:pic>
      <p:sp>
        <p:nvSpPr>
          <p:cNvPr id="30724" name="10 CuadroTexto"/>
          <p:cNvSpPr txBox="1">
            <a:spLocks noChangeArrowheads="1"/>
          </p:cNvSpPr>
          <p:nvPr/>
        </p:nvSpPr>
        <p:spPr bwMode="auto">
          <a:xfrm rot="-5400000">
            <a:off x="648494" y="1483519"/>
            <a:ext cx="1049338" cy="368300"/>
          </a:xfrm>
          <a:prstGeom prst="rect">
            <a:avLst/>
          </a:prstGeom>
          <a:noFill/>
          <a:ln w="9525">
            <a:noFill/>
            <a:miter lim="800000"/>
            <a:headEnd/>
            <a:tailEnd/>
          </a:ln>
        </p:spPr>
        <p:txBody>
          <a:bodyPr>
            <a:spAutoFit/>
          </a:bodyPr>
          <a:lstStyle/>
          <a:p>
            <a:r>
              <a:rPr lang="es-ES_tradnl">
                <a:latin typeface="Times New Roman" pitchFamily="18" charset="0"/>
                <a:cs typeface="Times New Roman" pitchFamily="18" charset="0"/>
              </a:rPr>
              <a:t>Dosis %</a:t>
            </a:r>
            <a:endParaRPr lang="es-ES">
              <a:latin typeface="Times New Roman" pitchFamily="18" charset="0"/>
              <a:cs typeface="Times New Roman" pitchFamily="18" charset="0"/>
            </a:endParaRPr>
          </a:p>
        </p:txBody>
      </p:sp>
      <p:sp>
        <p:nvSpPr>
          <p:cNvPr id="30725" name="12 CuadroTexto"/>
          <p:cNvSpPr txBox="1">
            <a:spLocks noChangeArrowheads="1"/>
          </p:cNvSpPr>
          <p:nvPr/>
        </p:nvSpPr>
        <p:spPr bwMode="auto">
          <a:xfrm rot="-5400000">
            <a:off x="4673600" y="1744663"/>
            <a:ext cx="1000125" cy="368300"/>
          </a:xfrm>
          <a:prstGeom prst="rect">
            <a:avLst/>
          </a:prstGeom>
          <a:noFill/>
          <a:ln w="9525">
            <a:noFill/>
            <a:miter lim="800000"/>
            <a:headEnd/>
            <a:tailEnd/>
          </a:ln>
        </p:spPr>
        <p:txBody>
          <a:bodyPr>
            <a:spAutoFit/>
          </a:bodyPr>
          <a:lstStyle/>
          <a:p>
            <a:r>
              <a:rPr lang="es-ES_tradnl">
                <a:latin typeface="Times New Roman" pitchFamily="18" charset="0"/>
                <a:cs typeface="Times New Roman" pitchFamily="18" charset="0"/>
              </a:rPr>
              <a:t>Dosis %</a:t>
            </a:r>
            <a:endParaRPr lang="es-ES">
              <a:latin typeface="Times New Roman" pitchFamily="18" charset="0"/>
              <a:cs typeface="Times New Roman" pitchFamily="18" charset="0"/>
            </a:endParaRPr>
          </a:p>
        </p:txBody>
      </p:sp>
      <p:sp>
        <p:nvSpPr>
          <p:cNvPr id="30726" name="17 CuadroTexto"/>
          <p:cNvSpPr txBox="1">
            <a:spLocks noChangeArrowheads="1"/>
          </p:cNvSpPr>
          <p:nvPr/>
        </p:nvSpPr>
        <p:spPr bwMode="auto">
          <a:xfrm>
            <a:off x="7011988" y="3429000"/>
            <a:ext cx="785812" cy="307975"/>
          </a:xfrm>
          <a:prstGeom prst="rect">
            <a:avLst/>
          </a:prstGeom>
          <a:noFill/>
          <a:ln w="9525">
            <a:noFill/>
            <a:miter lim="800000"/>
            <a:headEnd/>
            <a:tailEnd/>
          </a:ln>
        </p:spPr>
        <p:txBody>
          <a:bodyPr>
            <a:spAutoFit/>
          </a:bodyPr>
          <a:lstStyle/>
          <a:p>
            <a:r>
              <a:rPr lang="es-ES_tradnl" sz="1400">
                <a:latin typeface="Times New Roman" pitchFamily="18" charset="0"/>
                <a:cs typeface="Times New Roman" pitchFamily="18" charset="0"/>
              </a:rPr>
              <a:t>x (cm)</a:t>
            </a:r>
            <a:endParaRPr lang="es-ES" sz="1400">
              <a:latin typeface="Times New Roman" pitchFamily="18" charset="0"/>
              <a:cs typeface="Times New Roman" pitchFamily="18" charset="0"/>
            </a:endParaRPr>
          </a:p>
        </p:txBody>
      </p:sp>
      <p:sp>
        <p:nvSpPr>
          <p:cNvPr id="30727" name="18 CuadroTexto"/>
          <p:cNvSpPr txBox="1">
            <a:spLocks noChangeArrowheads="1"/>
          </p:cNvSpPr>
          <p:nvPr/>
        </p:nvSpPr>
        <p:spPr bwMode="auto">
          <a:xfrm>
            <a:off x="3643313" y="928688"/>
            <a:ext cx="714375" cy="862012"/>
          </a:xfrm>
          <a:prstGeom prst="rect">
            <a:avLst/>
          </a:prstGeom>
          <a:solidFill>
            <a:schemeClr val="bg1"/>
          </a:solidFill>
          <a:ln w="9525">
            <a:noFill/>
            <a:miter lim="800000"/>
            <a:headEnd/>
            <a:tailEnd/>
          </a:ln>
        </p:spPr>
        <p:txBody>
          <a:bodyPr>
            <a:spAutoFit/>
          </a:bodyPr>
          <a:lstStyle/>
          <a:p>
            <a:pPr algn="r"/>
            <a:r>
              <a:rPr lang="es-ES_tradnl" sz="1000">
                <a:latin typeface="Times New Roman" pitchFamily="18" charset="0"/>
                <a:cs typeface="Times New Roman" pitchFamily="18" charset="0"/>
              </a:rPr>
              <a:t>Método 1</a:t>
            </a:r>
          </a:p>
          <a:p>
            <a:pPr algn="r"/>
            <a:r>
              <a:rPr lang="es-ES_tradnl" sz="1000">
                <a:latin typeface="Times New Roman" pitchFamily="18" charset="0"/>
                <a:cs typeface="Times New Roman" pitchFamily="18" charset="0"/>
              </a:rPr>
              <a:t>Método 2</a:t>
            </a:r>
          </a:p>
          <a:p>
            <a:pPr algn="r"/>
            <a:r>
              <a:rPr lang="es-ES_tradnl" sz="1000">
                <a:latin typeface="Times New Roman" pitchFamily="18" charset="0"/>
                <a:cs typeface="Times New Roman" pitchFamily="18" charset="0"/>
              </a:rPr>
              <a:t>Método 3</a:t>
            </a:r>
          </a:p>
          <a:p>
            <a:pPr algn="r"/>
            <a:r>
              <a:rPr lang="es-ES_tradnl" sz="1000">
                <a:latin typeface="Times New Roman" pitchFamily="18" charset="0"/>
                <a:cs typeface="Times New Roman" pitchFamily="18" charset="0"/>
              </a:rPr>
              <a:t>Método 4</a:t>
            </a:r>
          </a:p>
          <a:p>
            <a:pPr algn="r"/>
            <a:r>
              <a:rPr lang="es-ES_tradnl" sz="1000">
                <a:latin typeface="Times New Roman" pitchFamily="18" charset="0"/>
                <a:cs typeface="Times New Roman" pitchFamily="18" charset="0"/>
              </a:rPr>
              <a:t>REF</a:t>
            </a:r>
          </a:p>
        </p:txBody>
      </p:sp>
      <p:grpSp>
        <p:nvGrpSpPr>
          <p:cNvPr id="30728" name="36 Grupo"/>
          <p:cNvGrpSpPr>
            <a:grpSpLocks/>
          </p:cNvGrpSpPr>
          <p:nvPr/>
        </p:nvGrpSpPr>
        <p:grpSpPr bwMode="auto">
          <a:xfrm>
            <a:off x="1357313" y="3786188"/>
            <a:ext cx="3643312" cy="2571750"/>
            <a:chOff x="818923" y="3429000"/>
            <a:chExt cx="3765777" cy="2579493"/>
          </a:xfrm>
        </p:grpSpPr>
        <p:pic>
          <p:nvPicPr>
            <p:cNvPr id="30781" name="Picture 40"/>
            <p:cNvPicPr>
              <a:picLocks noChangeAspect="1" noChangeArrowheads="1"/>
            </p:cNvPicPr>
            <p:nvPr/>
          </p:nvPicPr>
          <p:blipFill>
            <a:blip r:embed="rId3"/>
            <a:srcRect l="7370" b="9431"/>
            <a:stretch>
              <a:fillRect/>
            </a:stretch>
          </p:blipFill>
          <p:spPr bwMode="auto">
            <a:xfrm>
              <a:off x="818923" y="3429000"/>
              <a:ext cx="3765777" cy="2579493"/>
            </a:xfrm>
            <a:prstGeom prst="rect">
              <a:avLst/>
            </a:prstGeom>
            <a:noFill/>
            <a:ln w="9525">
              <a:solidFill>
                <a:schemeClr val="tx1"/>
              </a:solidFill>
              <a:miter lim="800000"/>
              <a:headEnd/>
              <a:tailEnd/>
            </a:ln>
          </p:spPr>
        </p:pic>
        <p:sp>
          <p:nvSpPr>
            <p:cNvPr id="30782" name="19 CuadroTexto"/>
            <p:cNvSpPr txBox="1">
              <a:spLocks noChangeArrowheads="1"/>
            </p:cNvSpPr>
            <p:nvPr/>
          </p:nvSpPr>
          <p:spPr bwMode="auto">
            <a:xfrm>
              <a:off x="3131938" y="4933706"/>
              <a:ext cx="714375" cy="862013"/>
            </a:xfrm>
            <a:prstGeom prst="rect">
              <a:avLst/>
            </a:prstGeom>
            <a:solidFill>
              <a:schemeClr val="bg1"/>
            </a:solidFill>
            <a:ln w="9525">
              <a:noFill/>
              <a:miter lim="800000"/>
              <a:headEnd/>
              <a:tailEnd/>
            </a:ln>
          </p:spPr>
          <p:txBody>
            <a:bodyPr>
              <a:spAutoFit/>
            </a:bodyPr>
            <a:lstStyle/>
            <a:p>
              <a:pPr algn="r"/>
              <a:r>
                <a:rPr lang="es-ES_tradnl" sz="1000">
                  <a:latin typeface="Times New Roman" pitchFamily="18" charset="0"/>
                  <a:cs typeface="Times New Roman" pitchFamily="18" charset="0"/>
                </a:rPr>
                <a:t>Método 1</a:t>
              </a:r>
            </a:p>
            <a:p>
              <a:pPr algn="r"/>
              <a:r>
                <a:rPr lang="es-ES_tradnl" sz="1000">
                  <a:latin typeface="Times New Roman" pitchFamily="18" charset="0"/>
                  <a:cs typeface="Times New Roman" pitchFamily="18" charset="0"/>
                </a:rPr>
                <a:t>Método 2</a:t>
              </a:r>
            </a:p>
            <a:p>
              <a:pPr algn="r"/>
              <a:r>
                <a:rPr lang="es-ES_tradnl" sz="1000">
                  <a:latin typeface="Times New Roman" pitchFamily="18" charset="0"/>
                  <a:cs typeface="Times New Roman" pitchFamily="18" charset="0"/>
                </a:rPr>
                <a:t>Método 3</a:t>
              </a:r>
            </a:p>
            <a:p>
              <a:pPr algn="r"/>
              <a:r>
                <a:rPr lang="es-ES_tradnl" sz="1000">
                  <a:latin typeface="Times New Roman" pitchFamily="18" charset="0"/>
                  <a:cs typeface="Times New Roman" pitchFamily="18" charset="0"/>
                </a:rPr>
                <a:t>Método 4</a:t>
              </a:r>
            </a:p>
            <a:p>
              <a:pPr algn="r"/>
              <a:r>
                <a:rPr lang="es-ES_tradnl" sz="1000">
                  <a:latin typeface="Times New Roman" pitchFamily="18" charset="0"/>
                  <a:cs typeface="Times New Roman" pitchFamily="18" charset="0"/>
                </a:rPr>
                <a:t>REF</a:t>
              </a:r>
            </a:p>
          </p:txBody>
        </p:sp>
        <p:pic>
          <p:nvPicPr>
            <p:cNvPr id="30783" name="Picture 40"/>
            <p:cNvPicPr>
              <a:picLocks noChangeAspect="1" noChangeArrowheads="1"/>
            </p:cNvPicPr>
            <p:nvPr/>
          </p:nvPicPr>
          <p:blipFill>
            <a:blip r:embed="rId3"/>
            <a:srcRect l="82674" t="60992" r="5357" b="17786"/>
            <a:stretch>
              <a:fillRect/>
            </a:stretch>
          </p:blipFill>
          <p:spPr bwMode="auto">
            <a:xfrm>
              <a:off x="3786182" y="4989269"/>
              <a:ext cx="571500" cy="735013"/>
            </a:xfrm>
            <a:prstGeom prst="rect">
              <a:avLst/>
            </a:prstGeom>
            <a:noFill/>
            <a:ln w="9525">
              <a:noFill/>
              <a:miter lim="800000"/>
              <a:headEnd/>
              <a:tailEnd/>
            </a:ln>
          </p:spPr>
        </p:pic>
      </p:grpSp>
      <p:sp>
        <p:nvSpPr>
          <p:cNvPr id="30729" name="26 Marcador de número de diapositiva"/>
          <p:cNvSpPr>
            <a:spLocks noGrp="1"/>
          </p:cNvSpPr>
          <p:nvPr>
            <p:ph type="sldNum" sz="quarter" idx="12"/>
          </p:nvPr>
        </p:nvSpPr>
        <p:spPr>
          <a:xfrm>
            <a:off x="6572250" y="5857892"/>
            <a:ext cx="1304925" cy="327025"/>
          </a:xfrm>
          <a:noFill/>
          <a:ln>
            <a:miter lim="800000"/>
            <a:headEnd/>
            <a:tailEnd/>
          </a:ln>
        </p:spPr>
        <p:txBody>
          <a:bodyPr/>
          <a:lstStyle/>
          <a:p>
            <a:fld id="{2586219B-A8D5-4ED4-A7CC-835C5ECA1F5F}" type="slidenum">
              <a:rPr lang="es-ES" smtClean="0">
                <a:latin typeface="Arial" charset="0"/>
              </a:rPr>
              <a:pPr/>
              <a:t>35</a:t>
            </a:fld>
            <a:endParaRPr lang="es-ES" dirty="0" smtClean="0">
              <a:latin typeface="Arial" charset="0"/>
            </a:endParaRPr>
          </a:p>
        </p:txBody>
      </p:sp>
      <p:grpSp>
        <p:nvGrpSpPr>
          <p:cNvPr id="30731" name="38 Grupo"/>
          <p:cNvGrpSpPr>
            <a:grpSpLocks/>
          </p:cNvGrpSpPr>
          <p:nvPr/>
        </p:nvGrpSpPr>
        <p:grpSpPr bwMode="auto">
          <a:xfrm>
            <a:off x="5368925" y="3786208"/>
            <a:ext cx="3698875" cy="2571750"/>
            <a:chOff x="4714876" y="3643314"/>
            <a:chExt cx="3913185" cy="2643187"/>
          </a:xfrm>
        </p:grpSpPr>
        <p:grpSp>
          <p:nvGrpSpPr>
            <p:cNvPr id="30770" name="37 Grupo"/>
            <p:cNvGrpSpPr>
              <a:grpSpLocks/>
            </p:cNvGrpSpPr>
            <p:nvPr/>
          </p:nvGrpSpPr>
          <p:grpSpPr bwMode="auto">
            <a:xfrm>
              <a:off x="4714876" y="3643314"/>
              <a:ext cx="3913185" cy="2643187"/>
              <a:chOff x="4799013" y="3429000"/>
              <a:chExt cx="4114800" cy="2714625"/>
            </a:xfrm>
          </p:grpSpPr>
          <p:pic>
            <p:nvPicPr>
              <p:cNvPr id="30772" name="Picture 2"/>
              <p:cNvPicPr>
                <a:picLocks noChangeAspect="1" noChangeArrowheads="1"/>
              </p:cNvPicPr>
              <p:nvPr/>
            </p:nvPicPr>
            <p:blipFill>
              <a:blip r:embed="rId5"/>
              <a:srcRect/>
              <a:stretch>
                <a:fillRect/>
              </a:stretch>
            </p:blipFill>
            <p:spPr bwMode="auto">
              <a:xfrm>
                <a:off x="4799013" y="3429000"/>
                <a:ext cx="4114800" cy="2714625"/>
              </a:xfrm>
              <a:prstGeom prst="rect">
                <a:avLst/>
              </a:prstGeom>
              <a:noFill/>
              <a:ln w="9525">
                <a:solidFill>
                  <a:schemeClr val="tx1"/>
                </a:solidFill>
                <a:miter lim="800000"/>
                <a:headEnd/>
                <a:tailEnd/>
              </a:ln>
            </p:spPr>
          </p:pic>
          <p:sp>
            <p:nvSpPr>
              <p:cNvPr id="30773" name="21 CuadroTexto"/>
              <p:cNvSpPr txBox="1">
                <a:spLocks noChangeArrowheads="1"/>
              </p:cNvSpPr>
              <p:nvPr/>
            </p:nvSpPr>
            <p:spPr bwMode="auto">
              <a:xfrm>
                <a:off x="6688644" y="5000636"/>
                <a:ext cx="824995" cy="963152"/>
              </a:xfrm>
              <a:prstGeom prst="rect">
                <a:avLst/>
              </a:prstGeom>
              <a:solidFill>
                <a:schemeClr val="bg1"/>
              </a:solidFill>
              <a:ln w="9525">
                <a:noFill/>
                <a:miter lim="800000"/>
                <a:headEnd/>
                <a:tailEnd/>
              </a:ln>
            </p:spPr>
            <p:txBody>
              <a:bodyPr>
                <a:spAutoFit/>
              </a:bodyPr>
              <a:lstStyle/>
              <a:p>
                <a:pPr algn="r"/>
                <a:r>
                  <a:rPr lang="es-ES_tradnl" sz="1000">
                    <a:latin typeface="Times New Roman" pitchFamily="18" charset="0"/>
                    <a:cs typeface="Times New Roman" pitchFamily="18" charset="0"/>
                  </a:rPr>
                  <a:t>Método 1</a:t>
                </a:r>
              </a:p>
              <a:p>
                <a:pPr algn="r"/>
                <a:r>
                  <a:rPr lang="es-ES_tradnl" sz="1000">
                    <a:latin typeface="Times New Roman" pitchFamily="18" charset="0"/>
                    <a:cs typeface="Times New Roman" pitchFamily="18" charset="0"/>
                  </a:rPr>
                  <a:t>Método 2</a:t>
                </a:r>
              </a:p>
              <a:p>
                <a:pPr algn="r"/>
                <a:r>
                  <a:rPr lang="es-ES_tradnl" sz="1000">
                    <a:latin typeface="Times New Roman" pitchFamily="18" charset="0"/>
                    <a:cs typeface="Times New Roman" pitchFamily="18" charset="0"/>
                  </a:rPr>
                  <a:t>Método 3</a:t>
                </a:r>
              </a:p>
              <a:p>
                <a:pPr algn="r"/>
                <a:r>
                  <a:rPr lang="es-ES_tradnl" sz="1000">
                    <a:latin typeface="Times New Roman" pitchFamily="18" charset="0"/>
                    <a:cs typeface="Times New Roman" pitchFamily="18" charset="0"/>
                  </a:rPr>
                  <a:t>Método 4</a:t>
                </a:r>
              </a:p>
              <a:p>
                <a:pPr algn="r"/>
                <a:r>
                  <a:rPr lang="es-ES_tradnl" sz="1000">
                    <a:latin typeface="Times New Roman" pitchFamily="18" charset="0"/>
                    <a:cs typeface="Times New Roman" pitchFamily="18" charset="0"/>
                  </a:rPr>
                  <a:t>REF</a:t>
                </a:r>
              </a:p>
            </p:txBody>
          </p:sp>
          <p:pic>
            <p:nvPicPr>
              <p:cNvPr id="30774" name="Picture 40"/>
              <p:cNvPicPr>
                <a:picLocks noChangeAspect="1" noChangeArrowheads="1"/>
              </p:cNvPicPr>
              <p:nvPr/>
            </p:nvPicPr>
            <p:blipFill>
              <a:blip r:embed="rId3"/>
              <a:srcRect l="82674" t="60992" r="5357" b="17786"/>
              <a:stretch>
                <a:fillRect/>
              </a:stretch>
            </p:blipFill>
            <p:spPr bwMode="auto">
              <a:xfrm>
                <a:off x="7442200" y="5072074"/>
                <a:ext cx="571500" cy="735012"/>
              </a:xfrm>
              <a:prstGeom prst="rect">
                <a:avLst/>
              </a:prstGeom>
              <a:noFill/>
              <a:ln w="9525">
                <a:noFill/>
                <a:miter lim="800000"/>
                <a:headEnd/>
                <a:tailEnd/>
              </a:ln>
            </p:spPr>
          </p:pic>
        </p:grpSp>
        <p:sp>
          <p:nvSpPr>
            <p:cNvPr id="30771" name="8 CuadroTexto"/>
            <p:cNvSpPr txBox="1">
              <a:spLocks noChangeArrowheads="1"/>
            </p:cNvSpPr>
            <p:nvPr/>
          </p:nvSpPr>
          <p:spPr bwMode="auto">
            <a:xfrm>
              <a:off x="7724726" y="3786190"/>
              <a:ext cx="844551" cy="284691"/>
            </a:xfrm>
            <a:prstGeom prst="rect">
              <a:avLst/>
            </a:prstGeom>
            <a:solidFill>
              <a:schemeClr val="bg1"/>
            </a:solidFill>
            <a:ln w="9525">
              <a:noFill/>
              <a:miter lim="800000"/>
              <a:headEnd/>
              <a:tailEnd/>
            </a:ln>
          </p:spPr>
          <p:txBody>
            <a:bodyPr>
              <a:spAutoFit/>
            </a:bodyPr>
            <a:lstStyle/>
            <a:p>
              <a:r>
                <a:rPr lang="es-ES_tradnl" sz="1200" b="1"/>
                <a:t>2.5 cm</a:t>
              </a:r>
              <a:endParaRPr lang="es-ES" sz="1200" b="1"/>
            </a:p>
          </p:txBody>
        </p:sp>
      </p:grpSp>
      <p:sp>
        <p:nvSpPr>
          <p:cNvPr id="37" name="9 CuadroTexto"/>
          <p:cNvSpPr txBox="1">
            <a:spLocks noChangeArrowheads="1"/>
          </p:cNvSpPr>
          <p:nvPr/>
        </p:nvSpPr>
        <p:spPr bwMode="auto">
          <a:xfrm>
            <a:off x="4714875" y="642938"/>
            <a:ext cx="990600" cy="384175"/>
          </a:xfrm>
          <a:prstGeom prst="rect">
            <a:avLst/>
          </a:prstGeom>
          <a:solidFill>
            <a:schemeClr val="bg1"/>
          </a:solidFill>
          <a:ln w="15875">
            <a:solidFill>
              <a:schemeClr val="tx1"/>
            </a:solidFill>
            <a:miter lim="800000"/>
            <a:headEnd/>
            <a:tailEnd/>
          </a:ln>
        </p:spPr>
        <p:txBody>
          <a:bodyPr>
            <a:spAutoFit/>
          </a:bodyPr>
          <a:lstStyle/>
          <a:p>
            <a:pPr algn="ctr">
              <a:defRPr/>
            </a:pPr>
            <a:r>
              <a:rPr lang="es-ES_tradnl" sz="1900" b="1" dirty="0">
                <a:latin typeface="+mn-lt"/>
                <a:cs typeface="Times New Roman" pitchFamily="18" charset="0"/>
              </a:rPr>
              <a:t>Agua</a:t>
            </a:r>
            <a:endParaRPr lang="es-ES" sz="1900" b="1" dirty="0">
              <a:latin typeface="+mn-lt"/>
              <a:cs typeface="Times New Roman" pitchFamily="18" charset="0"/>
            </a:endParaRPr>
          </a:p>
        </p:txBody>
      </p:sp>
      <p:sp>
        <p:nvSpPr>
          <p:cNvPr id="30733" name="10 CuadroTexto"/>
          <p:cNvSpPr txBox="1">
            <a:spLocks noChangeArrowheads="1"/>
          </p:cNvSpPr>
          <p:nvPr/>
        </p:nvSpPr>
        <p:spPr bwMode="auto">
          <a:xfrm rot="-5400000">
            <a:off x="648494" y="4483894"/>
            <a:ext cx="1049338" cy="368300"/>
          </a:xfrm>
          <a:prstGeom prst="rect">
            <a:avLst/>
          </a:prstGeom>
          <a:noFill/>
          <a:ln w="9525">
            <a:noFill/>
            <a:miter lim="800000"/>
            <a:headEnd/>
            <a:tailEnd/>
          </a:ln>
        </p:spPr>
        <p:txBody>
          <a:bodyPr>
            <a:spAutoFit/>
          </a:bodyPr>
          <a:lstStyle/>
          <a:p>
            <a:r>
              <a:rPr lang="es-ES_tradnl">
                <a:latin typeface="Times New Roman" pitchFamily="18" charset="0"/>
                <a:cs typeface="Times New Roman" pitchFamily="18" charset="0"/>
              </a:rPr>
              <a:t>Dosis %</a:t>
            </a:r>
            <a:endParaRPr lang="es-ES">
              <a:latin typeface="Times New Roman" pitchFamily="18" charset="0"/>
              <a:cs typeface="Times New Roman" pitchFamily="18" charset="0"/>
            </a:endParaRPr>
          </a:p>
        </p:txBody>
      </p:sp>
      <p:sp>
        <p:nvSpPr>
          <p:cNvPr id="30734" name="12 CuadroTexto"/>
          <p:cNvSpPr txBox="1">
            <a:spLocks noChangeArrowheads="1"/>
          </p:cNvSpPr>
          <p:nvPr/>
        </p:nvSpPr>
        <p:spPr bwMode="auto">
          <a:xfrm rot="-5400000">
            <a:off x="4695825" y="4745038"/>
            <a:ext cx="1000125" cy="368300"/>
          </a:xfrm>
          <a:prstGeom prst="rect">
            <a:avLst/>
          </a:prstGeom>
          <a:noFill/>
          <a:ln w="9525">
            <a:noFill/>
            <a:miter lim="800000"/>
            <a:headEnd/>
            <a:tailEnd/>
          </a:ln>
        </p:spPr>
        <p:txBody>
          <a:bodyPr>
            <a:spAutoFit/>
          </a:bodyPr>
          <a:lstStyle/>
          <a:p>
            <a:r>
              <a:rPr lang="es-ES_tradnl">
                <a:latin typeface="Times New Roman" pitchFamily="18" charset="0"/>
                <a:cs typeface="Times New Roman" pitchFamily="18" charset="0"/>
              </a:rPr>
              <a:t>Dosis %</a:t>
            </a:r>
            <a:endParaRPr lang="es-ES">
              <a:latin typeface="Times New Roman" pitchFamily="18" charset="0"/>
              <a:cs typeface="Times New Roman" pitchFamily="18" charset="0"/>
            </a:endParaRPr>
          </a:p>
        </p:txBody>
      </p:sp>
      <p:sp>
        <p:nvSpPr>
          <p:cNvPr id="30735" name="16 CuadroTexto"/>
          <p:cNvSpPr txBox="1">
            <a:spLocks noChangeArrowheads="1"/>
          </p:cNvSpPr>
          <p:nvPr/>
        </p:nvSpPr>
        <p:spPr bwMode="auto">
          <a:xfrm>
            <a:off x="5715000" y="4000500"/>
            <a:ext cx="785813" cy="307975"/>
          </a:xfrm>
          <a:prstGeom prst="rect">
            <a:avLst/>
          </a:prstGeom>
          <a:noFill/>
          <a:ln w="9525">
            <a:noFill/>
            <a:miter lim="800000"/>
            <a:headEnd/>
            <a:tailEnd/>
          </a:ln>
        </p:spPr>
        <p:txBody>
          <a:bodyPr>
            <a:spAutoFit/>
          </a:bodyPr>
          <a:lstStyle/>
          <a:p>
            <a:r>
              <a:rPr lang="es-ES_tradnl" sz="1400">
                <a:latin typeface="Times New Roman" pitchFamily="18" charset="0"/>
                <a:cs typeface="Times New Roman" pitchFamily="18" charset="0"/>
              </a:rPr>
              <a:t>x (cm)</a:t>
            </a:r>
            <a:endParaRPr lang="es-ES" sz="1400">
              <a:latin typeface="Times New Roman" pitchFamily="18" charset="0"/>
              <a:cs typeface="Times New Roman" pitchFamily="18" charset="0"/>
            </a:endParaRPr>
          </a:p>
        </p:txBody>
      </p:sp>
      <p:sp>
        <p:nvSpPr>
          <p:cNvPr id="30736" name="15 CuadroTexto"/>
          <p:cNvSpPr txBox="1">
            <a:spLocks noChangeArrowheads="1"/>
          </p:cNvSpPr>
          <p:nvPr/>
        </p:nvSpPr>
        <p:spPr bwMode="auto">
          <a:xfrm>
            <a:off x="7096125" y="6286500"/>
            <a:ext cx="785813" cy="307975"/>
          </a:xfrm>
          <a:prstGeom prst="rect">
            <a:avLst/>
          </a:prstGeom>
          <a:noFill/>
          <a:ln w="9525">
            <a:noFill/>
            <a:miter lim="800000"/>
            <a:headEnd/>
            <a:tailEnd/>
          </a:ln>
        </p:spPr>
        <p:txBody>
          <a:bodyPr>
            <a:spAutoFit/>
          </a:bodyPr>
          <a:lstStyle/>
          <a:p>
            <a:r>
              <a:rPr lang="es-ES_tradnl" sz="1400">
                <a:latin typeface="Times New Roman" pitchFamily="18" charset="0"/>
                <a:cs typeface="Times New Roman" pitchFamily="18" charset="0"/>
              </a:rPr>
              <a:t>x (cm)</a:t>
            </a:r>
            <a:endParaRPr lang="es-ES" sz="1400">
              <a:latin typeface="Times New Roman" pitchFamily="18" charset="0"/>
              <a:cs typeface="Times New Roman" pitchFamily="18" charset="0"/>
            </a:endParaRPr>
          </a:p>
        </p:txBody>
      </p:sp>
      <p:sp>
        <p:nvSpPr>
          <p:cNvPr id="30737" name="17 CuadroTexto"/>
          <p:cNvSpPr txBox="1">
            <a:spLocks noChangeArrowheads="1"/>
          </p:cNvSpPr>
          <p:nvPr/>
        </p:nvSpPr>
        <p:spPr bwMode="auto">
          <a:xfrm>
            <a:off x="2868613" y="6286500"/>
            <a:ext cx="785812" cy="307975"/>
          </a:xfrm>
          <a:prstGeom prst="rect">
            <a:avLst/>
          </a:prstGeom>
          <a:noFill/>
          <a:ln w="9525">
            <a:noFill/>
            <a:miter lim="800000"/>
            <a:headEnd/>
            <a:tailEnd/>
          </a:ln>
        </p:spPr>
        <p:txBody>
          <a:bodyPr>
            <a:spAutoFit/>
          </a:bodyPr>
          <a:lstStyle/>
          <a:p>
            <a:r>
              <a:rPr lang="es-ES_tradnl" sz="1400">
                <a:latin typeface="Times New Roman" pitchFamily="18" charset="0"/>
                <a:cs typeface="Times New Roman" pitchFamily="18" charset="0"/>
              </a:rPr>
              <a:t>z (cm)</a:t>
            </a:r>
            <a:endParaRPr lang="es-ES" sz="1400">
              <a:latin typeface="Times New Roman" pitchFamily="18" charset="0"/>
              <a:cs typeface="Times New Roman" pitchFamily="18" charset="0"/>
            </a:endParaRPr>
          </a:p>
        </p:txBody>
      </p:sp>
      <p:sp>
        <p:nvSpPr>
          <p:cNvPr id="30738" name="17 CuadroTexto"/>
          <p:cNvSpPr txBox="1">
            <a:spLocks noChangeArrowheads="1"/>
          </p:cNvSpPr>
          <p:nvPr/>
        </p:nvSpPr>
        <p:spPr bwMode="auto">
          <a:xfrm>
            <a:off x="2868613" y="3429000"/>
            <a:ext cx="785812" cy="307975"/>
          </a:xfrm>
          <a:prstGeom prst="rect">
            <a:avLst/>
          </a:prstGeom>
          <a:noFill/>
          <a:ln w="9525">
            <a:noFill/>
            <a:miter lim="800000"/>
            <a:headEnd/>
            <a:tailEnd/>
          </a:ln>
        </p:spPr>
        <p:txBody>
          <a:bodyPr>
            <a:spAutoFit/>
          </a:bodyPr>
          <a:lstStyle/>
          <a:p>
            <a:r>
              <a:rPr lang="es-ES_tradnl" sz="1400">
                <a:latin typeface="Times New Roman" pitchFamily="18" charset="0"/>
                <a:cs typeface="Times New Roman" pitchFamily="18" charset="0"/>
              </a:rPr>
              <a:t>z (cm)</a:t>
            </a:r>
            <a:endParaRPr lang="es-ES" sz="1400">
              <a:latin typeface="Times New Roman" pitchFamily="18" charset="0"/>
              <a:cs typeface="Times New Roman" pitchFamily="18" charset="0"/>
            </a:endParaRPr>
          </a:p>
        </p:txBody>
      </p:sp>
      <p:sp>
        <p:nvSpPr>
          <p:cNvPr id="30739" name="2 Rectángulo"/>
          <p:cNvSpPr>
            <a:spLocks noChangeArrowheads="1"/>
          </p:cNvSpPr>
          <p:nvPr/>
        </p:nvSpPr>
        <p:spPr bwMode="auto">
          <a:xfrm>
            <a:off x="571533" y="-23178"/>
            <a:ext cx="8643937" cy="523220"/>
          </a:xfrm>
          <a:prstGeom prst="rect">
            <a:avLst/>
          </a:prstGeom>
          <a:noFill/>
          <a:ln w="9525">
            <a:noFill/>
            <a:miter lim="800000"/>
            <a:headEnd/>
            <a:tailEnd/>
          </a:ln>
        </p:spPr>
        <p:txBody>
          <a:bodyPr>
            <a:spAutoFit/>
          </a:bodyPr>
          <a:lstStyle/>
          <a:p>
            <a:pPr algn="r"/>
            <a:r>
              <a:rPr lang="es-ES_tradnl" sz="2800" b="1" dirty="0" smtClean="0">
                <a:solidFill>
                  <a:srgbClr val="262673"/>
                </a:solidFill>
              </a:rPr>
              <a:t>Comparación de dosis: </a:t>
            </a:r>
            <a:r>
              <a:rPr lang="es-ES_tradnl" sz="2800" b="1" dirty="0">
                <a:solidFill>
                  <a:srgbClr val="262673"/>
                </a:solidFill>
              </a:rPr>
              <a:t>medios homogéneos</a:t>
            </a:r>
            <a:endParaRPr lang="es-ES" sz="2800" dirty="0">
              <a:solidFill>
                <a:srgbClr val="262673"/>
              </a:solidFill>
            </a:endParaRPr>
          </a:p>
        </p:txBody>
      </p:sp>
      <p:cxnSp>
        <p:nvCxnSpPr>
          <p:cNvPr id="48" name="47 Conector recto"/>
          <p:cNvCxnSpPr/>
          <p:nvPr/>
        </p:nvCxnSpPr>
        <p:spPr>
          <a:xfrm>
            <a:off x="1000100" y="476888"/>
            <a:ext cx="8043888" cy="1587"/>
          </a:xfrm>
          <a:prstGeom prst="line">
            <a:avLst/>
          </a:prstGeom>
          <a:ln>
            <a:solidFill>
              <a:srgbClr val="C00000"/>
            </a:solidFill>
          </a:ln>
        </p:spPr>
        <p:style>
          <a:lnRef idx="2">
            <a:schemeClr val="dk1"/>
          </a:lnRef>
          <a:fillRef idx="0">
            <a:schemeClr val="dk1"/>
          </a:fillRef>
          <a:effectRef idx="1">
            <a:schemeClr val="dk1"/>
          </a:effectRef>
          <a:fontRef idx="minor">
            <a:schemeClr val="tx1"/>
          </a:fontRef>
        </p:style>
      </p:cxnSp>
      <p:sp>
        <p:nvSpPr>
          <p:cNvPr id="2" name="9 CuadroTexto"/>
          <p:cNvSpPr txBox="1">
            <a:spLocks noChangeArrowheads="1"/>
          </p:cNvSpPr>
          <p:nvPr/>
        </p:nvSpPr>
        <p:spPr bwMode="auto">
          <a:xfrm>
            <a:off x="4786313" y="3571875"/>
            <a:ext cx="701675" cy="384175"/>
          </a:xfrm>
          <a:prstGeom prst="rect">
            <a:avLst/>
          </a:prstGeom>
          <a:solidFill>
            <a:schemeClr val="bg1"/>
          </a:solidFill>
          <a:ln w="15875">
            <a:solidFill>
              <a:schemeClr val="tx1"/>
            </a:solidFill>
            <a:miter lim="800000"/>
            <a:headEnd/>
            <a:tailEnd/>
          </a:ln>
        </p:spPr>
        <p:txBody>
          <a:bodyPr>
            <a:spAutoFit/>
          </a:bodyPr>
          <a:lstStyle/>
          <a:p>
            <a:pPr algn="ctr">
              <a:defRPr/>
            </a:pPr>
            <a:r>
              <a:rPr lang="es-ES_tradnl" sz="1900" b="1" dirty="0">
                <a:latin typeface="+mn-lt"/>
                <a:cs typeface="Times New Roman" pitchFamily="18" charset="0"/>
              </a:rPr>
              <a:t>Aire</a:t>
            </a:r>
            <a:endParaRPr lang="es-ES" sz="1900" b="1" dirty="0">
              <a:latin typeface="+mn-lt"/>
              <a:cs typeface="Times New Roman" pitchFamily="18" charset="0"/>
            </a:endParaRPr>
          </a:p>
        </p:txBody>
      </p:sp>
      <p:graphicFrame>
        <p:nvGraphicFramePr>
          <p:cNvPr id="49" name="48 Tabla"/>
          <p:cNvGraphicFramePr>
            <a:graphicFrameLocks noGrp="1"/>
          </p:cNvGraphicFramePr>
          <p:nvPr/>
        </p:nvGraphicFramePr>
        <p:xfrm>
          <a:off x="71438" y="2487613"/>
          <a:ext cx="1000132" cy="1013460"/>
        </p:xfrm>
        <a:graphic>
          <a:graphicData uri="http://schemas.openxmlformats.org/drawingml/2006/table">
            <a:tbl>
              <a:tblPr/>
              <a:tblGrid>
                <a:gridCol w="571504"/>
                <a:gridCol w="428628"/>
              </a:tblGrid>
              <a:tr h="214314">
                <a:tc>
                  <a:txBody>
                    <a:bodyPr/>
                    <a:lstStyle/>
                    <a:p>
                      <a:pPr algn="ctr" rtl="0" fontAlgn="b"/>
                      <a:r>
                        <a:rPr lang="es-ES" sz="1400" b="1" i="0" u="none" strike="noStrike" dirty="0" err="1">
                          <a:solidFill>
                            <a:srgbClr val="000000"/>
                          </a:solidFill>
                          <a:latin typeface="Garamond"/>
                        </a:rPr>
                        <a:t>Met</a:t>
                      </a:r>
                      <a:r>
                        <a:rPr lang="es-ES" sz="1400" b="1" i="0" u="none" strike="noStrike" dirty="0">
                          <a:solidFill>
                            <a:srgbClr val="000000"/>
                          </a:solidFill>
                          <a:latin typeface="Garamond"/>
                        </a:rPr>
                        <a:t>. 1</a:t>
                      </a:r>
                    </a:p>
                  </a:txBody>
                  <a:tcPr marL="9525" marR="9525" marT="9525" marB="0" anchor="b">
                    <a:lnL>
                      <a:noFill/>
                    </a:lnL>
                    <a:lnR>
                      <a:noFill/>
                    </a:lnR>
                    <a:lnT>
                      <a:noFill/>
                    </a:lnT>
                    <a:lnB w="12700" cap="flat" cmpd="sng" algn="ctr">
                      <a:solidFill>
                        <a:srgbClr val="000000"/>
                      </a:solidFill>
                      <a:prstDash val="dash"/>
                      <a:round/>
                      <a:headEnd type="none" w="med" len="med"/>
                      <a:tailEnd type="none" w="med" len="med"/>
                    </a:lnB>
                  </a:tcPr>
                </a:tc>
                <a:tc>
                  <a:txBody>
                    <a:bodyPr/>
                    <a:lstStyle/>
                    <a:p>
                      <a:pPr algn="ctr" rtl="0" fontAlgn="b"/>
                      <a:r>
                        <a:rPr lang="es-ES_tradnl" sz="1600" b="1" i="0" u="none" strike="noStrike" dirty="0" smtClean="0">
                          <a:solidFill>
                            <a:srgbClr val="000000"/>
                          </a:solidFill>
                          <a:latin typeface="Garamond"/>
                        </a:rPr>
                        <a:t>100</a:t>
                      </a:r>
                      <a:endParaRPr lang="es-ES" sz="1600" b="1" i="0" u="none" strike="noStrike" dirty="0">
                        <a:solidFill>
                          <a:srgbClr val="000000"/>
                        </a:solidFill>
                        <a:latin typeface="Garamond"/>
                      </a:endParaRPr>
                    </a:p>
                  </a:txBody>
                  <a:tcPr marL="9525" marR="9525" marT="9525" marB="0" anchor="b">
                    <a:lnL>
                      <a:noFill/>
                    </a:lnL>
                    <a:lnR>
                      <a:noFill/>
                    </a:lnR>
                    <a:lnT>
                      <a:noFill/>
                    </a:lnT>
                    <a:lnB w="12700" cap="flat" cmpd="sng" algn="ctr">
                      <a:solidFill>
                        <a:srgbClr val="000000"/>
                      </a:solidFill>
                      <a:prstDash val="dash"/>
                      <a:round/>
                      <a:headEnd type="none" w="med" len="med"/>
                      <a:tailEnd type="none" w="med" len="med"/>
                    </a:lnB>
                  </a:tcPr>
                </a:tc>
              </a:tr>
              <a:tr h="214314">
                <a:tc>
                  <a:txBody>
                    <a:bodyPr/>
                    <a:lstStyle/>
                    <a:p>
                      <a:pPr algn="ctr" rtl="0" fontAlgn="b"/>
                      <a:r>
                        <a:rPr lang="es-ES" sz="1400" b="1" i="0" u="none" strike="noStrike" dirty="0" err="1">
                          <a:solidFill>
                            <a:srgbClr val="000000"/>
                          </a:solidFill>
                          <a:latin typeface="Garamond"/>
                        </a:rPr>
                        <a:t>Met</a:t>
                      </a:r>
                      <a:r>
                        <a:rPr lang="es-ES" sz="1400" b="1" i="0" u="none" strike="noStrike" dirty="0">
                          <a:solidFill>
                            <a:srgbClr val="000000"/>
                          </a:solidFill>
                          <a:latin typeface="Garamond"/>
                        </a:rPr>
                        <a:t>. 2</a:t>
                      </a:r>
                    </a:p>
                  </a:txBody>
                  <a:tcPr marL="9525" marR="9525" marT="9525" marB="0" anchor="b">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rtl="0" fontAlgn="b"/>
                      <a:r>
                        <a:rPr lang="es-ES_tradnl" sz="1600" b="1" i="0" u="none" strike="noStrike" dirty="0" smtClean="0">
                          <a:solidFill>
                            <a:srgbClr val="000000"/>
                          </a:solidFill>
                          <a:latin typeface="Garamond"/>
                        </a:rPr>
                        <a:t>100</a:t>
                      </a:r>
                      <a:endParaRPr lang="es-ES" sz="1600" b="1" i="0" u="none" strike="noStrike" dirty="0">
                        <a:solidFill>
                          <a:srgbClr val="000000"/>
                        </a:solidFill>
                        <a:latin typeface="Garamond"/>
                      </a:endParaRPr>
                    </a:p>
                  </a:txBody>
                  <a:tcPr marL="9525" marR="9525" marT="9525" marB="0" anchor="b">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r>
              <a:tr h="214314">
                <a:tc>
                  <a:txBody>
                    <a:bodyPr/>
                    <a:lstStyle/>
                    <a:p>
                      <a:pPr algn="ctr" rtl="0" fontAlgn="b"/>
                      <a:r>
                        <a:rPr lang="es-ES" sz="1400" b="1" i="0" u="none" strike="noStrike" dirty="0" err="1">
                          <a:solidFill>
                            <a:srgbClr val="000000"/>
                          </a:solidFill>
                          <a:latin typeface="Garamond"/>
                        </a:rPr>
                        <a:t>Met</a:t>
                      </a:r>
                      <a:r>
                        <a:rPr lang="es-ES" sz="1400" b="1" i="0" u="none" strike="noStrike" dirty="0">
                          <a:solidFill>
                            <a:srgbClr val="000000"/>
                          </a:solidFill>
                          <a:latin typeface="Garamond"/>
                        </a:rPr>
                        <a:t>. 3</a:t>
                      </a:r>
                    </a:p>
                  </a:txBody>
                  <a:tcPr marL="9525" marR="9525" marT="9525" marB="0" anchor="b">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rtl="0" fontAlgn="b"/>
                      <a:r>
                        <a:rPr lang="es-ES_tradnl" sz="1600" b="1" i="0" u="none" strike="noStrike" dirty="0" smtClean="0">
                          <a:solidFill>
                            <a:srgbClr val="000000"/>
                          </a:solidFill>
                          <a:latin typeface="Garamond"/>
                        </a:rPr>
                        <a:t>100</a:t>
                      </a:r>
                      <a:endParaRPr lang="es-ES" sz="1600" b="1" i="0" u="none" strike="noStrike" dirty="0">
                        <a:solidFill>
                          <a:srgbClr val="000000"/>
                        </a:solidFill>
                        <a:latin typeface="Garamond"/>
                      </a:endParaRPr>
                    </a:p>
                  </a:txBody>
                  <a:tcPr marL="9525" marR="9525" marT="9525" marB="0" anchor="b">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r>
              <a:tr h="214314">
                <a:tc>
                  <a:txBody>
                    <a:bodyPr/>
                    <a:lstStyle/>
                    <a:p>
                      <a:pPr algn="ctr" rtl="0" fontAlgn="b"/>
                      <a:r>
                        <a:rPr lang="es-ES" sz="1400" b="1" i="0" u="none" strike="noStrike" dirty="0" err="1">
                          <a:solidFill>
                            <a:srgbClr val="000000"/>
                          </a:solidFill>
                          <a:latin typeface="Garamond"/>
                        </a:rPr>
                        <a:t>Met</a:t>
                      </a:r>
                      <a:r>
                        <a:rPr lang="es-ES" sz="1400" b="1" i="0" u="none" strike="noStrike" dirty="0">
                          <a:solidFill>
                            <a:srgbClr val="000000"/>
                          </a:solidFill>
                          <a:latin typeface="Garamond"/>
                        </a:rPr>
                        <a:t>. </a:t>
                      </a:r>
                      <a:r>
                        <a:rPr lang="es-ES" sz="1400" b="1" i="0" u="none" strike="noStrike" dirty="0" smtClean="0">
                          <a:solidFill>
                            <a:srgbClr val="000000"/>
                          </a:solidFill>
                          <a:latin typeface="Garamond"/>
                        </a:rPr>
                        <a:t>4</a:t>
                      </a:r>
                      <a:endParaRPr lang="es-ES" sz="1400" b="1" i="0" u="none" strike="noStrike" dirty="0">
                        <a:solidFill>
                          <a:srgbClr val="000000"/>
                        </a:solidFill>
                        <a:latin typeface="Garamond"/>
                      </a:endParaRPr>
                    </a:p>
                  </a:txBody>
                  <a:tcPr marL="9525" marR="9525" marT="9525" marB="0" anchor="b">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rtl="0" fontAlgn="b"/>
                      <a:r>
                        <a:rPr lang="es-ES_tradnl" sz="1600" b="1" i="0" u="none" strike="noStrike" dirty="0" smtClean="0">
                          <a:solidFill>
                            <a:srgbClr val="000000"/>
                          </a:solidFill>
                          <a:latin typeface="Garamond"/>
                        </a:rPr>
                        <a:t>100</a:t>
                      </a:r>
                      <a:endParaRPr lang="es-ES" sz="1600" b="1" i="0" u="none" strike="noStrike" dirty="0">
                        <a:solidFill>
                          <a:srgbClr val="000000"/>
                        </a:solidFill>
                        <a:latin typeface="Garamond"/>
                      </a:endParaRPr>
                    </a:p>
                  </a:txBody>
                  <a:tcPr marL="9525" marR="9525" marT="9525" marB="0" anchor="b">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r>
            </a:tbl>
          </a:graphicData>
        </a:graphic>
      </p:graphicFrame>
      <p:sp>
        <p:nvSpPr>
          <p:cNvPr id="50" name="49 Rectángulo"/>
          <p:cNvSpPr>
            <a:spLocks noChangeArrowheads="1"/>
          </p:cNvSpPr>
          <p:nvPr/>
        </p:nvSpPr>
        <p:spPr bwMode="auto">
          <a:xfrm>
            <a:off x="0" y="2214563"/>
            <a:ext cx="1101725" cy="369887"/>
          </a:xfrm>
          <a:prstGeom prst="rect">
            <a:avLst/>
          </a:prstGeom>
          <a:noFill/>
          <a:ln w="9525">
            <a:noFill/>
            <a:miter lim="800000"/>
            <a:headEnd/>
            <a:tailEnd/>
          </a:ln>
        </p:spPr>
        <p:txBody>
          <a:bodyPr wrap="none">
            <a:spAutoFit/>
          </a:bodyPr>
          <a:lstStyle/>
          <a:p>
            <a:pPr algn="ctr"/>
            <a:r>
              <a:rPr lang="es-ES" b="1" u="sng">
                <a:solidFill>
                  <a:srgbClr val="000000"/>
                </a:solidFill>
                <a:latin typeface="Garamond" pitchFamily="18" charset="0"/>
                <a:cs typeface="Times New Roman" pitchFamily="18" charset="0"/>
              </a:rPr>
              <a:t>3% 3 mm</a:t>
            </a:r>
            <a:endParaRPr lang="es-ES" u="sng">
              <a:latin typeface="Garamond" pitchFamily="18" charset="0"/>
              <a:cs typeface="Times New Roman" pitchFamily="18" charset="0"/>
            </a:endParaRPr>
          </a:p>
        </p:txBody>
      </p:sp>
      <p:graphicFrame>
        <p:nvGraphicFramePr>
          <p:cNvPr id="51" name="50 Tabla"/>
          <p:cNvGraphicFramePr>
            <a:graphicFrameLocks noGrp="1"/>
          </p:cNvGraphicFramePr>
          <p:nvPr/>
        </p:nvGraphicFramePr>
        <p:xfrm>
          <a:off x="71438" y="5416550"/>
          <a:ext cx="1000132" cy="1013460"/>
        </p:xfrm>
        <a:graphic>
          <a:graphicData uri="http://schemas.openxmlformats.org/drawingml/2006/table">
            <a:tbl>
              <a:tblPr/>
              <a:tblGrid>
                <a:gridCol w="571504"/>
                <a:gridCol w="428628"/>
              </a:tblGrid>
              <a:tr h="214314">
                <a:tc>
                  <a:txBody>
                    <a:bodyPr/>
                    <a:lstStyle/>
                    <a:p>
                      <a:pPr algn="ctr" rtl="0" fontAlgn="b"/>
                      <a:r>
                        <a:rPr lang="es-ES" sz="1400" b="1" i="0" u="none" strike="noStrike" dirty="0" err="1">
                          <a:solidFill>
                            <a:srgbClr val="000000"/>
                          </a:solidFill>
                          <a:latin typeface="Garamond"/>
                        </a:rPr>
                        <a:t>Met</a:t>
                      </a:r>
                      <a:r>
                        <a:rPr lang="es-ES" sz="1400" b="1" i="0" u="none" strike="noStrike" dirty="0">
                          <a:solidFill>
                            <a:srgbClr val="000000"/>
                          </a:solidFill>
                          <a:latin typeface="Garamond"/>
                        </a:rPr>
                        <a:t>. 1</a:t>
                      </a:r>
                    </a:p>
                  </a:txBody>
                  <a:tcPr marL="9525" marR="9525" marT="9525" marB="0" anchor="b">
                    <a:lnL>
                      <a:noFill/>
                    </a:lnL>
                    <a:lnR>
                      <a:noFill/>
                    </a:lnR>
                    <a:lnT>
                      <a:noFill/>
                    </a:lnT>
                    <a:lnB w="12700" cap="flat" cmpd="sng" algn="ctr">
                      <a:solidFill>
                        <a:srgbClr val="000000"/>
                      </a:solidFill>
                      <a:prstDash val="dash"/>
                      <a:round/>
                      <a:headEnd type="none" w="med" len="med"/>
                      <a:tailEnd type="none" w="med" len="med"/>
                    </a:lnB>
                  </a:tcPr>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s-ES_tradnl" sz="1600" b="1" i="0" u="none" strike="noStrike" dirty="0" smtClean="0">
                          <a:solidFill>
                            <a:srgbClr val="000000"/>
                          </a:solidFill>
                          <a:latin typeface="Garamond"/>
                        </a:rPr>
                        <a:t>100</a:t>
                      </a:r>
                      <a:endParaRPr lang="es-ES" sz="1600" b="1" i="0" u="none" strike="noStrike" dirty="0" smtClean="0">
                        <a:solidFill>
                          <a:srgbClr val="000000"/>
                        </a:solidFill>
                        <a:latin typeface="Garamond"/>
                      </a:endParaRPr>
                    </a:p>
                  </a:txBody>
                  <a:tcPr marL="9525" marR="9525" marT="9525" marB="0" anchor="b">
                    <a:lnL>
                      <a:noFill/>
                    </a:lnL>
                    <a:lnR>
                      <a:noFill/>
                    </a:lnR>
                    <a:lnT>
                      <a:noFill/>
                    </a:lnT>
                    <a:lnB w="12700" cap="flat" cmpd="sng" algn="ctr">
                      <a:solidFill>
                        <a:srgbClr val="000000"/>
                      </a:solidFill>
                      <a:prstDash val="dash"/>
                      <a:round/>
                      <a:headEnd type="none" w="med" len="med"/>
                      <a:tailEnd type="none" w="med" len="med"/>
                    </a:lnB>
                  </a:tcPr>
                </a:tc>
              </a:tr>
              <a:tr h="214314">
                <a:tc>
                  <a:txBody>
                    <a:bodyPr/>
                    <a:lstStyle/>
                    <a:p>
                      <a:pPr algn="ctr" rtl="0" fontAlgn="b"/>
                      <a:r>
                        <a:rPr lang="es-ES" sz="1400" b="1" i="0" u="none" strike="noStrike" dirty="0" err="1">
                          <a:solidFill>
                            <a:srgbClr val="000000"/>
                          </a:solidFill>
                          <a:latin typeface="Garamond"/>
                        </a:rPr>
                        <a:t>Met</a:t>
                      </a:r>
                      <a:r>
                        <a:rPr lang="es-ES" sz="1400" b="1" i="0" u="none" strike="noStrike" dirty="0">
                          <a:solidFill>
                            <a:srgbClr val="000000"/>
                          </a:solidFill>
                          <a:latin typeface="Garamond"/>
                        </a:rPr>
                        <a:t>. 2</a:t>
                      </a:r>
                    </a:p>
                  </a:txBody>
                  <a:tcPr marL="9525" marR="9525" marT="9525" marB="0" anchor="b">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s-ES_tradnl" sz="1600" b="1" i="0" u="none" strike="noStrike" dirty="0" smtClean="0">
                          <a:solidFill>
                            <a:srgbClr val="000000"/>
                          </a:solidFill>
                          <a:latin typeface="Garamond"/>
                        </a:rPr>
                        <a:t>100</a:t>
                      </a:r>
                      <a:endParaRPr lang="es-ES" sz="1600" b="1" i="0" u="none" strike="noStrike" dirty="0" smtClean="0">
                        <a:solidFill>
                          <a:srgbClr val="000000"/>
                        </a:solidFill>
                        <a:latin typeface="Garamond"/>
                      </a:endParaRPr>
                    </a:p>
                  </a:txBody>
                  <a:tcPr marL="9525" marR="9525" marT="9525" marB="0" anchor="b">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r>
              <a:tr h="214314">
                <a:tc>
                  <a:txBody>
                    <a:bodyPr/>
                    <a:lstStyle/>
                    <a:p>
                      <a:pPr algn="ctr" rtl="0" fontAlgn="b"/>
                      <a:r>
                        <a:rPr lang="es-ES" sz="1400" b="1" i="0" u="none" strike="noStrike" dirty="0" err="1">
                          <a:solidFill>
                            <a:srgbClr val="000000"/>
                          </a:solidFill>
                          <a:latin typeface="Garamond"/>
                        </a:rPr>
                        <a:t>Met</a:t>
                      </a:r>
                      <a:r>
                        <a:rPr lang="es-ES" sz="1400" b="1" i="0" u="none" strike="noStrike" dirty="0">
                          <a:solidFill>
                            <a:srgbClr val="000000"/>
                          </a:solidFill>
                          <a:latin typeface="Garamond"/>
                        </a:rPr>
                        <a:t>. 3</a:t>
                      </a:r>
                    </a:p>
                  </a:txBody>
                  <a:tcPr marL="9525" marR="9525" marT="9525" marB="0" anchor="b">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rtl="0" fontAlgn="b"/>
                      <a:r>
                        <a:rPr lang="es-ES_tradnl" sz="1600" b="1" i="0" u="none" strike="noStrike" dirty="0" smtClean="0">
                          <a:solidFill>
                            <a:srgbClr val="FF0000"/>
                          </a:solidFill>
                          <a:latin typeface="Garamond"/>
                        </a:rPr>
                        <a:t>76.4</a:t>
                      </a:r>
                      <a:endParaRPr lang="es-ES" sz="1600" b="1" i="0" u="none" strike="noStrike" dirty="0">
                        <a:solidFill>
                          <a:srgbClr val="FF0000"/>
                        </a:solidFill>
                        <a:latin typeface="Garamond"/>
                      </a:endParaRPr>
                    </a:p>
                  </a:txBody>
                  <a:tcPr marL="9525" marR="9525" marT="9525" marB="0" anchor="b">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r>
              <a:tr h="214314">
                <a:tc>
                  <a:txBody>
                    <a:bodyPr/>
                    <a:lstStyle/>
                    <a:p>
                      <a:pPr algn="ctr" rtl="0" fontAlgn="b"/>
                      <a:r>
                        <a:rPr lang="es-ES" sz="1400" b="1" i="0" u="none" strike="noStrike" dirty="0" err="1">
                          <a:solidFill>
                            <a:srgbClr val="000000"/>
                          </a:solidFill>
                          <a:latin typeface="Garamond"/>
                        </a:rPr>
                        <a:t>Met</a:t>
                      </a:r>
                      <a:r>
                        <a:rPr lang="es-ES" sz="1400" b="1" i="0" u="none" strike="noStrike" dirty="0">
                          <a:solidFill>
                            <a:srgbClr val="000000"/>
                          </a:solidFill>
                          <a:latin typeface="Garamond"/>
                        </a:rPr>
                        <a:t>. </a:t>
                      </a:r>
                      <a:r>
                        <a:rPr lang="es-ES" sz="1400" b="1" i="0" u="none" strike="noStrike" dirty="0" smtClean="0">
                          <a:solidFill>
                            <a:srgbClr val="000000"/>
                          </a:solidFill>
                          <a:latin typeface="Garamond"/>
                        </a:rPr>
                        <a:t>4</a:t>
                      </a:r>
                      <a:endParaRPr lang="es-ES" sz="1400" b="1" i="0" u="none" strike="noStrike" dirty="0">
                        <a:solidFill>
                          <a:srgbClr val="000000"/>
                        </a:solidFill>
                        <a:latin typeface="Garamond"/>
                      </a:endParaRPr>
                    </a:p>
                  </a:txBody>
                  <a:tcPr marL="9525" marR="9525" marT="9525" marB="0" anchor="b">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s-ES_tradnl" sz="1600" b="1" i="0" u="none" strike="noStrike" dirty="0" smtClean="0">
                          <a:solidFill>
                            <a:srgbClr val="FF0000"/>
                          </a:solidFill>
                          <a:latin typeface="Garamond"/>
                        </a:rPr>
                        <a:t>28.9</a:t>
                      </a:r>
                      <a:endParaRPr lang="es-ES" sz="1600" b="1" i="0" u="none" strike="noStrike" dirty="0" smtClean="0">
                        <a:solidFill>
                          <a:srgbClr val="FF0000"/>
                        </a:solidFill>
                        <a:latin typeface="Garamond"/>
                      </a:endParaRPr>
                    </a:p>
                  </a:txBody>
                  <a:tcPr marL="9525" marR="9525" marT="9525" marB="0" anchor="b">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r>
            </a:tbl>
          </a:graphicData>
        </a:graphic>
      </p:graphicFrame>
      <p:sp>
        <p:nvSpPr>
          <p:cNvPr id="52" name="51 Rectángulo"/>
          <p:cNvSpPr>
            <a:spLocks noChangeArrowheads="1"/>
          </p:cNvSpPr>
          <p:nvPr/>
        </p:nvSpPr>
        <p:spPr bwMode="auto">
          <a:xfrm>
            <a:off x="41275" y="5130800"/>
            <a:ext cx="1101725" cy="369888"/>
          </a:xfrm>
          <a:prstGeom prst="rect">
            <a:avLst/>
          </a:prstGeom>
          <a:noFill/>
          <a:ln w="9525">
            <a:noFill/>
            <a:miter lim="800000"/>
            <a:headEnd/>
            <a:tailEnd/>
          </a:ln>
        </p:spPr>
        <p:txBody>
          <a:bodyPr wrap="none">
            <a:spAutoFit/>
          </a:bodyPr>
          <a:lstStyle/>
          <a:p>
            <a:pPr algn="ctr"/>
            <a:r>
              <a:rPr lang="es-ES" b="1" u="sng">
                <a:solidFill>
                  <a:srgbClr val="000000"/>
                </a:solidFill>
                <a:latin typeface="Garamond" pitchFamily="18" charset="0"/>
                <a:cs typeface="Times New Roman" pitchFamily="18" charset="0"/>
              </a:rPr>
              <a:t>3% 3 mm</a:t>
            </a:r>
            <a:endParaRPr lang="es-ES" u="sng">
              <a:latin typeface="Garamond" pitchFamily="18" charset="0"/>
              <a:cs typeface="Times New Roman" pitchFamily="18" charset="0"/>
            </a:endParaRPr>
          </a:p>
        </p:txBody>
      </p:sp>
      <p:grpSp>
        <p:nvGrpSpPr>
          <p:cNvPr id="55" name="54 Grupo"/>
          <p:cNvGrpSpPr/>
          <p:nvPr/>
        </p:nvGrpSpPr>
        <p:grpSpPr>
          <a:xfrm>
            <a:off x="1785918" y="4071942"/>
            <a:ext cx="1285884" cy="1052934"/>
            <a:chOff x="1785918" y="4071942"/>
            <a:chExt cx="1285884" cy="1052934"/>
          </a:xfrm>
        </p:grpSpPr>
        <p:sp>
          <p:nvSpPr>
            <p:cNvPr id="45" name="44 CuadroTexto"/>
            <p:cNvSpPr txBox="1"/>
            <p:nvPr/>
          </p:nvSpPr>
          <p:spPr>
            <a:xfrm>
              <a:off x="1785918" y="4786322"/>
              <a:ext cx="1285884" cy="338554"/>
            </a:xfrm>
            <a:prstGeom prst="rect">
              <a:avLst/>
            </a:prstGeom>
            <a:noFill/>
          </p:spPr>
          <p:txBody>
            <a:bodyPr wrap="square" rtlCol="0">
              <a:spAutoFit/>
            </a:bodyPr>
            <a:lstStyle/>
            <a:p>
              <a:pPr algn="ctr"/>
              <a:r>
                <a:rPr lang="es-ES_tradnl" sz="1600" b="1" dirty="0" smtClean="0">
                  <a:solidFill>
                    <a:srgbClr val="FF0000"/>
                  </a:solidFill>
                </a:rPr>
                <a:t>Sólo </a:t>
              </a:r>
              <a:r>
                <a:rPr lang="es-ES_tradnl" sz="1600" b="1" dirty="0" smtClean="0">
                  <a:solidFill>
                    <a:srgbClr val="FF0000"/>
                  </a:solidFill>
                </a:rPr>
                <a:t>agua</a:t>
              </a:r>
              <a:endParaRPr lang="es-ES" sz="1600" b="1" dirty="0">
                <a:solidFill>
                  <a:srgbClr val="FF0000"/>
                </a:solidFill>
              </a:endParaRPr>
            </a:p>
          </p:txBody>
        </p:sp>
        <p:cxnSp>
          <p:nvCxnSpPr>
            <p:cNvPr id="46" name="45 Conector recto de flecha"/>
            <p:cNvCxnSpPr>
              <a:stCxn id="45" idx="0"/>
            </p:cNvCxnSpPr>
            <p:nvPr/>
          </p:nvCxnSpPr>
          <p:spPr>
            <a:xfrm rot="16200000" flipV="1">
              <a:off x="1964513" y="4321975"/>
              <a:ext cx="714380" cy="21431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7" name="46 Conector recto de flecha"/>
            <p:cNvCxnSpPr>
              <a:stCxn id="45" idx="0"/>
            </p:cNvCxnSpPr>
            <p:nvPr/>
          </p:nvCxnSpPr>
          <p:spPr>
            <a:xfrm rot="5400000" flipH="1" flipV="1">
              <a:off x="2209784" y="4433894"/>
              <a:ext cx="571504" cy="13335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56" name="55 Grupo"/>
          <p:cNvGrpSpPr/>
          <p:nvPr/>
        </p:nvGrpSpPr>
        <p:grpSpPr>
          <a:xfrm>
            <a:off x="0" y="6572250"/>
            <a:ext cx="9144000" cy="285750"/>
            <a:chOff x="0" y="6572250"/>
            <a:chExt cx="9144000" cy="285750"/>
          </a:xfrm>
        </p:grpSpPr>
        <p:sp>
          <p:nvSpPr>
            <p:cNvPr id="57" name="56 Rectángulo"/>
            <p:cNvSpPr/>
            <p:nvPr/>
          </p:nvSpPr>
          <p:spPr>
            <a:xfrm>
              <a:off x="1785918" y="6572272"/>
              <a:ext cx="1285884" cy="276999"/>
            </a:xfrm>
            <a:prstGeom prst="rect">
              <a:avLst/>
            </a:prstGeom>
            <a:solidFill>
              <a:schemeClr val="bg2">
                <a:lumMod val="40000"/>
                <a:lumOff val="60000"/>
              </a:schemeClr>
            </a:solidFill>
            <a:ln>
              <a:noFill/>
            </a:ln>
          </p:spPr>
          <p:txBody>
            <a:bodyPr wrap="square">
              <a:spAutoFit/>
            </a:bodyPr>
            <a:lstStyle/>
            <a:p>
              <a:pPr algn="ctr">
                <a:defRPr/>
              </a:pPr>
              <a:r>
                <a:rPr lang="es-ES_tradnl" sz="1200" b="1" i="1" dirty="0" smtClean="0">
                  <a:solidFill>
                    <a:schemeClr val="bg1">
                      <a:lumMod val="50000"/>
                    </a:schemeClr>
                  </a:solidFill>
                </a:rPr>
                <a:t>Simulación MC</a:t>
              </a:r>
              <a:endParaRPr lang="es-ES" sz="1200" b="1" i="1" dirty="0">
                <a:solidFill>
                  <a:schemeClr val="bg1">
                    <a:lumMod val="50000"/>
                  </a:schemeClr>
                </a:solidFill>
              </a:endParaRPr>
            </a:p>
          </p:txBody>
        </p:sp>
        <p:sp>
          <p:nvSpPr>
            <p:cNvPr id="66" name="65 Rectángulo"/>
            <p:cNvSpPr/>
            <p:nvPr/>
          </p:nvSpPr>
          <p:spPr>
            <a:xfrm>
              <a:off x="857224" y="6572250"/>
              <a:ext cx="928694"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Objetivos</a:t>
              </a:r>
              <a:endParaRPr lang="es-ES" sz="1200" b="1" i="1" dirty="0">
                <a:solidFill>
                  <a:schemeClr val="bg1">
                    <a:lumMod val="50000"/>
                  </a:schemeClr>
                </a:solidFill>
              </a:endParaRPr>
            </a:p>
          </p:txBody>
        </p:sp>
        <p:sp>
          <p:nvSpPr>
            <p:cNvPr id="67" name="66 Rectángulo"/>
            <p:cNvSpPr/>
            <p:nvPr/>
          </p:nvSpPr>
          <p:spPr>
            <a:xfrm>
              <a:off x="0" y="6572250"/>
              <a:ext cx="1000100" cy="277813"/>
            </a:xfrm>
            <a:prstGeom prst="rect">
              <a:avLst/>
            </a:prstGeom>
            <a:solidFill>
              <a:schemeClr val="bg2">
                <a:lumMod val="40000"/>
                <a:lumOff val="60000"/>
              </a:schemeClr>
            </a:solidFill>
            <a:ln>
              <a:noFill/>
            </a:ln>
          </p:spPr>
          <p:txBody>
            <a:bodyPr wrap="square">
              <a:spAutoFit/>
            </a:bodyPr>
            <a:lstStyle/>
            <a:p>
              <a:pPr>
                <a:defRPr/>
              </a:pPr>
              <a:r>
                <a:rPr lang="es-ES" sz="1200" b="1" i="1" dirty="0" smtClean="0">
                  <a:solidFill>
                    <a:schemeClr val="bg1">
                      <a:lumMod val="50000"/>
                    </a:schemeClr>
                  </a:solidFill>
                </a:rPr>
                <a:t>Motivación</a:t>
              </a:r>
              <a:endParaRPr lang="es-ES" sz="1200" dirty="0">
                <a:solidFill>
                  <a:schemeClr val="bg1">
                    <a:lumMod val="50000"/>
                  </a:schemeClr>
                </a:solidFill>
              </a:endParaRPr>
            </a:p>
          </p:txBody>
        </p:sp>
        <p:sp>
          <p:nvSpPr>
            <p:cNvPr id="68" name="67 Rectángulo"/>
            <p:cNvSpPr/>
            <p:nvPr/>
          </p:nvSpPr>
          <p:spPr>
            <a:xfrm>
              <a:off x="7929586" y="6572250"/>
              <a:ext cx="1214414"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Conclusiones</a:t>
              </a:r>
              <a:endParaRPr lang="es-ES" sz="1200" b="1" i="1" dirty="0">
                <a:solidFill>
                  <a:schemeClr val="bg1">
                    <a:lumMod val="50000"/>
                  </a:schemeClr>
                </a:solidFill>
              </a:endParaRPr>
            </a:p>
          </p:txBody>
        </p:sp>
        <p:sp>
          <p:nvSpPr>
            <p:cNvPr id="69" name="68 Rectángulo"/>
            <p:cNvSpPr/>
            <p:nvPr/>
          </p:nvSpPr>
          <p:spPr>
            <a:xfrm>
              <a:off x="6429388" y="6572250"/>
              <a:ext cx="1500175"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Validación </a:t>
              </a:r>
              <a:r>
                <a:rPr lang="es-ES" sz="1200" b="1" i="1" dirty="0">
                  <a:solidFill>
                    <a:schemeClr val="bg1">
                      <a:lumMod val="50000"/>
                    </a:schemeClr>
                  </a:solidFill>
                </a:rPr>
                <a:t>datos</a:t>
              </a:r>
            </a:p>
          </p:txBody>
        </p:sp>
        <p:sp>
          <p:nvSpPr>
            <p:cNvPr id="70" name="69 Rectángulo"/>
            <p:cNvSpPr/>
            <p:nvPr/>
          </p:nvSpPr>
          <p:spPr>
            <a:xfrm>
              <a:off x="4572000" y="6572250"/>
              <a:ext cx="2000252"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t>Validación </a:t>
              </a:r>
              <a:r>
                <a:rPr lang="es-ES" sz="1200" b="1" i="1" dirty="0"/>
                <a:t>simulaciones</a:t>
              </a:r>
            </a:p>
          </p:txBody>
        </p:sp>
        <p:sp>
          <p:nvSpPr>
            <p:cNvPr id="71" name="70 Rectángulo"/>
            <p:cNvSpPr/>
            <p:nvPr/>
          </p:nvSpPr>
          <p:spPr>
            <a:xfrm>
              <a:off x="3000364" y="6572250"/>
              <a:ext cx="1714512" cy="285750"/>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Método desarrollado</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ppt_w</p:attrName>
                                        </p:attrNameLst>
                                      </p:cBhvr>
                                      <p:tavLst>
                                        <p:tav tm="0">
                                          <p:val>
                                            <p:strVal val="#ppt_w*0.70"/>
                                          </p:val>
                                        </p:tav>
                                        <p:tav tm="100000">
                                          <p:val>
                                            <p:strVal val="#ppt_w"/>
                                          </p:val>
                                        </p:tav>
                                      </p:tavLst>
                                    </p:anim>
                                    <p:anim calcmode="lin" valueType="num">
                                      <p:cBhvr>
                                        <p:cTn id="8" dur="500" fill="hold"/>
                                        <p:tgtEl>
                                          <p:spTgt spid="50"/>
                                        </p:tgtEl>
                                        <p:attrNameLst>
                                          <p:attrName>ppt_h</p:attrName>
                                        </p:attrNameLst>
                                      </p:cBhvr>
                                      <p:tavLst>
                                        <p:tav tm="0">
                                          <p:val>
                                            <p:strVal val="#ppt_h"/>
                                          </p:val>
                                        </p:tav>
                                        <p:tav tm="100000">
                                          <p:val>
                                            <p:strVal val="#ppt_h"/>
                                          </p:val>
                                        </p:tav>
                                      </p:tavLst>
                                    </p:anim>
                                    <p:animEffect transition="in" filter="fade">
                                      <p:cBhvr>
                                        <p:cTn id="9" dur="500"/>
                                        <p:tgtEl>
                                          <p:spTgt spid="50"/>
                                        </p:tgtEl>
                                      </p:cBhvr>
                                    </p:animEffect>
                                  </p:childTnLst>
                                </p:cTn>
                              </p:par>
                              <p:par>
                                <p:cTn id="10" presetID="55" presetClass="entr" presetSubtype="0" fill="hold" nodeType="withEffect">
                                  <p:stCondLst>
                                    <p:cond delay="0"/>
                                  </p:stCondLst>
                                  <p:childTnLst>
                                    <p:set>
                                      <p:cBhvr>
                                        <p:cTn id="11" dur="1" fill="hold">
                                          <p:stCondLst>
                                            <p:cond delay="0"/>
                                          </p:stCondLst>
                                        </p:cTn>
                                        <p:tgtEl>
                                          <p:spTgt spid="49"/>
                                        </p:tgtEl>
                                        <p:attrNameLst>
                                          <p:attrName>style.visibility</p:attrName>
                                        </p:attrNameLst>
                                      </p:cBhvr>
                                      <p:to>
                                        <p:strVal val="visible"/>
                                      </p:to>
                                    </p:set>
                                    <p:anim calcmode="lin" valueType="num">
                                      <p:cBhvr>
                                        <p:cTn id="12" dur="500" fill="hold"/>
                                        <p:tgtEl>
                                          <p:spTgt spid="49"/>
                                        </p:tgtEl>
                                        <p:attrNameLst>
                                          <p:attrName>ppt_w</p:attrName>
                                        </p:attrNameLst>
                                      </p:cBhvr>
                                      <p:tavLst>
                                        <p:tav tm="0">
                                          <p:val>
                                            <p:strVal val="#ppt_w*0.70"/>
                                          </p:val>
                                        </p:tav>
                                        <p:tav tm="100000">
                                          <p:val>
                                            <p:strVal val="#ppt_w"/>
                                          </p:val>
                                        </p:tav>
                                      </p:tavLst>
                                    </p:anim>
                                    <p:anim calcmode="lin" valueType="num">
                                      <p:cBhvr>
                                        <p:cTn id="13" dur="500" fill="hold"/>
                                        <p:tgtEl>
                                          <p:spTgt spid="49"/>
                                        </p:tgtEl>
                                        <p:attrNameLst>
                                          <p:attrName>ppt_h</p:attrName>
                                        </p:attrNameLst>
                                      </p:cBhvr>
                                      <p:tavLst>
                                        <p:tav tm="0">
                                          <p:val>
                                            <p:strVal val="#ppt_h"/>
                                          </p:val>
                                        </p:tav>
                                        <p:tav tm="100000">
                                          <p:val>
                                            <p:strVal val="#ppt_h"/>
                                          </p:val>
                                        </p:tav>
                                      </p:tavLst>
                                    </p:anim>
                                    <p:animEffect transition="in" filter="fade">
                                      <p:cBhvr>
                                        <p:cTn id="14" dur="500"/>
                                        <p:tgtEl>
                                          <p:spTgt spid="49"/>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52"/>
                                        </p:tgtEl>
                                        <p:attrNameLst>
                                          <p:attrName>style.visibility</p:attrName>
                                        </p:attrNameLst>
                                      </p:cBhvr>
                                      <p:to>
                                        <p:strVal val="visible"/>
                                      </p:to>
                                    </p:set>
                                    <p:anim calcmode="lin" valueType="num">
                                      <p:cBhvr>
                                        <p:cTn id="17" dur="500" fill="hold"/>
                                        <p:tgtEl>
                                          <p:spTgt spid="52"/>
                                        </p:tgtEl>
                                        <p:attrNameLst>
                                          <p:attrName>ppt_w</p:attrName>
                                        </p:attrNameLst>
                                      </p:cBhvr>
                                      <p:tavLst>
                                        <p:tav tm="0">
                                          <p:val>
                                            <p:strVal val="#ppt_w*0.70"/>
                                          </p:val>
                                        </p:tav>
                                        <p:tav tm="100000">
                                          <p:val>
                                            <p:strVal val="#ppt_w"/>
                                          </p:val>
                                        </p:tav>
                                      </p:tavLst>
                                    </p:anim>
                                    <p:anim calcmode="lin" valueType="num">
                                      <p:cBhvr>
                                        <p:cTn id="18" dur="500" fill="hold"/>
                                        <p:tgtEl>
                                          <p:spTgt spid="52"/>
                                        </p:tgtEl>
                                        <p:attrNameLst>
                                          <p:attrName>ppt_h</p:attrName>
                                        </p:attrNameLst>
                                      </p:cBhvr>
                                      <p:tavLst>
                                        <p:tav tm="0">
                                          <p:val>
                                            <p:strVal val="#ppt_h"/>
                                          </p:val>
                                        </p:tav>
                                        <p:tav tm="100000">
                                          <p:val>
                                            <p:strVal val="#ppt_h"/>
                                          </p:val>
                                        </p:tav>
                                      </p:tavLst>
                                    </p:anim>
                                    <p:animEffect transition="in" filter="fade">
                                      <p:cBhvr>
                                        <p:cTn id="19" dur="500"/>
                                        <p:tgtEl>
                                          <p:spTgt spid="52"/>
                                        </p:tgtEl>
                                      </p:cBhvr>
                                    </p:animEffect>
                                  </p:childTnLst>
                                </p:cTn>
                              </p:par>
                              <p:par>
                                <p:cTn id="20" presetID="55" presetClass="entr" presetSubtype="0" fill="hold" nodeType="withEffect">
                                  <p:stCondLst>
                                    <p:cond delay="0"/>
                                  </p:stCondLst>
                                  <p:childTnLst>
                                    <p:set>
                                      <p:cBhvr>
                                        <p:cTn id="21" dur="1" fill="hold">
                                          <p:stCondLst>
                                            <p:cond delay="0"/>
                                          </p:stCondLst>
                                        </p:cTn>
                                        <p:tgtEl>
                                          <p:spTgt spid="51"/>
                                        </p:tgtEl>
                                        <p:attrNameLst>
                                          <p:attrName>style.visibility</p:attrName>
                                        </p:attrNameLst>
                                      </p:cBhvr>
                                      <p:to>
                                        <p:strVal val="visible"/>
                                      </p:to>
                                    </p:set>
                                    <p:anim calcmode="lin" valueType="num">
                                      <p:cBhvr>
                                        <p:cTn id="22" dur="500" fill="hold"/>
                                        <p:tgtEl>
                                          <p:spTgt spid="51"/>
                                        </p:tgtEl>
                                        <p:attrNameLst>
                                          <p:attrName>ppt_w</p:attrName>
                                        </p:attrNameLst>
                                      </p:cBhvr>
                                      <p:tavLst>
                                        <p:tav tm="0">
                                          <p:val>
                                            <p:strVal val="#ppt_w*0.70"/>
                                          </p:val>
                                        </p:tav>
                                        <p:tav tm="100000">
                                          <p:val>
                                            <p:strVal val="#ppt_w"/>
                                          </p:val>
                                        </p:tav>
                                      </p:tavLst>
                                    </p:anim>
                                    <p:anim calcmode="lin" valueType="num">
                                      <p:cBhvr>
                                        <p:cTn id="23" dur="500" fill="hold"/>
                                        <p:tgtEl>
                                          <p:spTgt spid="51"/>
                                        </p:tgtEl>
                                        <p:attrNameLst>
                                          <p:attrName>ppt_h</p:attrName>
                                        </p:attrNameLst>
                                      </p:cBhvr>
                                      <p:tavLst>
                                        <p:tav tm="0">
                                          <p:val>
                                            <p:strVal val="#ppt_h"/>
                                          </p:val>
                                        </p:tav>
                                        <p:tav tm="100000">
                                          <p:val>
                                            <p:strVal val="#ppt_h"/>
                                          </p:val>
                                        </p:tav>
                                      </p:tavLst>
                                    </p:anim>
                                    <p:animEffect transition="in" filter="fade">
                                      <p:cBhvr>
                                        <p:cTn id="24" dur="500"/>
                                        <p:tgtEl>
                                          <p:spTgt spid="51"/>
                                        </p:tgtEl>
                                      </p:cBhvr>
                                    </p:animEffect>
                                  </p:childTnLst>
                                </p:cTn>
                              </p:par>
                              <p:par>
                                <p:cTn id="25" presetID="55"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 calcmode="lin" valueType="num">
                                      <p:cBhvr>
                                        <p:cTn id="27" dur="500" fill="hold"/>
                                        <p:tgtEl>
                                          <p:spTgt spid="55"/>
                                        </p:tgtEl>
                                        <p:attrNameLst>
                                          <p:attrName>ppt_w</p:attrName>
                                        </p:attrNameLst>
                                      </p:cBhvr>
                                      <p:tavLst>
                                        <p:tav tm="0">
                                          <p:val>
                                            <p:strVal val="#ppt_w*0.70"/>
                                          </p:val>
                                        </p:tav>
                                        <p:tav tm="100000">
                                          <p:val>
                                            <p:strVal val="#ppt_w"/>
                                          </p:val>
                                        </p:tav>
                                      </p:tavLst>
                                    </p:anim>
                                    <p:anim calcmode="lin" valueType="num">
                                      <p:cBhvr>
                                        <p:cTn id="28" dur="500" fill="hold"/>
                                        <p:tgtEl>
                                          <p:spTgt spid="55"/>
                                        </p:tgtEl>
                                        <p:attrNameLst>
                                          <p:attrName>ppt_h</p:attrName>
                                        </p:attrNameLst>
                                      </p:cBhvr>
                                      <p:tavLst>
                                        <p:tav tm="0">
                                          <p:val>
                                            <p:strVal val="#ppt_h"/>
                                          </p:val>
                                        </p:tav>
                                        <p:tav tm="100000">
                                          <p:val>
                                            <p:strVal val="#ppt_h"/>
                                          </p:val>
                                        </p:tav>
                                      </p:tavLst>
                                    </p:anim>
                                    <p:animEffect transition="in" filter="fade">
                                      <p:cBhvr>
                                        <p:cTn id="29"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2 Rectángulo"/>
          <p:cNvSpPr>
            <a:spLocks noChangeArrowheads="1"/>
          </p:cNvSpPr>
          <p:nvPr/>
        </p:nvSpPr>
        <p:spPr bwMode="auto">
          <a:xfrm>
            <a:off x="1214438" y="44450"/>
            <a:ext cx="7929562" cy="523220"/>
          </a:xfrm>
          <a:prstGeom prst="rect">
            <a:avLst/>
          </a:prstGeom>
          <a:noFill/>
          <a:ln w="9525">
            <a:noFill/>
            <a:miter lim="800000"/>
            <a:headEnd/>
            <a:tailEnd/>
          </a:ln>
        </p:spPr>
        <p:txBody>
          <a:bodyPr>
            <a:spAutoFit/>
          </a:bodyPr>
          <a:lstStyle/>
          <a:p>
            <a:pPr algn="r"/>
            <a:r>
              <a:rPr lang="es-ES_tradnl" sz="2800" b="1" dirty="0">
                <a:solidFill>
                  <a:srgbClr val="262673"/>
                </a:solidFill>
              </a:rPr>
              <a:t>Casos prueba empleados para la validación</a:t>
            </a:r>
            <a:endParaRPr lang="es-ES" sz="2800" dirty="0">
              <a:solidFill>
                <a:srgbClr val="262673"/>
              </a:solidFill>
            </a:endParaRPr>
          </a:p>
        </p:txBody>
      </p:sp>
      <p:cxnSp>
        <p:nvCxnSpPr>
          <p:cNvPr id="4" name="3 Conector recto"/>
          <p:cNvCxnSpPr/>
          <p:nvPr/>
        </p:nvCxnSpPr>
        <p:spPr>
          <a:xfrm>
            <a:off x="1785918" y="500042"/>
            <a:ext cx="7258070" cy="1608"/>
          </a:xfrm>
          <a:prstGeom prst="line">
            <a:avLst/>
          </a:prstGeom>
          <a:ln>
            <a:solidFill>
              <a:srgbClr val="C00000"/>
            </a:solidFill>
          </a:ln>
        </p:spPr>
        <p:style>
          <a:lnRef idx="2">
            <a:schemeClr val="dk1"/>
          </a:lnRef>
          <a:fillRef idx="0">
            <a:schemeClr val="dk1"/>
          </a:fillRef>
          <a:effectRef idx="1">
            <a:schemeClr val="dk1"/>
          </a:effectRef>
          <a:fontRef idx="minor">
            <a:schemeClr val="tx1"/>
          </a:fontRef>
        </p:style>
      </p:cxnSp>
      <p:pic>
        <p:nvPicPr>
          <p:cNvPr id="31748" name="4 Imagen"/>
          <p:cNvPicPr>
            <a:picLocks noChangeAspect="1" noChangeArrowheads="1"/>
          </p:cNvPicPr>
          <p:nvPr/>
        </p:nvPicPr>
        <p:blipFill>
          <a:blip r:embed="rId2"/>
          <a:srcRect/>
          <a:stretch>
            <a:fillRect/>
          </a:stretch>
        </p:blipFill>
        <p:spPr bwMode="auto">
          <a:xfrm>
            <a:off x="1285852" y="806273"/>
            <a:ext cx="7072361" cy="5694561"/>
          </a:xfrm>
          <a:prstGeom prst="rect">
            <a:avLst/>
          </a:prstGeom>
          <a:noFill/>
          <a:ln w="9525">
            <a:solidFill>
              <a:schemeClr val="tx1"/>
            </a:solidFill>
            <a:miter lim="800000"/>
            <a:headEnd/>
            <a:tailEnd/>
          </a:ln>
        </p:spPr>
      </p:pic>
      <p:sp>
        <p:nvSpPr>
          <p:cNvPr id="31749" name="5 Marcador de número de diapositiva"/>
          <p:cNvSpPr>
            <a:spLocks noGrp="1"/>
          </p:cNvSpPr>
          <p:nvPr>
            <p:ph type="sldNum" sz="quarter" idx="12"/>
          </p:nvPr>
        </p:nvSpPr>
        <p:spPr>
          <a:noFill/>
          <a:ln>
            <a:miter lim="800000"/>
            <a:headEnd/>
            <a:tailEnd/>
          </a:ln>
        </p:spPr>
        <p:txBody>
          <a:bodyPr/>
          <a:lstStyle/>
          <a:p>
            <a:fld id="{A3340666-76D8-42FA-8C9C-98EFE1C6767A}" type="slidenum">
              <a:rPr lang="es-ES" smtClean="0">
                <a:latin typeface="Arial" charset="0"/>
              </a:rPr>
              <a:pPr/>
              <a:t>36</a:t>
            </a:fld>
            <a:endParaRPr lang="es-ES" smtClean="0">
              <a:latin typeface="Arial" charset="0"/>
            </a:endParaRPr>
          </a:p>
        </p:txBody>
      </p:sp>
      <p:grpSp>
        <p:nvGrpSpPr>
          <p:cNvPr id="15" name="14 Grupo"/>
          <p:cNvGrpSpPr/>
          <p:nvPr/>
        </p:nvGrpSpPr>
        <p:grpSpPr>
          <a:xfrm>
            <a:off x="0" y="6572250"/>
            <a:ext cx="9144000" cy="285750"/>
            <a:chOff x="0" y="6572250"/>
            <a:chExt cx="9144000" cy="285750"/>
          </a:xfrm>
        </p:grpSpPr>
        <p:sp>
          <p:nvSpPr>
            <p:cNvPr id="16" name="15 Rectángulo"/>
            <p:cNvSpPr/>
            <p:nvPr/>
          </p:nvSpPr>
          <p:spPr>
            <a:xfrm>
              <a:off x="1785918" y="6572272"/>
              <a:ext cx="1285884" cy="276999"/>
            </a:xfrm>
            <a:prstGeom prst="rect">
              <a:avLst/>
            </a:prstGeom>
            <a:solidFill>
              <a:schemeClr val="bg2">
                <a:lumMod val="40000"/>
                <a:lumOff val="60000"/>
              </a:schemeClr>
            </a:solidFill>
            <a:ln>
              <a:noFill/>
            </a:ln>
          </p:spPr>
          <p:txBody>
            <a:bodyPr wrap="square">
              <a:spAutoFit/>
            </a:bodyPr>
            <a:lstStyle/>
            <a:p>
              <a:pPr algn="ctr">
                <a:defRPr/>
              </a:pPr>
              <a:r>
                <a:rPr lang="es-ES_tradnl" sz="1200" b="1" i="1" dirty="0" smtClean="0">
                  <a:solidFill>
                    <a:schemeClr val="bg1">
                      <a:lumMod val="50000"/>
                    </a:schemeClr>
                  </a:solidFill>
                </a:rPr>
                <a:t>Simulación MC</a:t>
              </a:r>
              <a:endParaRPr lang="es-ES" sz="1200" b="1" i="1" dirty="0">
                <a:solidFill>
                  <a:schemeClr val="bg1">
                    <a:lumMod val="50000"/>
                  </a:schemeClr>
                </a:solidFill>
              </a:endParaRPr>
            </a:p>
          </p:txBody>
        </p:sp>
        <p:sp>
          <p:nvSpPr>
            <p:cNvPr id="17" name="16 Rectángulo"/>
            <p:cNvSpPr/>
            <p:nvPr/>
          </p:nvSpPr>
          <p:spPr>
            <a:xfrm>
              <a:off x="857224" y="6572250"/>
              <a:ext cx="928694"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Objetivos</a:t>
              </a:r>
              <a:endParaRPr lang="es-ES" sz="1200" b="1" i="1" dirty="0">
                <a:solidFill>
                  <a:schemeClr val="bg1">
                    <a:lumMod val="50000"/>
                  </a:schemeClr>
                </a:solidFill>
              </a:endParaRPr>
            </a:p>
          </p:txBody>
        </p:sp>
        <p:sp>
          <p:nvSpPr>
            <p:cNvPr id="18" name="17 Rectángulo"/>
            <p:cNvSpPr/>
            <p:nvPr/>
          </p:nvSpPr>
          <p:spPr>
            <a:xfrm>
              <a:off x="0" y="6572250"/>
              <a:ext cx="1000100" cy="277813"/>
            </a:xfrm>
            <a:prstGeom prst="rect">
              <a:avLst/>
            </a:prstGeom>
            <a:solidFill>
              <a:schemeClr val="bg2">
                <a:lumMod val="40000"/>
                <a:lumOff val="60000"/>
              </a:schemeClr>
            </a:solidFill>
            <a:ln>
              <a:noFill/>
            </a:ln>
          </p:spPr>
          <p:txBody>
            <a:bodyPr wrap="square">
              <a:spAutoFit/>
            </a:bodyPr>
            <a:lstStyle/>
            <a:p>
              <a:pPr>
                <a:defRPr/>
              </a:pPr>
              <a:r>
                <a:rPr lang="es-ES" sz="1200" b="1" i="1" dirty="0" smtClean="0">
                  <a:solidFill>
                    <a:schemeClr val="bg1">
                      <a:lumMod val="50000"/>
                    </a:schemeClr>
                  </a:solidFill>
                </a:rPr>
                <a:t>Motivación</a:t>
              </a:r>
              <a:endParaRPr lang="es-ES" sz="1200" dirty="0">
                <a:solidFill>
                  <a:schemeClr val="bg1">
                    <a:lumMod val="50000"/>
                  </a:schemeClr>
                </a:solidFill>
              </a:endParaRPr>
            </a:p>
          </p:txBody>
        </p:sp>
        <p:sp>
          <p:nvSpPr>
            <p:cNvPr id="19" name="18 Rectángulo"/>
            <p:cNvSpPr/>
            <p:nvPr/>
          </p:nvSpPr>
          <p:spPr>
            <a:xfrm>
              <a:off x="7929586" y="6572250"/>
              <a:ext cx="1214414"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Conclusiones</a:t>
              </a:r>
              <a:endParaRPr lang="es-ES" sz="1200" b="1" i="1" dirty="0">
                <a:solidFill>
                  <a:schemeClr val="bg1">
                    <a:lumMod val="50000"/>
                  </a:schemeClr>
                </a:solidFill>
              </a:endParaRPr>
            </a:p>
          </p:txBody>
        </p:sp>
        <p:sp>
          <p:nvSpPr>
            <p:cNvPr id="20" name="19 Rectángulo"/>
            <p:cNvSpPr/>
            <p:nvPr/>
          </p:nvSpPr>
          <p:spPr>
            <a:xfrm>
              <a:off x="6429388" y="6572250"/>
              <a:ext cx="1500175"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Validación </a:t>
              </a:r>
              <a:r>
                <a:rPr lang="es-ES" sz="1200" b="1" i="1" dirty="0">
                  <a:solidFill>
                    <a:schemeClr val="bg1">
                      <a:lumMod val="50000"/>
                    </a:schemeClr>
                  </a:solidFill>
                </a:rPr>
                <a:t>datos</a:t>
              </a:r>
            </a:p>
          </p:txBody>
        </p:sp>
        <p:sp>
          <p:nvSpPr>
            <p:cNvPr id="21" name="20 Rectángulo"/>
            <p:cNvSpPr/>
            <p:nvPr/>
          </p:nvSpPr>
          <p:spPr>
            <a:xfrm>
              <a:off x="4572000" y="6572250"/>
              <a:ext cx="2000252"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t>Validación </a:t>
              </a:r>
              <a:r>
                <a:rPr lang="es-ES" sz="1200" b="1" i="1" dirty="0"/>
                <a:t>simulaciones</a:t>
              </a:r>
            </a:p>
          </p:txBody>
        </p:sp>
        <p:sp>
          <p:nvSpPr>
            <p:cNvPr id="22" name="21 Rectángulo"/>
            <p:cNvSpPr/>
            <p:nvPr/>
          </p:nvSpPr>
          <p:spPr>
            <a:xfrm>
              <a:off x="3000364" y="6572250"/>
              <a:ext cx="1714512" cy="285750"/>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Método desarrollado</a:t>
              </a:r>
            </a:p>
          </p:txBody>
        </p:sp>
      </p:gr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70" name="67 Grupo"/>
          <p:cNvGrpSpPr>
            <a:grpSpLocks/>
          </p:cNvGrpSpPr>
          <p:nvPr/>
        </p:nvGrpSpPr>
        <p:grpSpPr bwMode="auto">
          <a:xfrm>
            <a:off x="5214938" y="1000125"/>
            <a:ext cx="3843337" cy="2500313"/>
            <a:chOff x="4986342" y="1000107"/>
            <a:chExt cx="3843366" cy="2500331"/>
          </a:xfrm>
        </p:grpSpPr>
        <p:pic>
          <p:nvPicPr>
            <p:cNvPr id="32832" name="Picture 6"/>
            <p:cNvPicPr>
              <a:picLocks noChangeAspect="1" noChangeArrowheads="1"/>
            </p:cNvPicPr>
            <p:nvPr/>
          </p:nvPicPr>
          <p:blipFill>
            <a:blip r:embed="rId2"/>
            <a:srcRect r="2097" b="7446"/>
            <a:stretch>
              <a:fillRect/>
            </a:stretch>
          </p:blipFill>
          <p:spPr bwMode="auto">
            <a:xfrm>
              <a:off x="4986342" y="1000107"/>
              <a:ext cx="3843366" cy="2500331"/>
            </a:xfrm>
            <a:prstGeom prst="rect">
              <a:avLst/>
            </a:prstGeom>
            <a:noFill/>
            <a:ln w="9525">
              <a:solidFill>
                <a:schemeClr val="tx1"/>
              </a:solidFill>
              <a:miter lim="800000"/>
              <a:headEnd/>
              <a:tailEnd/>
            </a:ln>
          </p:spPr>
        </p:pic>
        <p:pic>
          <p:nvPicPr>
            <p:cNvPr id="32833" name="Picture 7"/>
            <p:cNvPicPr>
              <a:picLocks noChangeAspect="1" noChangeArrowheads="1"/>
            </p:cNvPicPr>
            <p:nvPr/>
          </p:nvPicPr>
          <p:blipFill>
            <a:blip r:embed="rId3"/>
            <a:srcRect/>
            <a:stretch>
              <a:fillRect/>
            </a:stretch>
          </p:blipFill>
          <p:spPr bwMode="auto">
            <a:xfrm>
              <a:off x="6429375" y="2370134"/>
              <a:ext cx="1095375" cy="758825"/>
            </a:xfrm>
            <a:prstGeom prst="rect">
              <a:avLst/>
            </a:prstGeom>
            <a:noFill/>
            <a:ln w="9525">
              <a:noFill/>
              <a:miter lim="800000"/>
              <a:headEnd/>
              <a:tailEnd/>
            </a:ln>
          </p:spPr>
        </p:pic>
        <p:sp>
          <p:nvSpPr>
            <p:cNvPr id="32834" name="21 CuadroTexto"/>
            <p:cNvSpPr txBox="1">
              <a:spLocks noChangeArrowheads="1"/>
            </p:cNvSpPr>
            <p:nvPr/>
          </p:nvSpPr>
          <p:spPr bwMode="auto">
            <a:xfrm>
              <a:off x="6215063" y="2276471"/>
              <a:ext cx="857250" cy="938213"/>
            </a:xfrm>
            <a:prstGeom prst="rect">
              <a:avLst/>
            </a:prstGeom>
            <a:solidFill>
              <a:schemeClr val="bg1"/>
            </a:solidFill>
            <a:ln w="9525">
              <a:noFill/>
              <a:miter lim="800000"/>
              <a:headEnd/>
              <a:tailEnd/>
            </a:ln>
          </p:spPr>
          <p:txBody>
            <a:bodyPr>
              <a:spAutoFit/>
            </a:bodyPr>
            <a:lstStyle/>
            <a:p>
              <a:pPr algn="r"/>
              <a:r>
                <a:rPr lang="es-ES_tradnl" sz="1100" dirty="0">
                  <a:latin typeface="Times New Roman" pitchFamily="18" charset="0"/>
                  <a:cs typeface="Times New Roman" pitchFamily="18" charset="0"/>
                </a:rPr>
                <a:t>Método 1</a:t>
              </a:r>
            </a:p>
            <a:p>
              <a:pPr algn="r"/>
              <a:r>
                <a:rPr lang="es-ES_tradnl" sz="1100" dirty="0">
                  <a:latin typeface="Times New Roman" pitchFamily="18" charset="0"/>
                  <a:cs typeface="Times New Roman" pitchFamily="18" charset="0"/>
                </a:rPr>
                <a:t>Método 2</a:t>
              </a:r>
            </a:p>
            <a:p>
              <a:pPr algn="r"/>
              <a:r>
                <a:rPr lang="es-ES_tradnl" sz="1100" dirty="0">
                  <a:latin typeface="Times New Roman" pitchFamily="18" charset="0"/>
                  <a:cs typeface="Times New Roman" pitchFamily="18" charset="0"/>
                </a:rPr>
                <a:t>Método 3</a:t>
              </a:r>
            </a:p>
            <a:p>
              <a:pPr algn="r"/>
              <a:r>
                <a:rPr lang="es-ES_tradnl" sz="1100" dirty="0">
                  <a:latin typeface="Times New Roman" pitchFamily="18" charset="0"/>
                  <a:cs typeface="Times New Roman" pitchFamily="18" charset="0"/>
                </a:rPr>
                <a:t>Método 4</a:t>
              </a:r>
            </a:p>
            <a:p>
              <a:pPr algn="r"/>
              <a:r>
                <a:rPr lang="es-ES_tradnl" sz="1100" dirty="0">
                  <a:latin typeface="Times New Roman" pitchFamily="18" charset="0"/>
                  <a:cs typeface="Times New Roman" pitchFamily="18" charset="0"/>
                </a:rPr>
                <a:t>REF</a:t>
              </a:r>
              <a:endParaRPr lang="es-ES" sz="1100" dirty="0">
                <a:latin typeface="Times New Roman" pitchFamily="18" charset="0"/>
                <a:cs typeface="Times New Roman" pitchFamily="18" charset="0"/>
              </a:endParaRPr>
            </a:p>
          </p:txBody>
        </p:sp>
      </p:grpSp>
      <p:pic>
        <p:nvPicPr>
          <p:cNvPr id="32771" name="Picture 4"/>
          <p:cNvPicPr>
            <a:picLocks noChangeAspect="1" noChangeArrowheads="1"/>
          </p:cNvPicPr>
          <p:nvPr/>
        </p:nvPicPr>
        <p:blipFill>
          <a:blip r:embed="rId4"/>
          <a:srcRect r="1816"/>
          <a:stretch>
            <a:fillRect/>
          </a:stretch>
        </p:blipFill>
        <p:spPr bwMode="auto">
          <a:xfrm>
            <a:off x="5210175" y="3714750"/>
            <a:ext cx="3862388" cy="2643188"/>
          </a:xfrm>
          <a:prstGeom prst="rect">
            <a:avLst/>
          </a:prstGeom>
          <a:noFill/>
          <a:ln w="9525">
            <a:solidFill>
              <a:schemeClr val="tx1"/>
            </a:solidFill>
            <a:miter lim="800000"/>
            <a:headEnd/>
            <a:tailEnd/>
          </a:ln>
        </p:spPr>
      </p:pic>
      <p:sp>
        <p:nvSpPr>
          <p:cNvPr id="32772" name="17 CuadroTexto"/>
          <p:cNvSpPr txBox="1">
            <a:spLocks noChangeArrowheads="1"/>
          </p:cNvSpPr>
          <p:nvPr/>
        </p:nvSpPr>
        <p:spPr bwMode="auto">
          <a:xfrm>
            <a:off x="5572125" y="1120775"/>
            <a:ext cx="857250" cy="307975"/>
          </a:xfrm>
          <a:prstGeom prst="rect">
            <a:avLst/>
          </a:prstGeom>
          <a:solidFill>
            <a:schemeClr val="bg1"/>
          </a:solidFill>
          <a:ln w="9525">
            <a:noFill/>
            <a:miter lim="800000"/>
            <a:headEnd/>
            <a:tailEnd/>
          </a:ln>
        </p:spPr>
        <p:txBody>
          <a:bodyPr>
            <a:spAutoFit/>
          </a:bodyPr>
          <a:lstStyle/>
          <a:p>
            <a:r>
              <a:rPr lang="es-ES_tradnl" sz="1400" b="1"/>
              <a:t>11.5 cm</a:t>
            </a:r>
            <a:endParaRPr lang="es-ES" sz="1400" b="1"/>
          </a:p>
        </p:txBody>
      </p:sp>
      <p:sp>
        <p:nvSpPr>
          <p:cNvPr id="32773" name="18 CuadroTexto"/>
          <p:cNvSpPr txBox="1">
            <a:spLocks noChangeArrowheads="1"/>
          </p:cNvSpPr>
          <p:nvPr/>
        </p:nvSpPr>
        <p:spPr bwMode="auto">
          <a:xfrm>
            <a:off x="5500688" y="3857625"/>
            <a:ext cx="785812" cy="307975"/>
          </a:xfrm>
          <a:prstGeom prst="rect">
            <a:avLst/>
          </a:prstGeom>
          <a:noFill/>
          <a:ln w="9525">
            <a:noFill/>
            <a:miter lim="800000"/>
            <a:headEnd/>
            <a:tailEnd/>
          </a:ln>
        </p:spPr>
        <p:txBody>
          <a:bodyPr>
            <a:spAutoFit/>
          </a:bodyPr>
          <a:lstStyle/>
          <a:p>
            <a:r>
              <a:rPr lang="es-ES_tradnl" sz="1400" b="1"/>
              <a:t>0.5 cm</a:t>
            </a:r>
            <a:endParaRPr lang="es-ES" sz="1400" b="1"/>
          </a:p>
        </p:txBody>
      </p:sp>
      <p:grpSp>
        <p:nvGrpSpPr>
          <p:cNvPr id="32774" name="66 Grupo"/>
          <p:cNvGrpSpPr>
            <a:grpSpLocks/>
          </p:cNvGrpSpPr>
          <p:nvPr/>
        </p:nvGrpSpPr>
        <p:grpSpPr bwMode="auto">
          <a:xfrm>
            <a:off x="1285875" y="1000125"/>
            <a:ext cx="3643313" cy="2468563"/>
            <a:chOff x="928662" y="1000108"/>
            <a:chExt cx="3643338" cy="2468650"/>
          </a:xfrm>
        </p:grpSpPr>
        <p:pic>
          <p:nvPicPr>
            <p:cNvPr id="32829" name="Picture 5"/>
            <p:cNvPicPr>
              <a:picLocks noChangeAspect="1" noChangeArrowheads="1"/>
            </p:cNvPicPr>
            <p:nvPr/>
          </p:nvPicPr>
          <p:blipFill>
            <a:blip r:embed="rId5"/>
            <a:srcRect/>
            <a:stretch>
              <a:fillRect/>
            </a:stretch>
          </p:blipFill>
          <p:spPr bwMode="auto">
            <a:xfrm>
              <a:off x="928662" y="1000108"/>
              <a:ext cx="3643338" cy="2468650"/>
            </a:xfrm>
            <a:prstGeom prst="rect">
              <a:avLst/>
            </a:prstGeom>
            <a:noFill/>
            <a:ln w="9525">
              <a:solidFill>
                <a:schemeClr val="tx1"/>
              </a:solidFill>
              <a:miter lim="800000"/>
              <a:headEnd/>
              <a:tailEnd/>
            </a:ln>
          </p:spPr>
        </p:pic>
        <p:pic>
          <p:nvPicPr>
            <p:cNvPr id="32830" name="Picture 7"/>
            <p:cNvPicPr>
              <a:picLocks noChangeAspect="1" noChangeArrowheads="1"/>
            </p:cNvPicPr>
            <p:nvPr/>
          </p:nvPicPr>
          <p:blipFill>
            <a:blip r:embed="rId3"/>
            <a:srcRect/>
            <a:stretch>
              <a:fillRect/>
            </a:stretch>
          </p:blipFill>
          <p:spPr bwMode="auto">
            <a:xfrm>
              <a:off x="3262311" y="1098539"/>
              <a:ext cx="1095375" cy="758825"/>
            </a:xfrm>
            <a:prstGeom prst="rect">
              <a:avLst/>
            </a:prstGeom>
            <a:noFill/>
            <a:ln w="9525">
              <a:noFill/>
              <a:miter lim="800000"/>
              <a:headEnd/>
              <a:tailEnd/>
            </a:ln>
          </p:spPr>
        </p:pic>
        <p:sp>
          <p:nvSpPr>
            <p:cNvPr id="32831" name="20 CuadroTexto"/>
            <p:cNvSpPr txBox="1">
              <a:spLocks noChangeArrowheads="1"/>
            </p:cNvSpPr>
            <p:nvPr/>
          </p:nvSpPr>
          <p:spPr bwMode="auto">
            <a:xfrm>
              <a:off x="3000364" y="1000108"/>
              <a:ext cx="857244" cy="938719"/>
            </a:xfrm>
            <a:prstGeom prst="rect">
              <a:avLst/>
            </a:prstGeom>
            <a:solidFill>
              <a:schemeClr val="bg1"/>
            </a:solidFill>
            <a:ln w="9525">
              <a:noFill/>
              <a:miter lim="800000"/>
              <a:headEnd/>
              <a:tailEnd/>
            </a:ln>
          </p:spPr>
          <p:txBody>
            <a:bodyPr>
              <a:spAutoFit/>
            </a:bodyPr>
            <a:lstStyle/>
            <a:p>
              <a:pPr algn="r"/>
              <a:r>
                <a:rPr lang="es-ES_tradnl" sz="1100">
                  <a:latin typeface="Times New Roman" pitchFamily="18" charset="0"/>
                  <a:cs typeface="Times New Roman" pitchFamily="18" charset="0"/>
                </a:rPr>
                <a:t>Método 1</a:t>
              </a:r>
            </a:p>
            <a:p>
              <a:pPr algn="r"/>
              <a:r>
                <a:rPr lang="es-ES_tradnl" sz="1100">
                  <a:latin typeface="Times New Roman" pitchFamily="18" charset="0"/>
                  <a:cs typeface="Times New Roman" pitchFamily="18" charset="0"/>
                </a:rPr>
                <a:t>Método 2</a:t>
              </a:r>
            </a:p>
            <a:p>
              <a:pPr algn="r"/>
              <a:r>
                <a:rPr lang="es-ES_tradnl" sz="1100">
                  <a:latin typeface="Times New Roman" pitchFamily="18" charset="0"/>
                  <a:cs typeface="Times New Roman" pitchFamily="18" charset="0"/>
                </a:rPr>
                <a:t>Método 3</a:t>
              </a:r>
            </a:p>
            <a:p>
              <a:pPr algn="r"/>
              <a:r>
                <a:rPr lang="es-ES_tradnl" sz="1100">
                  <a:latin typeface="Times New Roman" pitchFamily="18" charset="0"/>
                  <a:cs typeface="Times New Roman" pitchFamily="18" charset="0"/>
                </a:rPr>
                <a:t>Método 4</a:t>
              </a:r>
            </a:p>
            <a:p>
              <a:pPr algn="r"/>
              <a:r>
                <a:rPr lang="es-ES_tradnl" sz="1100">
                  <a:latin typeface="Times New Roman" pitchFamily="18" charset="0"/>
                  <a:cs typeface="Times New Roman" pitchFamily="18" charset="0"/>
                </a:rPr>
                <a:t>REF</a:t>
              </a:r>
              <a:endParaRPr lang="es-ES" sz="1100">
                <a:latin typeface="Times New Roman" pitchFamily="18" charset="0"/>
                <a:cs typeface="Times New Roman" pitchFamily="18" charset="0"/>
              </a:endParaRPr>
            </a:p>
          </p:txBody>
        </p:sp>
      </p:grpSp>
      <p:grpSp>
        <p:nvGrpSpPr>
          <p:cNvPr id="32775" name="68 Grupo"/>
          <p:cNvGrpSpPr>
            <a:grpSpLocks/>
          </p:cNvGrpSpPr>
          <p:nvPr/>
        </p:nvGrpSpPr>
        <p:grpSpPr bwMode="auto">
          <a:xfrm>
            <a:off x="1285875" y="3729038"/>
            <a:ext cx="3643313" cy="2628900"/>
            <a:chOff x="928662" y="3729037"/>
            <a:chExt cx="3643338" cy="2630474"/>
          </a:xfrm>
        </p:grpSpPr>
        <p:pic>
          <p:nvPicPr>
            <p:cNvPr id="32826" name="Picture 3"/>
            <p:cNvPicPr>
              <a:picLocks noChangeAspect="1" noChangeArrowheads="1"/>
            </p:cNvPicPr>
            <p:nvPr/>
          </p:nvPicPr>
          <p:blipFill>
            <a:blip r:embed="rId6"/>
            <a:srcRect b="6300"/>
            <a:stretch>
              <a:fillRect/>
            </a:stretch>
          </p:blipFill>
          <p:spPr bwMode="auto">
            <a:xfrm>
              <a:off x="928662" y="3729037"/>
              <a:ext cx="3643338" cy="2630474"/>
            </a:xfrm>
            <a:prstGeom prst="rect">
              <a:avLst/>
            </a:prstGeom>
            <a:noFill/>
            <a:ln w="9525">
              <a:solidFill>
                <a:schemeClr val="tx1"/>
              </a:solidFill>
              <a:miter lim="800000"/>
              <a:headEnd/>
              <a:tailEnd/>
            </a:ln>
          </p:spPr>
        </p:pic>
        <p:pic>
          <p:nvPicPr>
            <p:cNvPr id="32827" name="Picture 7"/>
            <p:cNvPicPr>
              <a:picLocks noChangeAspect="1" noChangeArrowheads="1"/>
            </p:cNvPicPr>
            <p:nvPr/>
          </p:nvPicPr>
          <p:blipFill>
            <a:blip r:embed="rId3"/>
            <a:srcRect/>
            <a:stretch>
              <a:fillRect/>
            </a:stretch>
          </p:blipFill>
          <p:spPr bwMode="auto">
            <a:xfrm>
              <a:off x="3323166" y="3929066"/>
              <a:ext cx="1034520" cy="716667"/>
            </a:xfrm>
            <a:prstGeom prst="rect">
              <a:avLst/>
            </a:prstGeom>
            <a:noFill/>
            <a:ln w="9525">
              <a:noFill/>
              <a:miter lim="800000"/>
              <a:headEnd/>
              <a:tailEnd/>
            </a:ln>
          </p:spPr>
        </p:pic>
        <p:sp>
          <p:nvSpPr>
            <p:cNvPr id="32828" name="22 CuadroTexto"/>
            <p:cNvSpPr txBox="1">
              <a:spLocks noChangeArrowheads="1"/>
            </p:cNvSpPr>
            <p:nvPr/>
          </p:nvSpPr>
          <p:spPr bwMode="auto">
            <a:xfrm>
              <a:off x="3119434" y="3848100"/>
              <a:ext cx="809624" cy="938719"/>
            </a:xfrm>
            <a:prstGeom prst="rect">
              <a:avLst/>
            </a:prstGeom>
            <a:solidFill>
              <a:schemeClr val="bg1"/>
            </a:solidFill>
            <a:ln w="9525">
              <a:noFill/>
              <a:miter lim="800000"/>
              <a:headEnd/>
              <a:tailEnd/>
            </a:ln>
          </p:spPr>
          <p:txBody>
            <a:bodyPr>
              <a:spAutoFit/>
            </a:bodyPr>
            <a:lstStyle/>
            <a:p>
              <a:pPr algn="r"/>
              <a:r>
                <a:rPr lang="es-ES_tradnl" sz="1100">
                  <a:latin typeface="Times New Roman" pitchFamily="18" charset="0"/>
                  <a:cs typeface="Times New Roman" pitchFamily="18" charset="0"/>
                </a:rPr>
                <a:t>Método 1</a:t>
              </a:r>
            </a:p>
            <a:p>
              <a:pPr algn="r"/>
              <a:r>
                <a:rPr lang="es-ES_tradnl" sz="1100">
                  <a:latin typeface="Times New Roman" pitchFamily="18" charset="0"/>
                  <a:cs typeface="Times New Roman" pitchFamily="18" charset="0"/>
                </a:rPr>
                <a:t>Método 2</a:t>
              </a:r>
            </a:p>
            <a:p>
              <a:pPr algn="r"/>
              <a:r>
                <a:rPr lang="es-ES_tradnl" sz="1100">
                  <a:latin typeface="Times New Roman" pitchFamily="18" charset="0"/>
                  <a:cs typeface="Times New Roman" pitchFamily="18" charset="0"/>
                </a:rPr>
                <a:t>Método 3</a:t>
              </a:r>
            </a:p>
            <a:p>
              <a:pPr algn="r"/>
              <a:r>
                <a:rPr lang="es-ES_tradnl" sz="1100">
                  <a:latin typeface="Times New Roman" pitchFamily="18" charset="0"/>
                  <a:cs typeface="Times New Roman" pitchFamily="18" charset="0"/>
                </a:rPr>
                <a:t>Método 4</a:t>
              </a:r>
            </a:p>
            <a:p>
              <a:pPr algn="r"/>
              <a:r>
                <a:rPr lang="es-ES_tradnl" sz="1100">
                  <a:latin typeface="Times New Roman" pitchFamily="18" charset="0"/>
                  <a:cs typeface="Times New Roman" pitchFamily="18" charset="0"/>
                </a:rPr>
                <a:t>REF</a:t>
              </a:r>
              <a:endParaRPr lang="es-ES" sz="1100">
                <a:latin typeface="Times New Roman" pitchFamily="18" charset="0"/>
                <a:cs typeface="Times New Roman" pitchFamily="18" charset="0"/>
              </a:endParaRPr>
            </a:p>
          </p:txBody>
        </p:sp>
      </p:grpSp>
      <p:sp>
        <p:nvSpPr>
          <p:cNvPr id="32776" name="23 CuadroTexto"/>
          <p:cNvSpPr txBox="1">
            <a:spLocks noChangeArrowheads="1"/>
          </p:cNvSpPr>
          <p:nvPr/>
        </p:nvSpPr>
        <p:spPr bwMode="auto">
          <a:xfrm>
            <a:off x="7643813" y="3714750"/>
            <a:ext cx="714375" cy="708025"/>
          </a:xfrm>
          <a:prstGeom prst="rect">
            <a:avLst/>
          </a:prstGeom>
          <a:solidFill>
            <a:schemeClr val="bg1"/>
          </a:solidFill>
          <a:ln w="9525">
            <a:noFill/>
            <a:miter lim="800000"/>
            <a:headEnd/>
            <a:tailEnd/>
          </a:ln>
        </p:spPr>
        <p:txBody>
          <a:bodyPr>
            <a:spAutoFit/>
          </a:bodyPr>
          <a:lstStyle/>
          <a:p>
            <a:pPr algn="r"/>
            <a:r>
              <a:rPr lang="es-ES_tradnl" sz="1000">
                <a:latin typeface="Times New Roman" pitchFamily="18" charset="0"/>
                <a:cs typeface="Times New Roman" pitchFamily="18" charset="0"/>
              </a:rPr>
              <a:t>Método 1</a:t>
            </a:r>
          </a:p>
          <a:p>
            <a:pPr algn="r"/>
            <a:r>
              <a:rPr lang="es-ES_tradnl" sz="1000">
                <a:latin typeface="Times New Roman" pitchFamily="18" charset="0"/>
                <a:cs typeface="Times New Roman" pitchFamily="18" charset="0"/>
              </a:rPr>
              <a:t>Método 2</a:t>
            </a:r>
          </a:p>
          <a:p>
            <a:pPr algn="r"/>
            <a:r>
              <a:rPr lang="es-ES_tradnl" sz="1000">
                <a:latin typeface="Times New Roman" pitchFamily="18" charset="0"/>
                <a:cs typeface="Times New Roman" pitchFamily="18" charset="0"/>
              </a:rPr>
              <a:t>Método 3</a:t>
            </a:r>
          </a:p>
          <a:p>
            <a:pPr algn="r"/>
            <a:r>
              <a:rPr lang="es-ES_tradnl" sz="1000">
                <a:latin typeface="Times New Roman" pitchFamily="18" charset="0"/>
                <a:cs typeface="Times New Roman" pitchFamily="18" charset="0"/>
              </a:rPr>
              <a:t>Método 4</a:t>
            </a:r>
          </a:p>
        </p:txBody>
      </p:sp>
      <p:sp>
        <p:nvSpPr>
          <p:cNvPr id="32777" name="26 Marcador de número de diapositiva"/>
          <p:cNvSpPr>
            <a:spLocks noGrp="1"/>
          </p:cNvSpPr>
          <p:nvPr>
            <p:ph type="sldNum" sz="quarter" idx="12"/>
          </p:nvPr>
        </p:nvSpPr>
        <p:spPr>
          <a:xfrm>
            <a:off x="6553200" y="6310336"/>
            <a:ext cx="2133600" cy="476250"/>
          </a:xfrm>
          <a:noFill/>
          <a:ln>
            <a:miter lim="800000"/>
            <a:headEnd/>
            <a:tailEnd/>
          </a:ln>
        </p:spPr>
        <p:txBody>
          <a:bodyPr/>
          <a:lstStyle/>
          <a:p>
            <a:fld id="{BF653019-C62E-4DB3-AA6F-8ECB40E3028C}" type="slidenum">
              <a:rPr lang="es-ES" smtClean="0">
                <a:latin typeface="Arial" charset="0"/>
              </a:rPr>
              <a:pPr/>
              <a:t>37</a:t>
            </a:fld>
            <a:endParaRPr lang="es-ES" dirty="0" smtClean="0">
              <a:latin typeface="Arial" charset="0"/>
            </a:endParaRPr>
          </a:p>
        </p:txBody>
      </p:sp>
      <p:sp>
        <p:nvSpPr>
          <p:cNvPr id="29" name="9 CuadroTexto"/>
          <p:cNvSpPr txBox="1">
            <a:spLocks noChangeArrowheads="1"/>
          </p:cNvSpPr>
          <p:nvPr/>
        </p:nvSpPr>
        <p:spPr bwMode="auto">
          <a:xfrm>
            <a:off x="4429125" y="642938"/>
            <a:ext cx="1347788" cy="384175"/>
          </a:xfrm>
          <a:prstGeom prst="rect">
            <a:avLst/>
          </a:prstGeom>
          <a:solidFill>
            <a:schemeClr val="bg1"/>
          </a:solidFill>
          <a:ln w="15875">
            <a:solidFill>
              <a:schemeClr val="tx1"/>
            </a:solidFill>
            <a:miter lim="800000"/>
            <a:headEnd/>
            <a:tailEnd/>
          </a:ln>
        </p:spPr>
        <p:txBody>
          <a:bodyPr>
            <a:spAutoFit/>
          </a:bodyPr>
          <a:lstStyle/>
          <a:p>
            <a:pPr algn="ctr">
              <a:defRPr/>
            </a:pPr>
            <a:r>
              <a:rPr lang="es-ES_tradnl" sz="1900" b="1" dirty="0">
                <a:latin typeface="+mn-lt"/>
                <a:cs typeface="Times New Roman" pitchFamily="18" charset="0"/>
              </a:rPr>
              <a:t>Aplicador</a:t>
            </a:r>
            <a:endParaRPr lang="es-ES" sz="1900" b="1" dirty="0">
              <a:latin typeface="+mn-lt"/>
              <a:cs typeface="Times New Roman" pitchFamily="18" charset="0"/>
            </a:endParaRPr>
          </a:p>
        </p:txBody>
      </p:sp>
      <p:sp>
        <p:nvSpPr>
          <p:cNvPr id="32779" name="10 CuadroTexto"/>
          <p:cNvSpPr txBox="1">
            <a:spLocks noChangeArrowheads="1"/>
          </p:cNvSpPr>
          <p:nvPr/>
        </p:nvSpPr>
        <p:spPr bwMode="auto">
          <a:xfrm rot="-5400000">
            <a:off x="577056" y="1626394"/>
            <a:ext cx="1049338" cy="368300"/>
          </a:xfrm>
          <a:prstGeom prst="rect">
            <a:avLst/>
          </a:prstGeom>
          <a:noFill/>
          <a:ln w="9525">
            <a:noFill/>
            <a:miter lim="800000"/>
            <a:headEnd/>
            <a:tailEnd/>
          </a:ln>
        </p:spPr>
        <p:txBody>
          <a:bodyPr>
            <a:spAutoFit/>
          </a:bodyPr>
          <a:lstStyle/>
          <a:p>
            <a:r>
              <a:rPr lang="es-ES_tradnl">
                <a:latin typeface="Times New Roman" pitchFamily="18" charset="0"/>
                <a:cs typeface="Times New Roman" pitchFamily="18" charset="0"/>
              </a:rPr>
              <a:t>Dosis %</a:t>
            </a:r>
            <a:endParaRPr lang="es-ES">
              <a:latin typeface="Times New Roman" pitchFamily="18" charset="0"/>
              <a:cs typeface="Times New Roman" pitchFamily="18" charset="0"/>
            </a:endParaRPr>
          </a:p>
        </p:txBody>
      </p:sp>
      <p:sp>
        <p:nvSpPr>
          <p:cNvPr id="32780" name="12 CuadroTexto"/>
          <p:cNvSpPr txBox="1">
            <a:spLocks noChangeArrowheads="1"/>
          </p:cNvSpPr>
          <p:nvPr/>
        </p:nvSpPr>
        <p:spPr bwMode="auto">
          <a:xfrm rot="-5400000">
            <a:off x="4541837" y="1601788"/>
            <a:ext cx="1000125" cy="368300"/>
          </a:xfrm>
          <a:prstGeom prst="rect">
            <a:avLst/>
          </a:prstGeom>
          <a:noFill/>
          <a:ln w="9525">
            <a:noFill/>
            <a:miter lim="800000"/>
            <a:headEnd/>
            <a:tailEnd/>
          </a:ln>
        </p:spPr>
        <p:txBody>
          <a:bodyPr>
            <a:spAutoFit/>
          </a:bodyPr>
          <a:lstStyle/>
          <a:p>
            <a:r>
              <a:rPr lang="es-ES_tradnl">
                <a:latin typeface="Times New Roman" pitchFamily="18" charset="0"/>
                <a:cs typeface="Times New Roman" pitchFamily="18" charset="0"/>
              </a:rPr>
              <a:t>Dosis %</a:t>
            </a:r>
            <a:endParaRPr lang="es-ES">
              <a:latin typeface="Times New Roman" pitchFamily="18" charset="0"/>
              <a:cs typeface="Times New Roman" pitchFamily="18" charset="0"/>
            </a:endParaRPr>
          </a:p>
        </p:txBody>
      </p:sp>
      <p:sp>
        <p:nvSpPr>
          <p:cNvPr id="32781" name="17 CuadroTexto"/>
          <p:cNvSpPr txBox="1">
            <a:spLocks noChangeArrowheads="1"/>
          </p:cNvSpPr>
          <p:nvPr/>
        </p:nvSpPr>
        <p:spPr bwMode="auto">
          <a:xfrm>
            <a:off x="6786563" y="3429000"/>
            <a:ext cx="785812" cy="307975"/>
          </a:xfrm>
          <a:prstGeom prst="rect">
            <a:avLst/>
          </a:prstGeom>
          <a:noFill/>
          <a:ln w="9525">
            <a:noFill/>
            <a:miter lim="800000"/>
            <a:headEnd/>
            <a:tailEnd/>
          </a:ln>
        </p:spPr>
        <p:txBody>
          <a:bodyPr>
            <a:spAutoFit/>
          </a:bodyPr>
          <a:lstStyle/>
          <a:p>
            <a:r>
              <a:rPr lang="es-ES_tradnl" sz="1400">
                <a:latin typeface="Times New Roman" pitchFamily="18" charset="0"/>
                <a:cs typeface="Times New Roman" pitchFamily="18" charset="0"/>
              </a:rPr>
              <a:t>x(cm)</a:t>
            </a:r>
            <a:endParaRPr lang="es-ES" sz="1400">
              <a:latin typeface="Times New Roman" pitchFamily="18" charset="0"/>
              <a:cs typeface="Times New Roman" pitchFamily="18" charset="0"/>
            </a:endParaRPr>
          </a:p>
        </p:txBody>
      </p:sp>
      <p:sp>
        <p:nvSpPr>
          <p:cNvPr id="32782" name="2 Rectángulo"/>
          <p:cNvSpPr>
            <a:spLocks noChangeArrowheads="1"/>
          </p:cNvSpPr>
          <p:nvPr/>
        </p:nvSpPr>
        <p:spPr bwMode="auto">
          <a:xfrm>
            <a:off x="571533" y="-24"/>
            <a:ext cx="8643937" cy="523220"/>
          </a:xfrm>
          <a:prstGeom prst="rect">
            <a:avLst/>
          </a:prstGeom>
          <a:noFill/>
          <a:ln w="9525">
            <a:noFill/>
            <a:miter lim="800000"/>
            <a:headEnd/>
            <a:tailEnd/>
          </a:ln>
        </p:spPr>
        <p:txBody>
          <a:bodyPr>
            <a:spAutoFit/>
          </a:bodyPr>
          <a:lstStyle/>
          <a:p>
            <a:pPr algn="r"/>
            <a:r>
              <a:rPr lang="es-ES_tradnl" sz="2800" b="1" dirty="0" smtClean="0">
                <a:solidFill>
                  <a:srgbClr val="262673"/>
                </a:solidFill>
              </a:rPr>
              <a:t>Comparación de dosis: </a:t>
            </a:r>
            <a:r>
              <a:rPr lang="es-ES_tradnl" sz="2800" b="1" dirty="0">
                <a:solidFill>
                  <a:srgbClr val="262673"/>
                </a:solidFill>
              </a:rPr>
              <a:t>heterogeneidades</a:t>
            </a:r>
            <a:endParaRPr lang="es-ES" sz="2800" dirty="0">
              <a:solidFill>
                <a:srgbClr val="262673"/>
              </a:solidFill>
            </a:endParaRPr>
          </a:p>
        </p:txBody>
      </p:sp>
      <p:cxnSp>
        <p:nvCxnSpPr>
          <p:cNvPr id="54" name="53 Conector recto"/>
          <p:cNvCxnSpPr/>
          <p:nvPr/>
        </p:nvCxnSpPr>
        <p:spPr>
          <a:xfrm>
            <a:off x="2000232" y="500042"/>
            <a:ext cx="7043756" cy="1588"/>
          </a:xfrm>
          <a:prstGeom prst="line">
            <a:avLst/>
          </a:prstGeom>
          <a:ln>
            <a:solidFill>
              <a:srgbClr val="C00000"/>
            </a:solidFill>
          </a:ln>
        </p:spPr>
        <p:style>
          <a:lnRef idx="2">
            <a:schemeClr val="dk1"/>
          </a:lnRef>
          <a:fillRef idx="0">
            <a:schemeClr val="dk1"/>
          </a:fillRef>
          <a:effectRef idx="1">
            <a:schemeClr val="dk1"/>
          </a:effectRef>
          <a:fontRef idx="minor">
            <a:schemeClr val="tx1"/>
          </a:fontRef>
        </p:style>
      </p:cxnSp>
      <p:sp>
        <p:nvSpPr>
          <p:cNvPr id="32785" name="10 CuadroTexto"/>
          <p:cNvSpPr txBox="1">
            <a:spLocks noChangeArrowheads="1"/>
          </p:cNvSpPr>
          <p:nvPr/>
        </p:nvSpPr>
        <p:spPr bwMode="auto">
          <a:xfrm rot="-5400000">
            <a:off x="588169" y="4434682"/>
            <a:ext cx="1049337" cy="368300"/>
          </a:xfrm>
          <a:prstGeom prst="rect">
            <a:avLst/>
          </a:prstGeom>
          <a:noFill/>
          <a:ln w="9525">
            <a:noFill/>
            <a:miter lim="800000"/>
            <a:headEnd/>
            <a:tailEnd/>
          </a:ln>
        </p:spPr>
        <p:txBody>
          <a:bodyPr>
            <a:spAutoFit/>
          </a:bodyPr>
          <a:lstStyle/>
          <a:p>
            <a:r>
              <a:rPr lang="es-ES_tradnl">
                <a:latin typeface="Times New Roman" pitchFamily="18" charset="0"/>
                <a:cs typeface="Times New Roman" pitchFamily="18" charset="0"/>
              </a:rPr>
              <a:t>Dosis %</a:t>
            </a:r>
            <a:endParaRPr lang="es-ES">
              <a:latin typeface="Times New Roman" pitchFamily="18" charset="0"/>
              <a:cs typeface="Times New Roman" pitchFamily="18" charset="0"/>
            </a:endParaRPr>
          </a:p>
        </p:txBody>
      </p:sp>
      <p:sp>
        <p:nvSpPr>
          <p:cNvPr id="32786" name="12 CuadroTexto"/>
          <p:cNvSpPr txBox="1">
            <a:spLocks noChangeArrowheads="1"/>
          </p:cNvSpPr>
          <p:nvPr/>
        </p:nvSpPr>
        <p:spPr bwMode="auto">
          <a:xfrm rot="-5400000">
            <a:off x="4541837" y="4459288"/>
            <a:ext cx="1000125" cy="368300"/>
          </a:xfrm>
          <a:prstGeom prst="rect">
            <a:avLst/>
          </a:prstGeom>
          <a:noFill/>
          <a:ln w="9525">
            <a:noFill/>
            <a:miter lim="800000"/>
            <a:headEnd/>
            <a:tailEnd/>
          </a:ln>
        </p:spPr>
        <p:txBody>
          <a:bodyPr>
            <a:spAutoFit/>
          </a:bodyPr>
          <a:lstStyle/>
          <a:p>
            <a:r>
              <a:rPr lang="es-ES_tradnl">
                <a:latin typeface="Times New Roman" pitchFamily="18" charset="0"/>
                <a:cs typeface="Times New Roman" pitchFamily="18" charset="0"/>
              </a:rPr>
              <a:t>Dosis %</a:t>
            </a:r>
            <a:endParaRPr lang="es-ES">
              <a:latin typeface="Times New Roman" pitchFamily="18" charset="0"/>
              <a:cs typeface="Times New Roman" pitchFamily="18" charset="0"/>
            </a:endParaRPr>
          </a:p>
        </p:txBody>
      </p:sp>
      <p:sp>
        <p:nvSpPr>
          <p:cNvPr id="32787" name="15 CuadroTexto"/>
          <p:cNvSpPr txBox="1">
            <a:spLocks noChangeArrowheads="1"/>
          </p:cNvSpPr>
          <p:nvPr/>
        </p:nvSpPr>
        <p:spPr bwMode="auto">
          <a:xfrm>
            <a:off x="6870700" y="6286500"/>
            <a:ext cx="785813" cy="307975"/>
          </a:xfrm>
          <a:prstGeom prst="rect">
            <a:avLst/>
          </a:prstGeom>
          <a:noFill/>
          <a:ln w="9525">
            <a:noFill/>
            <a:miter lim="800000"/>
            <a:headEnd/>
            <a:tailEnd/>
          </a:ln>
        </p:spPr>
        <p:txBody>
          <a:bodyPr>
            <a:spAutoFit/>
          </a:bodyPr>
          <a:lstStyle/>
          <a:p>
            <a:r>
              <a:rPr lang="es-ES_tradnl" sz="1400">
                <a:latin typeface="Times New Roman" pitchFamily="18" charset="0"/>
                <a:cs typeface="Times New Roman" pitchFamily="18" charset="0"/>
              </a:rPr>
              <a:t>x (cm)</a:t>
            </a:r>
            <a:endParaRPr lang="es-ES" sz="1400">
              <a:latin typeface="Times New Roman" pitchFamily="18" charset="0"/>
              <a:cs typeface="Times New Roman" pitchFamily="18" charset="0"/>
            </a:endParaRPr>
          </a:p>
        </p:txBody>
      </p:sp>
      <p:sp>
        <p:nvSpPr>
          <p:cNvPr id="32788" name="17 CuadroTexto"/>
          <p:cNvSpPr txBox="1">
            <a:spLocks noChangeArrowheads="1"/>
          </p:cNvSpPr>
          <p:nvPr/>
        </p:nvSpPr>
        <p:spPr bwMode="auto">
          <a:xfrm>
            <a:off x="2643188" y="6286500"/>
            <a:ext cx="785812" cy="307975"/>
          </a:xfrm>
          <a:prstGeom prst="rect">
            <a:avLst/>
          </a:prstGeom>
          <a:noFill/>
          <a:ln w="9525">
            <a:noFill/>
            <a:miter lim="800000"/>
            <a:headEnd/>
            <a:tailEnd/>
          </a:ln>
        </p:spPr>
        <p:txBody>
          <a:bodyPr>
            <a:spAutoFit/>
          </a:bodyPr>
          <a:lstStyle/>
          <a:p>
            <a:r>
              <a:rPr lang="es-ES_tradnl" sz="1400">
                <a:latin typeface="Times New Roman" pitchFamily="18" charset="0"/>
                <a:cs typeface="Times New Roman" pitchFamily="18" charset="0"/>
              </a:rPr>
              <a:t>z (cm)</a:t>
            </a:r>
            <a:endParaRPr lang="es-ES" sz="1400">
              <a:latin typeface="Times New Roman" pitchFamily="18" charset="0"/>
              <a:cs typeface="Times New Roman" pitchFamily="18" charset="0"/>
            </a:endParaRPr>
          </a:p>
        </p:txBody>
      </p:sp>
      <p:sp>
        <p:nvSpPr>
          <p:cNvPr id="32789" name="17 CuadroTexto"/>
          <p:cNvSpPr txBox="1">
            <a:spLocks noChangeArrowheads="1"/>
          </p:cNvSpPr>
          <p:nvPr/>
        </p:nvSpPr>
        <p:spPr bwMode="auto">
          <a:xfrm>
            <a:off x="2643188" y="3429000"/>
            <a:ext cx="785812" cy="307975"/>
          </a:xfrm>
          <a:prstGeom prst="rect">
            <a:avLst/>
          </a:prstGeom>
          <a:noFill/>
          <a:ln w="9525">
            <a:noFill/>
            <a:miter lim="800000"/>
            <a:headEnd/>
            <a:tailEnd/>
          </a:ln>
        </p:spPr>
        <p:txBody>
          <a:bodyPr>
            <a:spAutoFit/>
          </a:bodyPr>
          <a:lstStyle/>
          <a:p>
            <a:r>
              <a:rPr lang="es-ES_tradnl" sz="1400">
                <a:latin typeface="Times New Roman" pitchFamily="18" charset="0"/>
                <a:cs typeface="Times New Roman" pitchFamily="18" charset="0"/>
              </a:rPr>
              <a:t>z (cm)</a:t>
            </a:r>
            <a:endParaRPr lang="es-ES" sz="1400">
              <a:latin typeface="Times New Roman" pitchFamily="18" charset="0"/>
              <a:cs typeface="Times New Roman" pitchFamily="18" charset="0"/>
            </a:endParaRPr>
          </a:p>
        </p:txBody>
      </p:sp>
      <p:pic>
        <p:nvPicPr>
          <p:cNvPr id="32790" name="Picture 40"/>
          <p:cNvPicPr>
            <a:picLocks noChangeAspect="1" noChangeArrowheads="1"/>
          </p:cNvPicPr>
          <p:nvPr/>
        </p:nvPicPr>
        <p:blipFill>
          <a:blip r:embed="rId7"/>
          <a:srcRect l="82674" t="60992" r="5357" b="21912"/>
          <a:stretch>
            <a:fillRect/>
          </a:stretch>
        </p:blipFill>
        <p:spPr bwMode="auto">
          <a:xfrm>
            <a:off x="8358188" y="3765550"/>
            <a:ext cx="428625" cy="592138"/>
          </a:xfrm>
          <a:prstGeom prst="rect">
            <a:avLst/>
          </a:prstGeom>
          <a:noFill/>
          <a:ln w="9525">
            <a:solidFill>
              <a:schemeClr val="bg1"/>
            </a:solidFill>
            <a:miter lim="800000"/>
            <a:headEnd/>
            <a:tailEnd/>
          </a:ln>
        </p:spPr>
      </p:pic>
      <p:graphicFrame>
        <p:nvGraphicFramePr>
          <p:cNvPr id="73" name="72 Tabla"/>
          <p:cNvGraphicFramePr>
            <a:graphicFrameLocks noGrp="1"/>
          </p:cNvGraphicFramePr>
          <p:nvPr/>
        </p:nvGraphicFramePr>
        <p:xfrm>
          <a:off x="71438" y="2487613"/>
          <a:ext cx="1000132" cy="1013460"/>
        </p:xfrm>
        <a:graphic>
          <a:graphicData uri="http://schemas.openxmlformats.org/drawingml/2006/table">
            <a:tbl>
              <a:tblPr/>
              <a:tblGrid>
                <a:gridCol w="571504"/>
                <a:gridCol w="428628"/>
              </a:tblGrid>
              <a:tr h="214314">
                <a:tc>
                  <a:txBody>
                    <a:bodyPr/>
                    <a:lstStyle/>
                    <a:p>
                      <a:pPr algn="ctr" rtl="0" fontAlgn="b"/>
                      <a:r>
                        <a:rPr lang="es-ES" sz="1400" b="1" i="0" u="none" strike="noStrike" dirty="0" err="1">
                          <a:solidFill>
                            <a:srgbClr val="000000"/>
                          </a:solidFill>
                          <a:latin typeface="Garamond"/>
                        </a:rPr>
                        <a:t>Met</a:t>
                      </a:r>
                      <a:r>
                        <a:rPr lang="es-ES" sz="1400" b="1" i="0" u="none" strike="noStrike" dirty="0">
                          <a:solidFill>
                            <a:srgbClr val="000000"/>
                          </a:solidFill>
                          <a:latin typeface="Garamond"/>
                        </a:rPr>
                        <a:t>. 1</a:t>
                      </a:r>
                    </a:p>
                  </a:txBody>
                  <a:tcPr marL="9525" marR="9525" marT="9525" marB="0" anchor="b">
                    <a:lnL>
                      <a:noFill/>
                    </a:lnL>
                    <a:lnR>
                      <a:noFill/>
                    </a:lnR>
                    <a:lnT>
                      <a:noFill/>
                    </a:lnT>
                    <a:lnB w="12700" cap="flat" cmpd="sng" algn="ctr">
                      <a:solidFill>
                        <a:srgbClr val="000000"/>
                      </a:solidFill>
                      <a:prstDash val="dash"/>
                      <a:round/>
                      <a:headEnd type="none" w="med" len="med"/>
                      <a:tailEnd type="none" w="med" len="med"/>
                    </a:lnB>
                  </a:tcPr>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s-ES" sz="1600" b="1" dirty="0" smtClean="0">
                          <a:solidFill>
                            <a:srgbClr val="000000"/>
                          </a:solidFill>
                          <a:latin typeface="Garamond"/>
                          <a:ea typeface="Times New Roman"/>
                          <a:cs typeface="Times New Roman"/>
                        </a:rPr>
                        <a:t>99.8</a:t>
                      </a:r>
                      <a:endParaRPr lang="es-ES" sz="1600" dirty="0" smtClean="0">
                        <a:latin typeface="Garamond"/>
                        <a:ea typeface="Times New Roman"/>
                        <a:cs typeface="Times New Roman"/>
                      </a:endParaRPr>
                    </a:p>
                  </a:txBody>
                  <a:tcPr marL="9525" marR="9525" marT="9525" marB="0" anchor="b">
                    <a:lnL>
                      <a:noFill/>
                    </a:lnL>
                    <a:lnR>
                      <a:noFill/>
                    </a:lnR>
                    <a:lnT>
                      <a:noFill/>
                    </a:lnT>
                    <a:lnB w="12700" cap="flat" cmpd="sng" algn="ctr">
                      <a:solidFill>
                        <a:srgbClr val="000000"/>
                      </a:solidFill>
                      <a:prstDash val="dash"/>
                      <a:round/>
                      <a:headEnd type="none" w="med" len="med"/>
                      <a:tailEnd type="none" w="med" len="med"/>
                    </a:lnB>
                  </a:tcPr>
                </a:tc>
              </a:tr>
              <a:tr h="214314">
                <a:tc>
                  <a:txBody>
                    <a:bodyPr/>
                    <a:lstStyle/>
                    <a:p>
                      <a:pPr algn="ctr" rtl="0" fontAlgn="b"/>
                      <a:r>
                        <a:rPr lang="es-ES" sz="1400" b="1" i="0" u="none" strike="noStrike" dirty="0" err="1">
                          <a:solidFill>
                            <a:srgbClr val="000000"/>
                          </a:solidFill>
                          <a:latin typeface="Garamond"/>
                        </a:rPr>
                        <a:t>Met</a:t>
                      </a:r>
                      <a:r>
                        <a:rPr lang="es-ES" sz="1400" b="1" i="0" u="none" strike="noStrike" dirty="0">
                          <a:solidFill>
                            <a:srgbClr val="000000"/>
                          </a:solidFill>
                          <a:latin typeface="Garamond"/>
                        </a:rPr>
                        <a:t>. 2</a:t>
                      </a:r>
                    </a:p>
                  </a:txBody>
                  <a:tcPr marL="9525" marR="9525" marT="9525" marB="0" anchor="b">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s-ES" sz="1600" b="1" dirty="0" smtClean="0">
                          <a:solidFill>
                            <a:srgbClr val="000000"/>
                          </a:solidFill>
                          <a:latin typeface="Garamond"/>
                          <a:ea typeface="Times New Roman"/>
                          <a:cs typeface="Times New Roman"/>
                        </a:rPr>
                        <a:t>99.8</a:t>
                      </a:r>
                      <a:endParaRPr lang="es-ES" sz="1600" dirty="0" smtClean="0">
                        <a:latin typeface="Garamond"/>
                        <a:ea typeface="Times New Roman"/>
                        <a:cs typeface="Times New Roman"/>
                      </a:endParaRPr>
                    </a:p>
                  </a:txBody>
                  <a:tcPr marL="9525" marR="9525" marT="9525" marB="0" anchor="b">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r>
              <a:tr h="214314">
                <a:tc>
                  <a:txBody>
                    <a:bodyPr/>
                    <a:lstStyle/>
                    <a:p>
                      <a:pPr algn="ctr" rtl="0" fontAlgn="b"/>
                      <a:r>
                        <a:rPr lang="es-ES" sz="1400" b="1" i="0" u="none" strike="noStrike" dirty="0" err="1">
                          <a:solidFill>
                            <a:srgbClr val="000000"/>
                          </a:solidFill>
                          <a:latin typeface="Garamond"/>
                        </a:rPr>
                        <a:t>Met</a:t>
                      </a:r>
                      <a:r>
                        <a:rPr lang="es-ES" sz="1400" b="1" i="0" u="none" strike="noStrike" dirty="0">
                          <a:solidFill>
                            <a:srgbClr val="000000"/>
                          </a:solidFill>
                          <a:latin typeface="Garamond"/>
                        </a:rPr>
                        <a:t>. 3</a:t>
                      </a:r>
                    </a:p>
                  </a:txBody>
                  <a:tcPr marL="9525" marR="9525" marT="9525" marB="0" anchor="b">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s-ES" sz="1600" b="1" dirty="0" smtClean="0">
                          <a:solidFill>
                            <a:srgbClr val="FF0000"/>
                          </a:solidFill>
                          <a:latin typeface="Garamond"/>
                          <a:ea typeface="Times New Roman"/>
                          <a:cs typeface="Times New Roman"/>
                        </a:rPr>
                        <a:t>88.4</a:t>
                      </a:r>
                      <a:endParaRPr lang="es-ES" sz="1600" dirty="0" smtClean="0">
                        <a:latin typeface="Garamond"/>
                        <a:ea typeface="Times New Roman"/>
                        <a:cs typeface="Times New Roman"/>
                      </a:endParaRPr>
                    </a:p>
                  </a:txBody>
                  <a:tcPr marL="9525" marR="9525" marT="9525" marB="0" anchor="b">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r>
              <a:tr h="214314">
                <a:tc>
                  <a:txBody>
                    <a:bodyPr/>
                    <a:lstStyle/>
                    <a:p>
                      <a:pPr algn="ctr" rtl="0" fontAlgn="b"/>
                      <a:r>
                        <a:rPr lang="es-ES" sz="1400" b="1" i="0" u="none" strike="noStrike" dirty="0" err="1">
                          <a:solidFill>
                            <a:srgbClr val="000000"/>
                          </a:solidFill>
                          <a:latin typeface="Garamond"/>
                        </a:rPr>
                        <a:t>Met</a:t>
                      </a:r>
                      <a:r>
                        <a:rPr lang="es-ES" sz="1400" b="1" i="0" u="none" strike="noStrike" dirty="0">
                          <a:solidFill>
                            <a:srgbClr val="000000"/>
                          </a:solidFill>
                          <a:latin typeface="Garamond"/>
                        </a:rPr>
                        <a:t>. </a:t>
                      </a:r>
                      <a:r>
                        <a:rPr lang="es-ES" sz="1400" b="1" i="0" u="none" strike="noStrike" dirty="0" smtClean="0">
                          <a:solidFill>
                            <a:srgbClr val="000000"/>
                          </a:solidFill>
                          <a:latin typeface="Garamond"/>
                        </a:rPr>
                        <a:t>4</a:t>
                      </a:r>
                      <a:endParaRPr lang="es-ES" sz="1400" b="1" i="0" u="none" strike="noStrike" dirty="0">
                        <a:solidFill>
                          <a:srgbClr val="000000"/>
                        </a:solidFill>
                        <a:latin typeface="Garamond"/>
                      </a:endParaRPr>
                    </a:p>
                  </a:txBody>
                  <a:tcPr marL="9525" marR="9525" marT="9525" marB="0" anchor="b">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s-ES" sz="1600" b="1" dirty="0" smtClean="0">
                          <a:solidFill>
                            <a:srgbClr val="FF0000"/>
                          </a:solidFill>
                          <a:latin typeface="Garamond"/>
                          <a:ea typeface="Times New Roman"/>
                          <a:cs typeface="Times New Roman"/>
                        </a:rPr>
                        <a:t>53.0</a:t>
                      </a:r>
                      <a:endParaRPr lang="es-ES" sz="1600" dirty="0" smtClean="0">
                        <a:latin typeface="Garamond"/>
                        <a:ea typeface="Times New Roman"/>
                        <a:cs typeface="Times New Roman"/>
                      </a:endParaRPr>
                    </a:p>
                  </a:txBody>
                  <a:tcPr marL="9525" marR="9525" marT="9525" marB="0" anchor="b">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r>
            </a:tbl>
          </a:graphicData>
        </a:graphic>
      </p:graphicFrame>
      <p:sp>
        <p:nvSpPr>
          <p:cNvPr id="28" name="9 CuadroTexto"/>
          <p:cNvSpPr txBox="1">
            <a:spLocks noChangeArrowheads="1"/>
          </p:cNvSpPr>
          <p:nvPr/>
        </p:nvSpPr>
        <p:spPr bwMode="auto">
          <a:xfrm>
            <a:off x="4643438" y="3544888"/>
            <a:ext cx="844550" cy="384175"/>
          </a:xfrm>
          <a:prstGeom prst="rect">
            <a:avLst/>
          </a:prstGeom>
          <a:solidFill>
            <a:schemeClr val="bg1"/>
          </a:solidFill>
          <a:ln w="15875">
            <a:solidFill>
              <a:schemeClr val="tx1"/>
            </a:solidFill>
            <a:miter lim="800000"/>
            <a:headEnd/>
            <a:tailEnd/>
          </a:ln>
        </p:spPr>
        <p:txBody>
          <a:bodyPr>
            <a:spAutoFit/>
          </a:bodyPr>
          <a:lstStyle/>
          <a:p>
            <a:pPr>
              <a:defRPr/>
            </a:pPr>
            <a:r>
              <a:rPr lang="es-ES_tradnl" sz="1900" b="1" dirty="0">
                <a:latin typeface="+mn-lt"/>
                <a:cs typeface="Times New Roman" pitchFamily="18" charset="0"/>
              </a:rPr>
              <a:t>Bisel</a:t>
            </a:r>
            <a:endParaRPr lang="es-ES" sz="1900" b="1" dirty="0">
              <a:latin typeface="+mn-lt"/>
              <a:cs typeface="Times New Roman" pitchFamily="18" charset="0"/>
            </a:endParaRPr>
          </a:p>
        </p:txBody>
      </p:sp>
      <p:sp>
        <p:nvSpPr>
          <p:cNvPr id="74" name="73 Rectángulo"/>
          <p:cNvSpPr>
            <a:spLocks noChangeArrowheads="1"/>
          </p:cNvSpPr>
          <p:nvPr/>
        </p:nvSpPr>
        <p:spPr bwMode="auto">
          <a:xfrm>
            <a:off x="41275" y="2201863"/>
            <a:ext cx="1101725" cy="369887"/>
          </a:xfrm>
          <a:prstGeom prst="rect">
            <a:avLst/>
          </a:prstGeom>
          <a:noFill/>
          <a:ln w="9525">
            <a:noFill/>
            <a:miter lim="800000"/>
            <a:headEnd/>
            <a:tailEnd/>
          </a:ln>
        </p:spPr>
        <p:txBody>
          <a:bodyPr wrap="none">
            <a:spAutoFit/>
          </a:bodyPr>
          <a:lstStyle/>
          <a:p>
            <a:pPr algn="ctr"/>
            <a:r>
              <a:rPr lang="es-ES" b="1" u="sng">
                <a:solidFill>
                  <a:srgbClr val="000000"/>
                </a:solidFill>
                <a:latin typeface="Garamond" pitchFamily="18" charset="0"/>
                <a:cs typeface="Times New Roman" pitchFamily="18" charset="0"/>
              </a:rPr>
              <a:t>3% 3 mm</a:t>
            </a:r>
            <a:endParaRPr lang="es-ES" u="sng">
              <a:latin typeface="Garamond" pitchFamily="18" charset="0"/>
              <a:cs typeface="Times New Roman" pitchFamily="18" charset="0"/>
            </a:endParaRPr>
          </a:p>
        </p:txBody>
      </p:sp>
      <p:graphicFrame>
        <p:nvGraphicFramePr>
          <p:cNvPr id="75" name="74 Tabla"/>
          <p:cNvGraphicFramePr>
            <a:graphicFrameLocks noGrp="1"/>
          </p:cNvGraphicFramePr>
          <p:nvPr/>
        </p:nvGraphicFramePr>
        <p:xfrm>
          <a:off x="71438" y="5416550"/>
          <a:ext cx="1000132" cy="1013460"/>
        </p:xfrm>
        <a:graphic>
          <a:graphicData uri="http://schemas.openxmlformats.org/drawingml/2006/table">
            <a:tbl>
              <a:tblPr/>
              <a:tblGrid>
                <a:gridCol w="571504"/>
                <a:gridCol w="428628"/>
              </a:tblGrid>
              <a:tr h="214314">
                <a:tc>
                  <a:txBody>
                    <a:bodyPr/>
                    <a:lstStyle/>
                    <a:p>
                      <a:pPr algn="ctr" rtl="0" fontAlgn="b"/>
                      <a:r>
                        <a:rPr lang="es-ES" sz="1400" b="1" i="0" u="none" strike="noStrike" dirty="0" err="1">
                          <a:solidFill>
                            <a:srgbClr val="000000"/>
                          </a:solidFill>
                          <a:latin typeface="Garamond"/>
                        </a:rPr>
                        <a:t>Met</a:t>
                      </a:r>
                      <a:r>
                        <a:rPr lang="es-ES" sz="1400" b="1" i="0" u="none" strike="noStrike" dirty="0">
                          <a:solidFill>
                            <a:srgbClr val="000000"/>
                          </a:solidFill>
                          <a:latin typeface="Garamond"/>
                        </a:rPr>
                        <a:t>. 1</a:t>
                      </a:r>
                    </a:p>
                  </a:txBody>
                  <a:tcPr marL="9525" marR="9525" marT="9525" marB="0" anchor="b">
                    <a:lnL>
                      <a:noFill/>
                    </a:lnL>
                    <a:lnR>
                      <a:noFill/>
                    </a:lnR>
                    <a:lnT>
                      <a:noFill/>
                    </a:lnT>
                    <a:lnB w="12700" cap="flat" cmpd="sng" algn="ctr">
                      <a:solidFill>
                        <a:srgbClr val="000000"/>
                      </a:solidFill>
                      <a:prstDash val="dash"/>
                      <a:round/>
                      <a:headEnd type="none" w="med" len="med"/>
                      <a:tailEnd type="none" w="med" len="med"/>
                    </a:lnB>
                  </a:tcPr>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s-ES" sz="1600" b="1" dirty="0" smtClean="0">
                          <a:solidFill>
                            <a:srgbClr val="000000"/>
                          </a:solidFill>
                          <a:latin typeface="Garamond"/>
                          <a:ea typeface="Times New Roman"/>
                          <a:cs typeface="Times New Roman"/>
                        </a:rPr>
                        <a:t>100</a:t>
                      </a:r>
                      <a:endParaRPr lang="es-ES" sz="1600" dirty="0" smtClean="0">
                        <a:latin typeface="Garamond"/>
                        <a:ea typeface="Times New Roman"/>
                        <a:cs typeface="Times New Roman"/>
                      </a:endParaRPr>
                    </a:p>
                  </a:txBody>
                  <a:tcPr marL="9525" marR="9525" marT="9525" marB="0" anchor="b">
                    <a:lnL>
                      <a:noFill/>
                    </a:lnL>
                    <a:lnR>
                      <a:noFill/>
                    </a:lnR>
                    <a:lnT>
                      <a:noFill/>
                    </a:lnT>
                    <a:lnB w="12700" cap="flat" cmpd="sng" algn="ctr">
                      <a:solidFill>
                        <a:srgbClr val="000000"/>
                      </a:solidFill>
                      <a:prstDash val="dash"/>
                      <a:round/>
                      <a:headEnd type="none" w="med" len="med"/>
                      <a:tailEnd type="none" w="med" len="med"/>
                    </a:lnB>
                  </a:tcPr>
                </a:tc>
              </a:tr>
              <a:tr h="214314">
                <a:tc>
                  <a:txBody>
                    <a:bodyPr/>
                    <a:lstStyle/>
                    <a:p>
                      <a:pPr algn="ctr" rtl="0" fontAlgn="b"/>
                      <a:r>
                        <a:rPr lang="es-ES" sz="1400" b="1" i="0" u="none" strike="noStrike" dirty="0" err="1">
                          <a:solidFill>
                            <a:srgbClr val="000000"/>
                          </a:solidFill>
                          <a:latin typeface="Garamond"/>
                        </a:rPr>
                        <a:t>Met</a:t>
                      </a:r>
                      <a:r>
                        <a:rPr lang="es-ES" sz="1400" b="1" i="0" u="none" strike="noStrike" dirty="0">
                          <a:solidFill>
                            <a:srgbClr val="000000"/>
                          </a:solidFill>
                          <a:latin typeface="Garamond"/>
                        </a:rPr>
                        <a:t>. 2</a:t>
                      </a:r>
                    </a:p>
                  </a:txBody>
                  <a:tcPr marL="9525" marR="9525" marT="9525" marB="0" anchor="b">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rtl="0" fontAlgn="b"/>
                      <a:r>
                        <a:rPr lang="es-ES_tradnl" sz="1600" b="1" i="0" u="none" strike="noStrike" dirty="0" smtClean="0">
                          <a:solidFill>
                            <a:srgbClr val="000000"/>
                          </a:solidFill>
                          <a:latin typeface="Garamond"/>
                        </a:rPr>
                        <a:t>100</a:t>
                      </a:r>
                      <a:endParaRPr lang="es-ES" sz="1600" b="1" i="0" u="none" strike="noStrike" dirty="0">
                        <a:solidFill>
                          <a:srgbClr val="000000"/>
                        </a:solidFill>
                        <a:latin typeface="Garamond"/>
                      </a:endParaRPr>
                    </a:p>
                  </a:txBody>
                  <a:tcPr marL="9525" marR="9525" marT="9525" marB="0" anchor="b">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r>
              <a:tr h="214314">
                <a:tc>
                  <a:txBody>
                    <a:bodyPr/>
                    <a:lstStyle/>
                    <a:p>
                      <a:pPr algn="ctr" rtl="0" fontAlgn="b"/>
                      <a:r>
                        <a:rPr lang="es-ES" sz="1400" b="1" i="0" u="none" strike="noStrike" dirty="0" err="1">
                          <a:solidFill>
                            <a:srgbClr val="000000"/>
                          </a:solidFill>
                          <a:latin typeface="Garamond"/>
                        </a:rPr>
                        <a:t>Met</a:t>
                      </a:r>
                      <a:r>
                        <a:rPr lang="es-ES" sz="1400" b="1" i="0" u="none" strike="noStrike" dirty="0">
                          <a:solidFill>
                            <a:srgbClr val="000000"/>
                          </a:solidFill>
                          <a:latin typeface="Garamond"/>
                        </a:rPr>
                        <a:t>. 3</a:t>
                      </a:r>
                    </a:p>
                  </a:txBody>
                  <a:tcPr marL="9525" marR="9525" marT="9525" marB="0" anchor="b">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rtl="0" fontAlgn="b"/>
                      <a:r>
                        <a:rPr lang="es-ES_tradnl" sz="1600" b="1" i="0" u="none" strike="noStrike" dirty="0" smtClean="0">
                          <a:solidFill>
                            <a:schemeClr val="tx1"/>
                          </a:solidFill>
                          <a:latin typeface="Garamond"/>
                        </a:rPr>
                        <a:t>97.3</a:t>
                      </a:r>
                      <a:endParaRPr lang="es-ES" sz="1600" b="1" i="0" u="none" strike="noStrike" dirty="0">
                        <a:solidFill>
                          <a:schemeClr val="tx1"/>
                        </a:solidFill>
                        <a:latin typeface="Garamond"/>
                      </a:endParaRPr>
                    </a:p>
                  </a:txBody>
                  <a:tcPr marL="9525" marR="9525" marT="9525" marB="0" anchor="b">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r>
              <a:tr h="214314">
                <a:tc>
                  <a:txBody>
                    <a:bodyPr/>
                    <a:lstStyle/>
                    <a:p>
                      <a:pPr algn="ctr" rtl="0" fontAlgn="b"/>
                      <a:r>
                        <a:rPr lang="es-ES" sz="1400" b="1" i="0" u="none" strike="noStrike" dirty="0" err="1">
                          <a:solidFill>
                            <a:srgbClr val="000000"/>
                          </a:solidFill>
                          <a:latin typeface="Garamond"/>
                        </a:rPr>
                        <a:t>Met</a:t>
                      </a:r>
                      <a:r>
                        <a:rPr lang="es-ES" sz="1400" b="1" i="0" u="none" strike="noStrike" dirty="0">
                          <a:solidFill>
                            <a:srgbClr val="000000"/>
                          </a:solidFill>
                          <a:latin typeface="Garamond"/>
                        </a:rPr>
                        <a:t>. </a:t>
                      </a:r>
                      <a:r>
                        <a:rPr lang="es-ES" sz="1400" b="1" i="0" u="none" strike="noStrike" dirty="0" smtClean="0">
                          <a:solidFill>
                            <a:srgbClr val="000000"/>
                          </a:solidFill>
                          <a:latin typeface="Garamond"/>
                        </a:rPr>
                        <a:t>4</a:t>
                      </a:r>
                      <a:endParaRPr lang="es-ES" sz="1400" b="1" i="0" u="none" strike="noStrike" dirty="0">
                        <a:solidFill>
                          <a:srgbClr val="000000"/>
                        </a:solidFill>
                        <a:latin typeface="Garamond"/>
                      </a:endParaRPr>
                    </a:p>
                  </a:txBody>
                  <a:tcPr marL="9525" marR="9525" marT="9525" marB="0" anchor="b">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rtl="0" fontAlgn="b"/>
                      <a:r>
                        <a:rPr lang="es-ES_tradnl" sz="1600" b="1" i="0" u="none" strike="noStrike" dirty="0" smtClean="0">
                          <a:solidFill>
                            <a:srgbClr val="FF0000"/>
                          </a:solidFill>
                          <a:latin typeface="Garamond"/>
                        </a:rPr>
                        <a:t>72.3</a:t>
                      </a:r>
                      <a:endParaRPr lang="es-ES" sz="1600" b="1" i="0" u="none" strike="noStrike" dirty="0">
                        <a:solidFill>
                          <a:srgbClr val="FF0000"/>
                        </a:solidFill>
                        <a:latin typeface="Garamond"/>
                      </a:endParaRPr>
                    </a:p>
                  </a:txBody>
                  <a:tcPr marL="9525" marR="9525" marT="9525" marB="0" anchor="b">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r>
            </a:tbl>
          </a:graphicData>
        </a:graphic>
      </p:graphicFrame>
      <p:sp>
        <p:nvSpPr>
          <p:cNvPr id="76" name="75 Rectángulo"/>
          <p:cNvSpPr>
            <a:spLocks noChangeArrowheads="1"/>
          </p:cNvSpPr>
          <p:nvPr/>
        </p:nvSpPr>
        <p:spPr bwMode="auto">
          <a:xfrm>
            <a:off x="41275" y="5130800"/>
            <a:ext cx="1101725" cy="369888"/>
          </a:xfrm>
          <a:prstGeom prst="rect">
            <a:avLst/>
          </a:prstGeom>
          <a:noFill/>
          <a:ln w="9525">
            <a:noFill/>
            <a:miter lim="800000"/>
            <a:headEnd/>
            <a:tailEnd/>
          </a:ln>
        </p:spPr>
        <p:txBody>
          <a:bodyPr wrap="none">
            <a:spAutoFit/>
          </a:bodyPr>
          <a:lstStyle/>
          <a:p>
            <a:pPr algn="ctr"/>
            <a:r>
              <a:rPr lang="es-ES" b="1" u="sng">
                <a:solidFill>
                  <a:srgbClr val="000000"/>
                </a:solidFill>
                <a:latin typeface="Garamond" pitchFamily="18" charset="0"/>
                <a:cs typeface="Times New Roman" pitchFamily="18" charset="0"/>
              </a:rPr>
              <a:t>3% 3 mm</a:t>
            </a:r>
            <a:endParaRPr lang="es-ES" u="sng">
              <a:latin typeface="Garamond" pitchFamily="18" charset="0"/>
              <a:cs typeface="Times New Roman" pitchFamily="18" charset="0"/>
            </a:endParaRPr>
          </a:p>
        </p:txBody>
      </p:sp>
      <p:grpSp>
        <p:nvGrpSpPr>
          <p:cNvPr id="61" name="60 Grupo"/>
          <p:cNvGrpSpPr/>
          <p:nvPr/>
        </p:nvGrpSpPr>
        <p:grpSpPr>
          <a:xfrm>
            <a:off x="6786578" y="4714884"/>
            <a:ext cx="1285884" cy="1000132"/>
            <a:chOff x="6786578" y="4714884"/>
            <a:chExt cx="1285884" cy="1000132"/>
          </a:xfrm>
        </p:grpSpPr>
        <p:sp>
          <p:nvSpPr>
            <p:cNvPr id="67" name="66 CuadroTexto"/>
            <p:cNvSpPr txBox="1"/>
            <p:nvPr/>
          </p:nvSpPr>
          <p:spPr>
            <a:xfrm>
              <a:off x="6786578" y="5130241"/>
              <a:ext cx="1285884" cy="584775"/>
            </a:xfrm>
            <a:prstGeom prst="rect">
              <a:avLst/>
            </a:prstGeom>
            <a:noFill/>
          </p:spPr>
          <p:txBody>
            <a:bodyPr wrap="square" rtlCol="0">
              <a:spAutoFit/>
            </a:bodyPr>
            <a:lstStyle/>
            <a:p>
              <a:pPr algn="ctr"/>
              <a:r>
                <a:rPr lang="es-ES_tradnl" sz="1600" b="1" dirty="0" smtClean="0">
                  <a:solidFill>
                    <a:srgbClr val="FF0000"/>
                  </a:solidFill>
                </a:rPr>
                <a:t>Plana</a:t>
              </a:r>
            </a:p>
            <a:p>
              <a:pPr algn="ctr"/>
              <a:r>
                <a:rPr lang="es-ES_tradnl" sz="1600" b="1" dirty="0" smtClean="0">
                  <a:solidFill>
                    <a:srgbClr val="FF0000"/>
                  </a:solidFill>
                </a:rPr>
                <a:t> sólo agua</a:t>
              </a:r>
              <a:endParaRPr lang="es-ES" sz="1600" b="1" dirty="0">
                <a:solidFill>
                  <a:srgbClr val="FF0000"/>
                </a:solidFill>
              </a:endParaRPr>
            </a:p>
          </p:txBody>
        </p:sp>
        <p:cxnSp>
          <p:nvCxnSpPr>
            <p:cNvPr id="68" name="67 Conector recto de flecha"/>
            <p:cNvCxnSpPr/>
            <p:nvPr/>
          </p:nvCxnSpPr>
          <p:spPr>
            <a:xfrm rot="5400000" flipH="1" flipV="1">
              <a:off x="7537074" y="4893082"/>
              <a:ext cx="500066" cy="14367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77" name="76 Grupo"/>
          <p:cNvGrpSpPr/>
          <p:nvPr/>
        </p:nvGrpSpPr>
        <p:grpSpPr>
          <a:xfrm>
            <a:off x="6572264" y="1629779"/>
            <a:ext cx="1285884" cy="584775"/>
            <a:chOff x="6572264" y="1629779"/>
            <a:chExt cx="1285884" cy="584775"/>
          </a:xfrm>
        </p:grpSpPr>
        <p:sp>
          <p:nvSpPr>
            <p:cNvPr id="71" name="70 CuadroTexto"/>
            <p:cNvSpPr txBox="1"/>
            <p:nvPr/>
          </p:nvSpPr>
          <p:spPr>
            <a:xfrm>
              <a:off x="6572264" y="1629779"/>
              <a:ext cx="1285884" cy="584775"/>
            </a:xfrm>
            <a:prstGeom prst="rect">
              <a:avLst/>
            </a:prstGeom>
            <a:noFill/>
          </p:spPr>
          <p:txBody>
            <a:bodyPr wrap="square" rtlCol="0">
              <a:spAutoFit/>
            </a:bodyPr>
            <a:lstStyle/>
            <a:p>
              <a:pPr algn="ctr"/>
              <a:r>
                <a:rPr lang="es-ES_tradnl" sz="1600" b="1" dirty="0" smtClean="0">
                  <a:solidFill>
                    <a:srgbClr val="FF0000"/>
                  </a:solidFill>
                </a:rPr>
                <a:t>Plana</a:t>
              </a:r>
            </a:p>
            <a:p>
              <a:pPr algn="ctr"/>
              <a:r>
                <a:rPr lang="es-ES_tradnl" sz="1600" b="1" dirty="0" smtClean="0">
                  <a:solidFill>
                    <a:srgbClr val="FF0000"/>
                  </a:solidFill>
                </a:rPr>
                <a:t> sólo agua</a:t>
              </a:r>
              <a:endParaRPr lang="es-ES" sz="1600" b="1" dirty="0">
                <a:solidFill>
                  <a:srgbClr val="FF0000"/>
                </a:solidFill>
              </a:endParaRPr>
            </a:p>
          </p:txBody>
        </p:sp>
        <p:cxnSp>
          <p:nvCxnSpPr>
            <p:cNvPr id="72" name="71 Conector recto de flecha"/>
            <p:cNvCxnSpPr/>
            <p:nvPr/>
          </p:nvCxnSpPr>
          <p:spPr>
            <a:xfrm rot="5400000" flipH="1" flipV="1">
              <a:off x="7465636" y="1678372"/>
              <a:ext cx="284958" cy="21431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93" name="92 Grupo"/>
          <p:cNvGrpSpPr/>
          <p:nvPr/>
        </p:nvGrpSpPr>
        <p:grpSpPr>
          <a:xfrm>
            <a:off x="2071670" y="3772919"/>
            <a:ext cx="1500198" cy="584775"/>
            <a:chOff x="2071670" y="3772919"/>
            <a:chExt cx="1500198" cy="584775"/>
          </a:xfrm>
        </p:grpSpPr>
        <p:sp>
          <p:nvSpPr>
            <p:cNvPr id="52" name="51 CuadroTexto"/>
            <p:cNvSpPr txBox="1"/>
            <p:nvPr/>
          </p:nvSpPr>
          <p:spPr>
            <a:xfrm>
              <a:off x="2285984" y="3772919"/>
              <a:ext cx="1285884" cy="584775"/>
            </a:xfrm>
            <a:prstGeom prst="rect">
              <a:avLst/>
            </a:prstGeom>
            <a:noFill/>
          </p:spPr>
          <p:txBody>
            <a:bodyPr wrap="square" rtlCol="0">
              <a:spAutoFit/>
            </a:bodyPr>
            <a:lstStyle/>
            <a:p>
              <a:pPr algn="ctr"/>
              <a:r>
                <a:rPr lang="es-ES_tradnl" sz="1600" b="1" dirty="0" smtClean="0">
                  <a:solidFill>
                    <a:srgbClr val="FF0000"/>
                  </a:solidFill>
                </a:rPr>
                <a:t>Plana</a:t>
              </a:r>
            </a:p>
            <a:p>
              <a:pPr algn="ctr"/>
              <a:r>
                <a:rPr lang="es-ES_tradnl" sz="1600" b="1" dirty="0" smtClean="0">
                  <a:solidFill>
                    <a:srgbClr val="FF0000"/>
                  </a:solidFill>
                </a:rPr>
                <a:t> sólo agua</a:t>
              </a:r>
              <a:endParaRPr lang="es-ES" sz="1600" b="1" dirty="0">
                <a:solidFill>
                  <a:srgbClr val="FF0000"/>
                </a:solidFill>
              </a:endParaRPr>
            </a:p>
          </p:txBody>
        </p:sp>
        <p:cxnSp>
          <p:nvCxnSpPr>
            <p:cNvPr id="53" name="52 Conector recto de flecha"/>
            <p:cNvCxnSpPr/>
            <p:nvPr/>
          </p:nvCxnSpPr>
          <p:spPr>
            <a:xfrm rot="5400000">
              <a:off x="2214546" y="3857628"/>
              <a:ext cx="214314" cy="50006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70" name="69 Grupo"/>
          <p:cNvGrpSpPr/>
          <p:nvPr/>
        </p:nvGrpSpPr>
        <p:grpSpPr>
          <a:xfrm>
            <a:off x="1357290" y="1500174"/>
            <a:ext cx="1285884" cy="1299155"/>
            <a:chOff x="1357290" y="1500174"/>
            <a:chExt cx="1285884" cy="1299155"/>
          </a:xfrm>
        </p:grpSpPr>
        <p:sp>
          <p:nvSpPr>
            <p:cNvPr id="57" name="56 CuadroTexto"/>
            <p:cNvSpPr txBox="1"/>
            <p:nvPr/>
          </p:nvSpPr>
          <p:spPr>
            <a:xfrm>
              <a:off x="1357290" y="2214554"/>
              <a:ext cx="1285884" cy="584775"/>
            </a:xfrm>
            <a:prstGeom prst="rect">
              <a:avLst/>
            </a:prstGeom>
            <a:noFill/>
          </p:spPr>
          <p:txBody>
            <a:bodyPr wrap="square" rtlCol="0">
              <a:spAutoFit/>
            </a:bodyPr>
            <a:lstStyle/>
            <a:p>
              <a:pPr algn="ctr"/>
              <a:r>
                <a:rPr lang="es-ES_tradnl" sz="1600" b="1" dirty="0" smtClean="0">
                  <a:solidFill>
                    <a:srgbClr val="FF0000"/>
                  </a:solidFill>
                </a:rPr>
                <a:t>Plana</a:t>
              </a:r>
            </a:p>
            <a:p>
              <a:pPr algn="ctr"/>
              <a:r>
                <a:rPr lang="es-ES_tradnl" sz="1600" b="1" dirty="0" smtClean="0">
                  <a:solidFill>
                    <a:srgbClr val="FF0000"/>
                  </a:solidFill>
                </a:rPr>
                <a:t> sólo agua</a:t>
              </a:r>
              <a:endParaRPr lang="es-ES" sz="1600" b="1" dirty="0">
                <a:solidFill>
                  <a:srgbClr val="FF0000"/>
                </a:solidFill>
              </a:endParaRPr>
            </a:p>
          </p:txBody>
        </p:sp>
        <p:cxnSp>
          <p:nvCxnSpPr>
            <p:cNvPr id="58" name="57 Conector recto de flecha"/>
            <p:cNvCxnSpPr>
              <a:stCxn id="57" idx="0"/>
            </p:cNvCxnSpPr>
            <p:nvPr/>
          </p:nvCxnSpPr>
          <p:spPr>
            <a:xfrm rot="16200000" flipV="1">
              <a:off x="1535885" y="1750207"/>
              <a:ext cx="714380" cy="21431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80" name="79 Grupo"/>
          <p:cNvGrpSpPr/>
          <p:nvPr/>
        </p:nvGrpSpPr>
        <p:grpSpPr>
          <a:xfrm>
            <a:off x="2071670" y="1142984"/>
            <a:ext cx="1396085" cy="1227717"/>
            <a:chOff x="2472103" y="1142984"/>
            <a:chExt cx="1285884" cy="1227717"/>
          </a:xfrm>
        </p:grpSpPr>
        <p:sp>
          <p:nvSpPr>
            <p:cNvPr id="64" name="63 CuadroTexto"/>
            <p:cNvSpPr txBox="1"/>
            <p:nvPr/>
          </p:nvSpPr>
          <p:spPr>
            <a:xfrm>
              <a:off x="2472103" y="1785926"/>
              <a:ext cx="1285884" cy="584775"/>
            </a:xfrm>
            <a:prstGeom prst="rect">
              <a:avLst/>
            </a:prstGeom>
            <a:noFill/>
          </p:spPr>
          <p:txBody>
            <a:bodyPr wrap="square" rtlCol="0">
              <a:spAutoFit/>
            </a:bodyPr>
            <a:lstStyle/>
            <a:p>
              <a:pPr algn="ctr"/>
              <a:r>
                <a:rPr lang="es-ES_tradnl" sz="1600" b="1" dirty="0" smtClean="0">
                  <a:solidFill>
                    <a:schemeClr val="accent2"/>
                  </a:solidFill>
                </a:rPr>
                <a:t>Puntual sólo agua</a:t>
              </a:r>
              <a:endParaRPr lang="es-ES" sz="1600" b="1" dirty="0">
                <a:solidFill>
                  <a:schemeClr val="accent2"/>
                </a:solidFill>
              </a:endParaRPr>
            </a:p>
          </p:txBody>
        </p:sp>
        <p:cxnSp>
          <p:nvCxnSpPr>
            <p:cNvPr id="78" name="77 Conector recto de flecha"/>
            <p:cNvCxnSpPr/>
            <p:nvPr/>
          </p:nvCxnSpPr>
          <p:spPr>
            <a:xfrm rot="16200000" flipV="1">
              <a:off x="2707104" y="1434375"/>
              <a:ext cx="714380" cy="131598"/>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grpSp>
      <p:grpSp>
        <p:nvGrpSpPr>
          <p:cNvPr id="92" name="91 Grupo"/>
          <p:cNvGrpSpPr/>
          <p:nvPr/>
        </p:nvGrpSpPr>
        <p:grpSpPr>
          <a:xfrm>
            <a:off x="7286644" y="1000108"/>
            <a:ext cx="1857356" cy="584775"/>
            <a:chOff x="7286644" y="1000108"/>
            <a:chExt cx="1857356" cy="584775"/>
          </a:xfrm>
        </p:grpSpPr>
        <p:sp>
          <p:nvSpPr>
            <p:cNvPr id="63" name="62 CuadroTexto"/>
            <p:cNvSpPr txBox="1"/>
            <p:nvPr/>
          </p:nvSpPr>
          <p:spPr>
            <a:xfrm>
              <a:off x="7858116" y="1000108"/>
              <a:ext cx="1285884" cy="584775"/>
            </a:xfrm>
            <a:prstGeom prst="rect">
              <a:avLst/>
            </a:prstGeom>
            <a:noFill/>
          </p:spPr>
          <p:txBody>
            <a:bodyPr wrap="square" rtlCol="0">
              <a:spAutoFit/>
            </a:bodyPr>
            <a:lstStyle/>
            <a:p>
              <a:pPr algn="ctr"/>
              <a:r>
                <a:rPr lang="es-ES_tradnl" sz="1600" b="1" dirty="0" smtClean="0">
                  <a:solidFill>
                    <a:schemeClr val="accent2"/>
                  </a:solidFill>
                </a:rPr>
                <a:t>Puntual sólo agua</a:t>
              </a:r>
              <a:endParaRPr lang="es-ES" sz="1600" b="1" dirty="0">
                <a:solidFill>
                  <a:schemeClr val="accent2"/>
                </a:solidFill>
              </a:endParaRPr>
            </a:p>
          </p:txBody>
        </p:sp>
        <p:cxnSp>
          <p:nvCxnSpPr>
            <p:cNvPr id="89" name="88 Conector recto de flecha"/>
            <p:cNvCxnSpPr/>
            <p:nvPr/>
          </p:nvCxnSpPr>
          <p:spPr>
            <a:xfrm rot="10800000">
              <a:off x="7286644" y="1214422"/>
              <a:ext cx="785818" cy="1588"/>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grpSp>
      <p:grpSp>
        <p:nvGrpSpPr>
          <p:cNvPr id="62" name="61 Grupo"/>
          <p:cNvGrpSpPr/>
          <p:nvPr/>
        </p:nvGrpSpPr>
        <p:grpSpPr>
          <a:xfrm>
            <a:off x="0" y="6572250"/>
            <a:ext cx="9144000" cy="285750"/>
            <a:chOff x="0" y="6572250"/>
            <a:chExt cx="9144000" cy="285750"/>
          </a:xfrm>
        </p:grpSpPr>
        <p:sp>
          <p:nvSpPr>
            <p:cNvPr id="65" name="64 Rectángulo"/>
            <p:cNvSpPr/>
            <p:nvPr/>
          </p:nvSpPr>
          <p:spPr>
            <a:xfrm>
              <a:off x="1785918" y="6572272"/>
              <a:ext cx="1285884" cy="276999"/>
            </a:xfrm>
            <a:prstGeom prst="rect">
              <a:avLst/>
            </a:prstGeom>
            <a:solidFill>
              <a:schemeClr val="bg2">
                <a:lumMod val="40000"/>
                <a:lumOff val="60000"/>
              </a:schemeClr>
            </a:solidFill>
            <a:ln>
              <a:noFill/>
            </a:ln>
          </p:spPr>
          <p:txBody>
            <a:bodyPr wrap="square">
              <a:spAutoFit/>
            </a:bodyPr>
            <a:lstStyle/>
            <a:p>
              <a:pPr algn="ctr">
                <a:defRPr/>
              </a:pPr>
              <a:r>
                <a:rPr lang="es-ES_tradnl" sz="1200" b="1" i="1" dirty="0" smtClean="0">
                  <a:solidFill>
                    <a:schemeClr val="bg1">
                      <a:lumMod val="50000"/>
                    </a:schemeClr>
                  </a:solidFill>
                </a:rPr>
                <a:t>Simulación MC</a:t>
              </a:r>
              <a:endParaRPr lang="es-ES" sz="1200" b="1" i="1" dirty="0">
                <a:solidFill>
                  <a:schemeClr val="bg1">
                    <a:lumMod val="50000"/>
                  </a:schemeClr>
                </a:solidFill>
              </a:endParaRPr>
            </a:p>
          </p:txBody>
        </p:sp>
        <p:sp>
          <p:nvSpPr>
            <p:cNvPr id="66" name="65 Rectángulo"/>
            <p:cNvSpPr/>
            <p:nvPr/>
          </p:nvSpPr>
          <p:spPr>
            <a:xfrm>
              <a:off x="857224" y="6572250"/>
              <a:ext cx="928694"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Objetivos</a:t>
              </a:r>
              <a:endParaRPr lang="es-ES" sz="1200" b="1" i="1" dirty="0">
                <a:solidFill>
                  <a:schemeClr val="bg1">
                    <a:lumMod val="50000"/>
                  </a:schemeClr>
                </a:solidFill>
              </a:endParaRPr>
            </a:p>
          </p:txBody>
        </p:sp>
        <p:sp>
          <p:nvSpPr>
            <p:cNvPr id="69" name="68 Rectángulo"/>
            <p:cNvSpPr/>
            <p:nvPr/>
          </p:nvSpPr>
          <p:spPr>
            <a:xfrm>
              <a:off x="0" y="6572250"/>
              <a:ext cx="1000100" cy="277813"/>
            </a:xfrm>
            <a:prstGeom prst="rect">
              <a:avLst/>
            </a:prstGeom>
            <a:solidFill>
              <a:schemeClr val="bg2">
                <a:lumMod val="40000"/>
                <a:lumOff val="60000"/>
              </a:schemeClr>
            </a:solidFill>
            <a:ln>
              <a:noFill/>
            </a:ln>
          </p:spPr>
          <p:txBody>
            <a:bodyPr wrap="square">
              <a:spAutoFit/>
            </a:bodyPr>
            <a:lstStyle/>
            <a:p>
              <a:pPr>
                <a:defRPr/>
              </a:pPr>
              <a:r>
                <a:rPr lang="es-ES" sz="1200" b="1" i="1" dirty="0" smtClean="0">
                  <a:solidFill>
                    <a:schemeClr val="bg1">
                      <a:lumMod val="50000"/>
                    </a:schemeClr>
                  </a:solidFill>
                </a:rPr>
                <a:t>Motivación</a:t>
              </a:r>
              <a:endParaRPr lang="es-ES" sz="1200" dirty="0">
                <a:solidFill>
                  <a:schemeClr val="bg1">
                    <a:lumMod val="50000"/>
                  </a:schemeClr>
                </a:solidFill>
              </a:endParaRPr>
            </a:p>
          </p:txBody>
        </p:sp>
        <p:sp>
          <p:nvSpPr>
            <p:cNvPr id="79" name="78 Rectángulo"/>
            <p:cNvSpPr/>
            <p:nvPr/>
          </p:nvSpPr>
          <p:spPr>
            <a:xfrm>
              <a:off x="7929586" y="6572250"/>
              <a:ext cx="1214414"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Conclusiones</a:t>
              </a:r>
              <a:endParaRPr lang="es-ES" sz="1200" b="1" i="1" dirty="0">
                <a:solidFill>
                  <a:schemeClr val="bg1">
                    <a:lumMod val="50000"/>
                  </a:schemeClr>
                </a:solidFill>
              </a:endParaRPr>
            </a:p>
          </p:txBody>
        </p:sp>
        <p:sp>
          <p:nvSpPr>
            <p:cNvPr id="81" name="80 Rectángulo"/>
            <p:cNvSpPr/>
            <p:nvPr/>
          </p:nvSpPr>
          <p:spPr>
            <a:xfrm>
              <a:off x="6429388" y="6572250"/>
              <a:ext cx="1500175"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Validación </a:t>
              </a:r>
              <a:r>
                <a:rPr lang="es-ES" sz="1200" b="1" i="1" dirty="0">
                  <a:solidFill>
                    <a:schemeClr val="bg1">
                      <a:lumMod val="50000"/>
                    </a:schemeClr>
                  </a:solidFill>
                </a:rPr>
                <a:t>datos</a:t>
              </a:r>
            </a:p>
          </p:txBody>
        </p:sp>
        <p:sp>
          <p:nvSpPr>
            <p:cNvPr id="82" name="81 Rectángulo"/>
            <p:cNvSpPr/>
            <p:nvPr/>
          </p:nvSpPr>
          <p:spPr>
            <a:xfrm>
              <a:off x="4572000" y="6572250"/>
              <a:ext cx="2000252"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t>Validación </a:t>
              </a:r>
              <a:r>
                <a:rPr lang="es-ES" sz="1200" b="1" i="1" dirty="0"/>
                <a:t>simulaciones</a:t>
              </a:r>
            </a:p>
          </p:txBody>
        </p:sp>
        <p:sp>
          <p:nvSpPr>
            <p:cNvPr id="83" name="82 Rectángulo"/>
            <p:cNvSpPr/>
            <p:nvPr/>
          </p:nvSpPr>
          <p:spPr>
            <a:xfrm>
              <a:off x="3000364" y="6572250"/>
              <a:ext cx="1714512" cy="285750"/>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Método desarrollado</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p:cTn id="7" dur="500" fill="hold"/>
                                        <p:tgtEl>
                                          <p:spTgt spid="74"/>
                                        </p:tgtEl>
                                        <p:attrNameLst>
                                          <p:attrName>ppt_w</p:attrName>
                                        </p:attrNameLst>
                                      </p:cBhvr>
                                      <p:tavLst>
                                        <p:tav tm="0">
                                          <p:val>
                                            <p:strVal val="#ppt_w*0.70"/>
                                          </p:val>
                                        </p:tav>
                                        <p:tav tm="100000">
                                          <p:val>
                                            <p:strVal val="#ppt_w"/>
                                          </p:val>
                                        </p:tav>
                                      </p:tavLst>
                                    </p:anim>
                                    <p:anim calcmode="lin" valueType="num">
                                      <p:cBhvr>
                                        <p:cTn id="8" dur="500" fill="hold"/>
                                        <p:tgtEl>
                                          <p:spTgt spid="74"/>
                                        </p:tgtEl>
                                        <p:attrNameLst>
                                          <p:attrName>ppt_h</p:attrName>
                                        </p:attrNameLst>
                                      </p:cBhvr>
                                      <p:tavLst>
                                        <p:tav tm="0">
                                          <p:val>
                                            <p:strVal val="#ppt_h"/>
                                          </p:val>
                                        </p:tav>
                                        <p:tav tm="100000">
                                          <p:val>
                                            <p:strVal val="#ppt_h"/>
                                          </p:val>
                                        </p:tav>
                                      </p:tavLst>
                                    </p:anim>
                                    <p:animEffect transition="in" filter="fade">
                                      <p:cBhvr>
                                        <p:cTn id="9" dur="500"/>
                                        <p:tgtEl>
                                          <p:spTgt spid="74"/>
                                        </p:tgtEl>
                                      </p:cBhvr>
                                    </p:animEffect>
                                  </p:childTnLst>
                                </p:cTn>
                              </p:par>
                              <p:par>
                                <p:cTn id="10" presetID="55" presetClass="entr" presetSubtype="0" fill="hold" nodeType="withEffect">
                                  <p:stCondLst>
                                    <p:cond delay="0"/>
                                  </p:stCondLst>
                                  <p:childTnLst>
                                    <p:set>
                                      <p:cBhvr>
                                        <p:cTn id="11" dur="1" fill="hold">
                                          <p:stCondLst>
                                            <p:cond delay="0"/>
                                          </p:stCondLst>
                                        </p:cTn>
                                        <p:tgtEl>
                                          <p:spTgt spid="73"/>
                                        </p:tgtEl>
                                        <p:attrNameLst>
                                          <p:attrName>style.visibility</p:attrName>
                                        </p:attrNameLst>
                                      </p:cBhvr>
                                      <p:to>
                                        <p:strVal val="visible"/>
                                      </p:to>
                                    </p:set>
                                    <p:anim calcmode="lin" valueType="num">
                                      <p:cBhvr>
                                        <p:cTn id="12" dur="500" fill="hold"/>
                                        <p:tgtEl>
                                          <p:spTgt spid="73"/>
                                        </p:tgtEl>
                                        <p:attrNameLst>
                                          <p:attrName>ppt_w</p:attrName>
                                        </p:attrNameLst>
                                      </p:cBhvr>
                                      <p:tavLst>
                                        <p:tav tm="0">
                                          <p:val>
                                            <p:strVal val="#ppt_w*0.70"/>
                                          </p:val>
                                        </p:tav>
                                        <p:tav tm="100000">
                                          <p:val>
                                            <p:strVal val="#ppt_w"/>
                                          </p:val>
                                        </p:tav>
                                      </p:tavLst>
                                    </p:anim>
                                    <p:anim calcmode="lin" valueType="num">
                                      <p:cBhvr>
                                        <p:cTn id="13" dur="500" fill="hold"/>
                                        <p:tgtEl>
                                          <p:spTgt spid="73"/>
                                        </p:tgtEl>
                                        <p:attrNameLst>
                                          <p:attrName>ppt_h</p:attrName>
                                        </p:attrNameLst>
                                      </p:cBhvr>
                                      <p:tavLst>
                                        <p:tav tm="0">
                                          <p:val>
                                            <p:strVal val="#ppt_h"/>
                                          </p:val>
                                        </p:tav>
                                        <p:tav tm="100000">
                                          <p:val>
                                            <p:strVal val="#ppt_h"/>
                                          </p:val>
                                        </p:tav>
                                      </p:tavLst>
                                    </p:anim>
                                    <p:animEffect transition="in" filter="fade">
                                      <p:cBhvr>
                                        <p:cTn id="14" dur="500"/>
                                        <p:tgtEl>
                                          <p:spTgt spid="7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76"/>
                                        </p:tgtEl>
                                        <p:attrNameLst>
                                          <p:attrName>style.visibility</p:attrName>
                                        </p:attrNameLst>
                                      </p:cBhvr>
                                      <p:to>
                                        <p:strVal val="visible"/>
                                      </p:to>
                                    </p:set>
                                    <p:anim calcmode="lin" valueType="num">
                                      <p:cBhvr>
                                        <p:cTn id="17" dur="500" fill="hold"/>
                                        <p:tgtEl>
                                          <p:spTgt spid="76"/>
                                        </p:tgtEl>
                                        <p:attrNameLst>
                                          <p:attrName>ppt_w</p:attrName>
                                        </p:attrNameLst>
                                      </p:cBhvr>
                                      <p:tavLst>
                                        <p:tav tm="0">
                                          <p:val>
                                            <p:strVal val="#ppt_w*0.70"/>
                                          </p:val>
                                        </p:tav>
                                        <p:tav tm="100000">
                                          <p:val>
                                            <p:strVal val="#ppt_w"/>
                                          </p:val>
                                        </p:tav>
                                      </p:tavLst>
                                    </p:anim>
                                    <p:anim calcmode="lin" valueType="num">
                                      <p:cBhvr>
                                        <p:cTn id="18" dur="500" fill="hold"/>
                                        <p:tgtEl>
                                          <p:spTgt spid="76"/>
                                        </p:tgtEl>
                                        <p:attrNameLst>
                                          <p:attrName>ppt_h</p:attrName>
                                        </p:attrNameLst>
                                      </p:cBhvr>
                                      <p:tavLst>
                                        <p:tav tm="0">
                                          <p:val>
                                            <p:strVal val="#ppt_h"/>
                                          </p:val>
                                        </p:tav>
                                        <p:tav tm="100000">
                                          <p:val>
                                            <p:strVal val="#ppt_h"/>
                                          </p:val>
                                        </p:tav>
                                      </p:tavLst>
                                    </p:anim>
                                    <p:animEffect transition="in" filter="fade">
                                      <p:cBhvr>
                                        <p:cTn id="19" dur="500"/>
                                        <p:tgtEl>
                                          <p:spTgt spid="76"/>
                                        </p:tgtEl>
                                      </p:cBhvr>
                                    </p:animEffect>
                                  </p:childTnLst>
                                </p:cTn>
                              </p:par>
                              <p:par>
                                <p:cTn id="20" presetID="55" presetClass="entr" presetSubtype="0" fill="hold" nodeType="withEffect">
                                  <p:stCondLst>
                                    <p:cond delay="0"/>
                                  </p:stCondLst>
                                  <p:childTnLst>
                                    <p:set>
                                      <p:cBhvr>
                                        <p:cTn id="21" dur="1" fill="hold">
                                          <p:stCondLst>
                                            <p:cond delay="0"/>
                                          </p:stCondLst>
                                        </p:cTn>
                                        <p:tgtEl>
                                          <p:spTgt spid="75"/>
                                        </p:tgtEl>
                                        <p:attrNameLst>
                                          <p:attrName>style.visibility</p:attrName>
                                        </p:attrNameLst>
                                      </p:cBhvr>
                                      <p:to>
                                        <p:strVal val="visible"/>
                                      </p:to>
                                    </p:set>
                                    <p:anim calcmode="lin" valueType="num">
                                      <p:cBhvr>
                                        <p:cTn id="22" dur="500" fill="hold"/>
                                        <p:tgtEl>
                                          <p:spTgt spid="75"/>
                                        </p:tgtEl>
                                        <p:attrNameLst>
                                          <p:attrName>ppt_w</p:attrName>
                                        </p:attrNameLst>
                                      </p:cBhvr>
                                      <p:tavLst>
                                        <p:tav tm="0">
                                          <p:val>
                                            <p:strVal val="#ppt_w*0.70"/>
                                          </p:val>
                                        </p:tav>
                                        <p:tav tm="100000">
                                          <p:val>
                                            <p:strVal val="#ppt_w"/>
                                          </p:val>
                                        </p:tav>
                                      </p:tavLst>
                                    </p:anim>
                                    <p:anim calcmode="lin" valueType="num">
                                      <p:cBhvr>
                                        <p:cTn id="23" dur="500" fill="hold"/>
                                        <p:tgtEl>
                                          <p:spTgt spid="75"/>
                                        </p:tgtEl>
                                        <p:attrNameLst>
                                          <p:attrName>ppt_h</p:attrName>
                                        </p:attrNameLst>
                                      </p:cBhvr>
                                      <p:tavLst>
                                        <p:tav tm="0">
                                          <p:val>
                                            <p:strVal val="#ppt_h"/>
                                          </p:val>
                                        </p:tav>
                                        <p:tav tm="100000">
                                          <p:val>
                                            <p:strVal val="#ppt_h"/>
                                          </p:val>
                                        </p:tav>
                                      </p:tavLst>
                                    </p:anim>
                                    <p:animEffect transition="in" filter="fade">
                                      <p:cBhvr>
                                        <p:cTn id="24" dur="500"/>
                                        <p:tgtEl>
                                          <p:spTgt spid="75"/>
                                        </p:tgtEl>
                                      </p:cBhvr>
                                    </p:animEffect>
                                  </p:childTnLst>
                                </p:cTn>
                              </p:par>
                              <p:par>
                                <p:cTn id="25" presetID="55" presetClass="entr" presetSubtype="0" fill="hold" nodeType="withEffect">
                                  <p:stCondLst>
                                    <p:cond delay="0"/>
                                  </p:stCondLst>
                                  <p:childTnLst>
                                    <p:set>
                                      <p:cBhvr>
                                        <p:cTn id="26" dur="1" fill="hold">
                                          <p:stCondLst>
                                            <p:cond delay="0"/>
                                          </p:stCondLst>
                                        </p:cTn>
                                        <p:tgtEl>
                                          <p:spTgt spid="61"/>
                                        </p:tgtEl>
                                        <p:attrNameLst>
                                          <p:attrName>style.visibility</p:attrName>
                                        </p:attrNameLst>
                                      </p:cBhvr>
                                      <p:to>
                                        <p:strVal val="visible"/>
                                      </p:to>
                                    </p:set>
                                    <p:anim calcmode="lin" valueType="num">
                                      <p:cBhvr>
                                        <p:cTn id="27" dur="500" fill="hold"/>
                                        <p:tgtEl>
                                          <p:spTgt spid="61"/>
                                        </p:tgtEl>
                                        <p:attrNameLst>
                                          <p:attrName>ppt_w</p:attrName>
                                        </p:attrNameLst>
                                      </p:cBhvr>
                                      <p:tavLst>
                                        <p:tav tm="0">
                                          <p:val>
                                            <p:strVal val="#ppt_w*0.70"/>
                                          </p:val>
                                        </p:tav>
                                        <p:tav tm="100000">
                                          <p:val>
                                            <p:strVal val="#ppt_w"/>
                                          </p:val>
                                        </p:tav>
                                      </p:tavLst>
                                    </p:anim>
                                    <p:anim calcmode="lin" valueType="num">
                                      <p:cBhvr>
                                        <p:cTn id="28" dur="500" fill="hold"/>
                                        <p:tgtEl>
                                          <p:spTgt spid="61"/>
                                        </p:tgtEl>
                                        <p:attrNameLst>
                                          <p:attrName>ppt_h</p:attrName>
                                        </p:attrNameLst>
                                      </p:cBhvr>
                                      <p:tavLst>
                                        <p:tav tm="0">
                                          <p:val>
                                            <p:strVal val="#ppt_h"/>
                                          </p:val>
                                        </p:tav>
                                        <p:tav tm="100000">
                                          <p:val>
                                            <p:strVal val="#ppt_h"/>
                                          </p:val>
                                        </p:tav>
                                      </p:tavLst>
                                    </p:anim>
                                    <p:animEffect transition="in" filter="fade">
                                      <p:cBhvr>
                                        <p:cTn id="29" dur="500"/>
                                        <p:tgtEl>
                                          <p:spTgt spid="61"/>
                                        </p:tgtEl>
                                      </p:cBhvr>
                                    </p:animEffect>
                                  </p:childTnLst>
                                </p:cTn>
                              </p:par>
                              <p:par>
                                <p:cTn id="30" presetID="55" presetClass="entr" presetSubtype="0" fill="hold" nodeType="withEffect">
                                  <p:stCondLst>
                                    <p:cond delay="0"/>
                                  </p:stCondLst>
                                  <p:childTnLst>
                                    <p:set>
                                      <p:cBhvr>
                                        <p:cTn id="31" dur="1" fill="hold">
                                          <p:stCondLst>
                                            <p:cond delay="0"/>
                                          </p:stCondLst>
                                        </p:cTn>
                                        <p:tgtEl>
                                          <p:spTgt spid="80"/>
                                        </p:tgtEl>
                                        <p:attrNameLst>
                                          <p:attrName>style.visibility</p:attrName>
                                        </p:attrNameLst>
                                      </p:cBhvr>
                                      <p:to>
                                        <p:strVal val="visible"/>
                                      </p:to>
                                    </p:set>
                                    <p:anim calcmode="lin" valueType="num">
                                      <p:cBhvr>
                                        <p:cTn id="32" dur="1000" fill="hold"/>
                                        <p:tgtEl>
                                          <p:spTgt spid="80"/>
                                        </p:tgtEl>
                                        <p:attrNameLst>
                                          <p:attrName>ppt_w</p:attrName>
                                        </p:attrNameLst>
                                      </p:cBhvr>
                                      <p:tavLst>
                                        <p:tav tm="0">
                                          <p:val>
                                            <p:strVal val="#ppt_w*0.70"/>
                                          </p:val>
                                        </p:tav>
                                        <p:tav tm="100000">
                                          <p:val>
                                            <p:strVal val="#ppt_w"/>
                                          </p:val>
                                        </p:tav>
                                      </p:tavLst>
                                    </p:anim>
                                    <p:anim calcmode="lin" valueType="num">
                                      <p:cBhvr>
                                        <p:cTn id="33" dur="1000" fill="hold"/>
                                        <p:tgtEl>
                                          <p:spTgt spid="80"/>
                                        </p:tgtEl>
                                        <p:attrNameLst>
                                          <p:attrName>ppt_h</p:attrName>
                                        </p:attrNameLst>
                                      </p:cBhvr>
                                      <p:tavLst>
                                        <p:tav tm="0">
                                          <p:val>
                                            <p:strVal val="#ppt_h"/>
                                          </p:val>
                                        </p:tav>
                                        <p:tav tm="100000">
                                          <p:val>
                                            <p:strVal val="#ppt_h"/>
                                          </p:val>
                                        </p:tav>
                                      </p:tavLst>
                                    </p:anim>
                                    <p:animEffect transition="in" filter="fade">
                                      <p:cBhvr>
                                        <p:cTn id="34" dur="1000"/>
                                        <p:tgtEl>
                                          <p:spTgt spid="80"/>
                                        </p:tgtEl>
                                      </p:cBhvr>
                                    </p:animEffect>
                                  </p:childTnLst>
                                </p:cTn>
                              </p:par>
                              <p:par>
                                <p:cTn id="35" presetID="55" presetClass="entr" presetSubtype="0" fill="hold" nodeType="withEffect">
                                  <p:stCondLst>
                                    <p:cond delay="0"/>
                                  </p:stCondLst>
                                  <p:childTnLst>
                                    <p:set>
                                      <p:cBhvr>
                                        <p:cTn id="36" dur="1" fill="hold">
                                          <p:stCondLst>
                                            <p:cond delay="0"/>
                                          </p:stCondLst>
                                        </p:cTn>
                                        <p:tgtEl>
                                          <p:spTgt spid="92"/>
                                        </p:tgtEl>
                                        <p:attrNameLst>
                                          <p:attrName>style.visibility</p:attrName>
                                        </p:attrNameLst>
                                      </p:cBhvr>
                                      <p:to>
                                        <p:strVal val="visible"/>
                                      </p:to>
                                    </p:set>
                                    <p:anim calcmode="lin" valueType="num">
                                      <p:cBhvr>
                                        <p:cTn id="37" dur="500" fill="hold"/>
                                        <p:tgtEl>
                                          <p:spTgt spid="92"/>
                                        </p:tgtEl>
                                        <p:attrNameLst>
                                          <p:attrName>ppt_w</p:attrName>
                                        </p:attrNameLst>
                                      </p:cBhvr>
                                      <p:tavLst>
                                        <p:tav tm="0">
                                          <p:val>
                                            <p:strVal val="#ppt_w*0.70"/>
                                          </p:val>
                                        </p:tav>
                                        <p:tav tm="100000">
                                          <p:val>
                                            <p:strVal val="#ppt_w"/>
                                          </p:val>
                                        </p:tav>
                                      </p:tavLst>
                                    </p:anim>
                                    <p:anim calcmode="lin" valueType="num">
                                      <p:cBhvr>
                                        <p:cTn id="38" dur="500" fill="hold"/>
                                        <p:tgtEl>
                                          <p:spTgt spid="92"/>
                                        </p:tgtEl>
                                        <p:attrNameLst>
                                          <p:attrName>ppt_h</p:attrName>
                                        </p:attrNameLst>
                                      </p:cBhvr>
                                      <p:tavLst>
                                        <p:tav tm="0">
                                          <p:val>
                                            <p:strVal val="#ppt_h"/>
                                          </p:val>
                                        </p:tav>
                                        <p:tav tm="100000">
                                          <p:val>
                                            <p:strVal val="#ppt_h"/>
                                          </p:val>
                                        </p:tav>
                                      </p:tavLst>
                                    </p:anim>
                                    <p:animEffect transition="in" filter="fade">
                                      <p:cBhvr>
                                        <p:cTn id="39" dur="500"/>
                                        <p:tgtEl>
                                          <p:spTgt spid="92"/>
                                        </p:tgtEl>
                                      </p:cBhvr>
                                    </p:animEffect>
                                  </p:childTnLst>
                                </p:cTn>
                              </p:par>
                              <p:par>
                                <p:cTn id="40" presetID="55" presetClass="entr" presetSubtype="0" fill="hold" nodeType="withEffect">
                                  <p:stCondLst>
                                    <p:cond delay="0"/>
                                  </p:stCondLst>
                                  <p:childTnLst>
                                    <p:set>
                                      <p:cBhvr>
                                        <p:cTn id="41" dur="1" fill="hold">
                                          <p:stCondLst>
                                            <p:cond delay="0"/>
                                          </p:stCondLst>
                                        </p:cTn>
                                        <p:tgtEl>
                                          <p:spTgt spid="93"/>
                                        </p:tgtEl>
                                        <p:attrNameLst>
                                          <p:attrName>style.visibility</p:attrName>
                                        </p:attrNameLst>
                                      </p:cBhvr>
                                      <p:to>
                                        <p:strVal val="visible"/>
                                      </p:to>
                                    </p:set>
                                    <p:anim calcmode="lin" valueType="num">
                                      <p:cBhvr>
                                        <p:cTn id="42" dur="1000" fill="hold"/>
                                        <p:tgtEl>
                                          <p:spTgt spid="93"/>
                                        </p:tgtEl>
                                        <p:attrNameLst>
                                          <p:attrName>ppt_w</p:attrName>
                                        </p:attrNameLst>
                                      </p:cBhvr>
                                      <p:tavLst>
                                        <p:tav tm="0">
                                          <p:val>
                                            <p:strVal val="#ppt_w*0.70"/>
                                          </p:val>
                                        </p:tav>
                                        <p:tav tm="100000">
                                          <p:val>
                                            <p:strVal val="#ppt_w"/>
                                          </p:val>
                                        </p:tav>
                                      </p:tavLst>
                                    </p:anim>
                                    <p:anim calcmode="lin" valueType="num">
                                      <p:cBhvr>
                                        <p:cTn id="43" dur="1000" fill="hold"/>
                                        <p:tgtEl>
                                          <p:spTgt spid="93"/>
                                        </p:tgtEl>
                                        <p:attrNameLst>
                                          <p:attrName>ppt_h</p:attrName>
                                        </p:attrNameLst>
                                      </p:cBhvr>
                                      <p:tavLst>
                                        <p:tav tm="0">
                                          <p:val>
                                            <p:strVal val="#ppt_h"/>
                                          </p:val>
                                        </p:tav>
                                        <p:tav tm="100000">
                                          <p:val>
                                            <p:strVal val="#ppt_h"/>
                                          </p:val>
                                        </p:tav>
                                      </p:tavLst>
                                    </p:anim>
                                    <p:animEffect transition="in" filter="fade">
                                      <p:cBhvr>
                                        <p:cTn id="44" dur="1000"/>
                                        <p:tgtEl>
                                          <p:spTgt spid="93"/>
                                        </p:tgtEl>
                                      </p:cBhvr>
                                    </p:animEffect>
                                  </p:childTnLst>
                                </p:cTn>
                              </p:par>
                              <p:par>
                                <p:cTn id="45" presetID="55" presetClass="entr" presetSubtype="0" fill="hold" nodeType="withEffect">
                                  <p:stCondLst>
                                    <p:cond delay="0"/>
                                  </p:stCondLst>
                                  <p:childTnLst>
                                    <p:set>
                                      <p:cBhvr>
                                        <p:cTn id="46" dur="1" fill="hold">
                                          <p:stCondLst>
                                            <p:cond delay="0"/>
                                          </p:stCondLst>
                                        </p:cTn>
                                        <p:tgtEl>
                                          <p:spTgt spid="70"/>
                                        </p:tgtEl>
                                        <p:attrNameLst>
                                          <p:attrName>style.visibility</p:attrName>
                                        </p:attrNameLst>
                                      </p:cBhvr>
                                      <p:to>
                                        <p:strVal val="visible"/>
                                      </p:to>
                                    </p:set>
                                    <p:anim calcmode="lin" valueType="num">
                                      <p:cBhvr>
                                        <p:cTn id="47" dur="500" fill="hold"/>
                                        <p:tgtEl>
                                          <p:spTgt spid="70"/>
                                        </p:tgtEl>
                                        <p:attrNameLst>
                                          <p:attrName>ppt_w</p:attrName>
                                        </p:attrNameLst>
                                      </p:cBhvr>
                                      <p:tavLst>
                                        <p:tav tm="0">
                                          <p:val>
                                            <p:strVal val="#ppt_w*0.70"/>
                                          </p:val>
                                        </p:tav>
                                        <p:tav tm="100000">
                                          <p:val>
                                            <p:strVal val="#ppt_w"/>
                                          </p:val>
                                        </p:tav>
                                      </p:tavLst>
                                    </p:anim>
                                    <p:anim calcmode="lin" valueType="num">
                                      <p:cBhvr>
                                        <p:cTn id="48" dur="500" fill="hold"/>
                                        <p:tgtEl>
                                          <p:spTgt spid="70"/>
                                        </p:tgtEl>
                                        <p:attrNameLst>
                                          <p:attrName>ppt_h</p:attrName>
                                        </p:attrNameLst>
                                      </p:cBhvr>
                                      <p:tavLst>
                                        <p:tav tm="0">
                                          <p:val>
                                            <p:strVal val="#ppt_h"/>
                                          </p:val>
                                        </p:tav>
                                        <p:tav tm="100000">
                                          <p:val>
                                            <p:strVal val="#ppt_h"/>
                                          </p:val>
                                        </p:tav>
                                      </p:tavLst>
                                    </p:anim>
                                    <p:animEffect transition="in" filter="fade">
                                      <p:cBhvr>
                                        <p:cTn id="49" dur="500"/>
                                        <p:tgtEl>
                                          <p:spTgt spid="70"/>
                                        </p:tgtEl>
                                      </p:cBhvr>
                                    </p:animEffect>
                                  </p:childTnLst>
                                </p:cTn>
                              </p:par>
                              <p:par>
                                <p:cTn id="50" presetID="55" presetClass="entr" presetSubtype="0" fill="hold" nodeType="withEffect">
                                  <p:stCondLst>
                                    <p:cond delay="0"/>
                                  </p:stCondLst>
                                  <p:childTnLst>
                                    <p:set>
                                      <p:cBhvr>
                                        <p:cTn id="51" dur="1" fill="hold">
                                          <p:stCondLst>
                                            <p:cond delay="0"/>
                                          </p:stCondLst>
                                        </p:cTn>
                                        <p:tgtEl>
                                          <p:spTgt spid="77"/>
                                        </p:tgtEl>
                                        <p:attrNameLst>
                                          <p:attrName>style.visibility</p:attrName>
                                        </p:attrNameLst>
                                      </p:cBhvr>
                                      <p:to>
                                        <p:strVal val="visible"/>
                                      </p:to>
                                    </p:set>
                                    <p:anim calcmode="lin" valueType="num">
                                      <p:cBhvr>
                                        <p:cTn id="52" dur="500" fill="hold"/>
                                        <p:tgtEl>
                                          <p:spTgt spid="77"/>
                                        </p:tgtEl>
                                        <p:attrNameLst>
                                          <p:attrName>ppt_w</p:attrName>
                                        </p:attrNameLst>
                                      </p:cBhvr>
                                      <p:tavLst>
                                        <p:tav tm="0">
                                          <p:val>
                                            <p:strVal val="#ppt_w*0.70"/>
                                          </p:val>
                                        </p:tav>
                                        <p:tav tm="100000">
                                          <p:val>
                                            <p:strVal val="#ppt_w"/>
                                          </p:val>
                                        </p:tav>
                                      </p:tavLst>
                                    </p:anim>
                                    <p:anim calcmode="lin" valueType="num">
                                      <p:cBhvr>
                                        <p:cTn id="53" dur="500" fill="hold"/>
                                        <p:tgtEl>
                                          <p:spTgt spid="77"/>
                                        </p:tgtEl>
                                        <p:attrNameLst>
                                          <p:attrName>ppt_h</p:attrName>
                                        </p:attrNameLst>
                                      </p:cBhvr>
                                      <p:tavLst>
                                        <p:tav tm="0">
                                          <p:val>
                                            <p:strVal val="#ppt_h"/>
                                          </p:val>
                                        </p:tav>
                                        <p:tav tm="100000">
                                          <p:val>
                                            <p:strVal val="#ppt_h"/>
                                          </p:val>
                                        </p:tav>
                                      </p:tavLst>
                                    </p:anim>
                                    <p:animEffect transition="in" filter="fade">
                                      <p:cBhvr>
                                        <p:cTn id="54"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7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0"/>
          <p:cNvPicPr>
            <a:picLocks noChangeAspect="1" noChangeArrowheads="1"/>
          </p:cNvPicPr>
          <p:nvPr/>
        </p:nvPicPr>
        <p:blipFill>
          <a:blip r:embed="rId2"/>
          <a:srcRect l="8995" t="2594" b="8652"/>
          <a:stretch>
            <a:fillRect/>
          </a:stretch>
        </p:blipFill>
        <p:spPr bwMode="auto">
          <a:xfrm>
            <a:off x="1214438" y="1000125"/>
            <a:ext cx="3654425" cy="2500313"/>
          </a:xfrm>
          <a:prstGeom prst="rect">
            <a:avLst/>
          </a:prstGeom>
          <a:noFill/>
          <a:ln w="9525">
            <a:solidFill>
              <a:schemeClr val="tx1"/>
            </a:solidFill>
            <a:miter lim="800000"/>
            <a:headEnd/>
            <a:tailEnd/>
          </a:ln>
        </p:spPr>
      </p:pic>
      <p:pic>
        <p:nvPicPr>
          <p:cNvPr id="33795" name="Picture 41"/>
          <p:cNvPicPr>
            <a:picLocks noChangeAspect="1" noChangeArrowheads="1"/>
          </p:cNvPicPr>
          <p:nvPr/>
        </p:nvPicPr>
        <p:blipFill>
          <a:blip r:embed="rId3"/>
          <a:srcRect l="7607" t="8772" r="3189" b="7532"/>
          <a:stretch>
            <a:fillRect/>
          </a:stretch>
        </p:blipFill>
        <p:spPr bwMode="auto">
          <a:xfrm>
            <a:off x="5214938" y="928688"/>
            <a:ext cx="3857625" cy="2571750"/>
          </a:xfrm>
          <a:prstGeom prst="rect">
            <a:avLst/>
          </a:prstGeom>
          <a:noFill/>
          <a:ln w="9525">
            <a:solidFill>
              <a:schemeClr val="tx1"/>
            </a:solidFill>
            <a:miter lim="800000"/>
            <a:headEnd/>
            <a:tailEnd/>
          </a:ln>
        </p:spPr>
      </p:pic>
      <p:pic>
        <p:nvPicPr>
          <p:cNvPr id="33796" name="Picture 41"/>
          <p:cNvPicPr>
            <a:picLocks noChangeAspect="1" noChangeArrowheads="1"/>
          </p:cNvPicPr>
          <p:nvPr/>
        </p:nvPicPr>
        <p:blipFill>
          <a:blip r:embed="rId4"/>
          <a:srcRect l="9273" t="7397" b="6615"/>
          <a:stretch>
            <a:fillRect/>
          </a:stretch>
        </p:blipFill>
        <p:spPr bwMode="auto">
          <a:xfrm>
            <a:off x="5214938" y="3786188"/>
            <a:ext cx="3857625" cy="2597150"/>
          </a:xfrm>
          <a:prstGeom prst="rect">
            <a:avLst/>
          </a:prstGeom>
          <a:noFill/>
          <a:ln w="9525">
            <a:solidFill>
              <a:schemeClr val="tx1"/>
            </a:solidFill>
            <a:miter lim="800000"/>
            <a:headEnd/>
            <a:tailEnd/>
          </a:ln>
        </p:spPr>
      </p:pic>
      <p:sp>
        <p:nvSpPr>
          <p:cNvPr id="33797" name="12 CuadroTexto"/>
          <p:cNvSpPr txBox="1">
            <a:spLocks noChangeArrowheads="1"/>
          </p:cNvSpPr>
          <p:nvPr/>
        </p:nvSpPr>
        <p:spPr bwMode="auto">
          <a:xfrm>
            <a:off x="5429250" y="4000500"/>
            <a:ext cx="714375" cy="276225"/>
          </a:xfrm>
          <a:prstGeom prst="rect">
            <a:avLst/>
          </a:prstGeom>
          <a:solidFill>
            <a:schemeClr val="bg1"/>
          </a:solidFill>
          <a:ln w="9525">
            <a:noFill/>
            <a:miter lim="800000"/>
            <a:headEnd/>
            <a:tailEnd/>
          </a:ln>
        </p:spPr>
        <p:txBody>
          <a:bodyPr>
            <a:spAutoFit/>
          </a:bodyPr>
          <a:lstStyle/>
          <a:p>
            <a:r>
              <a:rPr lang="es-ES_tradnl" sz="1200" b="1"/>
              <a:t>1.1 cm</a:t>
            </a:r>
            <a:endParaRPr lang="es-ES" sz="1200" b="1"/>
          </a:p>
        </p:txBody>
      </p:sp>
      <p:sp>
        <p:nvSpPr>
          <p:cNvPr id="33798" name="13 CuadroTexto"/>
          <p:cNvSpPr txBox="1">
            <a:spLocks noChangeArrowheads="1"/>
          </p:cNvSpPr>
          <p:nvPr/>
        </p:nvSpPr>
        <p:spPr bwMode="auto">
          <a:xfrm>
            <a:off x="5572125" y="1071563"/>
            <a:ext cx="714375" cy="276225"/>
          </a:xfrm>
          <a:prstGeom prst="rect">
            <a:avLst/>
          </a:prstGeom>
          <a:solidFill>
            <a:schemeClr val="bg1"/>
          </a:solidFill>
          <a:ln w="9525">
            <a:noFill/>
            <a:miter lim="800000"/>
            <a:headEnd/>
            <a:tailEnd/>
          </a:ln>
        </p:spPr>
        <p:txBody>
          <a:bodyPr>
            <a:spAutoFit/>
          </a:bodyPr>
          <a:lstStyle/>
          <a:p>
            <a:r>
              <a:rPr lang="es-ES_tradnl" sz="1200" b="1"/>
              <a:t>1.7cm</a:t>
            </a:r>
            <a:endParaRPr lang="es-ES" sz="1200" b="1"/>
          </a:p>
        </p:txBody>
      </p:sp>
      <p:sp>
        <p:nvSpPr>
          <p:cNvPr id="33799" name="24 CuadroTexto"/>
          <p:cNvSpPr txBox="1">
            <a:spLocks noChangeArrowheads="1"/>
          </p:cNvSpPr>
          <p:nvPr/>
        </p:nvSpPr>
        <p:spPr bwMode="auto">
          <a:xfrm>
            <a:off x="2857500" y="4000500"/>
            <a:ext cx="714375" cy="862013"/>
          </a:xfrm>
          <a:prstGeom prst="rect">
            <a:avLst/>
          </a:prstGeom>
          <a:solidFill>
            <a:schemeClr val="bg1"/>
          </a:solidFill>
          <a:ln w="9525">
            <a:noFill/>
            <a:miter lim="800000"/>
            <a:headEnd/>
            <a:tailEnd/>
          </a:ln>
        </p:spPr>
        <p:txBody>
          <a:bodyPr>
            <a:spAutoFit/>
          </a:bodyPr>
          <a:lstStyle/>
          <a:p>
            <a:pPr algn="r"/>
            <a:r>
              <a:rPr lang="es-ES_tradnl" sz="1000">
                <a:latin typeface="Times New Roman" pitchFamily="18" charset="0"/>
                <a:cs typeface="Times New Roman" pitchFamily="18" charset="0"/>
              </a:rPr>
              <a:t>Método 1</a:t>
            </a:r>
          </a:p>
          <a:p>
            <a:pPr algn="r"/>
            <a:r>
              <a:rPr lang="es-ES_tradnl" sz="1000">
                <a:latin typeface="Times New Roman" pitchFamily="18" charset="0"/>
                <a:cs typeface="Times New Roman" pitchFamily="18" charset="0"/>
              </a:rPr>
              <a:t>Método 2</a:t>
            </a:r>
          </a:p>
          <a:p>
            <a:pPr algn="r"/>
            <a:r>
              <a:rPr lang="es-ES_tradnl" sz="1000">
                <a:latin typeface="Times New Roman" pitchFamily="18" charset="0"/>
                <a:cs typeface="Times New Roman" pitchFamily="18" charset="0"/>
              </a:rPr>
              <a:t>Método 3</a:t>
            </a:r>
          </a:p>
          <a:p>
            <a:pPr algn="r"/>
            <a:r>
              <a:rPr lang="es-ES_tradnl" sz="1000">
                <a:latin typeface="Times New Roman" pitchFamily="18" charset="0"/>
                <a:cs typeface="Times New Roman" pitchFamily="18" charset="0"/>
              </a:rPr>
              <a:t>Método 4</a:t>
            </a:r>
          </a:p>
          <a:p>
            <a:pPr algn="r"/>
            <a:r>
              <a:rPr lang="es-ES_tradnl" sz="1000">
                <a:latin typeface="Times New Roman" pitchFamily="18" charset="0"/>
                <a:cs typeface="Times New Roman" pitchFamily="18" charset="0"/>
              </a:rPr>
              <a:t>REF</a:t>
            </a:r>
          </a:p>
        </p:txBody>
      </p:sp>
      <p:pic>
        <p:nvPicPr>
          <p:cNvPr id="33800" name="Picture 40"/>
          <p:cNvPicPr>
            <a:picLocks noChangeAspect="1" noChangeArrowheads="1"/>
          </p:cNvPicPr>
          <p:nvPr/>
        </p:nvPicPr>
        <p:blipFill>
          <a:blip r:embed="rId5"/>
          <a:srcRect l="82674" t="60992" r="5357" b="17786"/>
          <a:stretch>
            <a:fillRect/>
          </a:stretch>
        </p:blipFill>
        <p:spPr bwMode="auto">
          <a:xfrm>
            <a:off x="3500438" y="4071938"/>
            <a:ext cx="571500" cy="735012"/>
          </a:xfrm>
          <a:prstGeom prst="rect">
            <a:avLst/>
          </a:prstGeom>
          <a:noFill/>
          <a:ln w="9525">
            <a:solidFill>
              <a:schemeClr val="bg1"/>
            </a:solidFill>
            <a:miter lim="800000"/>
            <a:headEnd/>
            <a:tailEnd/>
          </a:ln>
        </p:spPr>
      </p:pic>
      <p:sp>
        <p:nvSpPr>
          <p:cNvPr id="33801" name="26 CuadroTexto"/>
          <p:cNvSpPr txBox="1">
            <a:spLocks noChangeArrowheads="1"/>
          </p:cNvSpPr>
          <p:nvPr/>
        </p:nvSpPr>
        <p:spPr bwMode="auto">
          <a:xfrm>
            <a:off x="3500438" y="1066800"/>
            <a:ext cx="714375" cy="862013"/>
          </a:xfrm>
          <a:prstGeom prst="rect">
            <a:avLst/>
          </a:prstGeom>
          <a:solidFill>
            <a:schemeClr val="bg1"/>
          </a:solidFill>
          <a:ln w="9525">
            <a:noFill/>
            <a:miter lim="800000"/>
            <a:headEnd/>
            <a:tailEnd/>
          </a:ln>
        </p:spPr>
        <p:txBody>
          <a:bodyPr>
            <a:spAutoFit/>
          </a:bodyPr>
          <a:lstStyle/>
          <a:p>
            <a:pPr algn="r"/>
            <a:r>
              <a:rPr lang="es-ES_tradnl" sz="1000">
                <a:latin typeface="Times New Roman" pitchFamily="18" charset="0"/>
                <a:cs typeface="Times New Roman" pitchFamily="18" charset="0"/>
              </a:rPr>
              <a:t>Método 1</a:t>
            </a:r>
          </a:p>
          <a:p>
            <a:pPr algn="r"/>
            <a:r>
              <a:rPr lang="es-ES_tradnl" sz="1000">
                <a:latin typeface="Times New Roman" pitchFamily="18" charset="0"/>
                <a:cs typeface="Times New Roman" pitchFamily="18" charset="0"/>
              </a:rPr>
              <a:t>Método 2</a:t>
            </a:r>
          </a:p>
          <a:p>
            <a:pPr algn="r"/>
            <a:r>
              <a:rPr lang="es-ES_tradnl" sz="1000">
                <a:latin typeface="Times New Roman" pitchFamily="18" charset="0"/>
                <a:cs typeface="Times New Roman" pitchFamily="18" charset="0"/>
              </a:rPr>
              <a:t>Método 3</a:t>
            </a:r>
          </a:p>
          <a:p>
            <a:pPr algn="r"/>
            <a:r>
              <a:rPr lang="es-ES_tradnl" sz="1000">
                <a:latin typeface="Times New Roman" pitchFamily="18" charset="0"/>
                <a:cs typeface="Times New Roman" pitchFamily="18" charset="0"/>
              </a:rPr>
              <a:t>Método 4</a:t>
            </a:r>
          </a:p>
          <a:p>
            <a:pPr algn="r"/>
            <a:r>
              <a:rPr lang="es-ES_tradnl" sz="1000">
                <a:latin typeface="Times New Roman" pitchFamily="18" charset="0"/>
                <a:cs typeface="Times New Roman" pitchFamily="18" charset="0"/>
              </a:rPr>
              <a:t>REF</a:t>
            </a:r>
          </a:p>
        </p:txBody>
      </p:sp>
      <p:pic>
        <p:nvPicPr>
          <p:cNvPr id="33802" name="Picture 40"/>
          <p:cNvPicPr>
            <a:picLocks noChangeAspect="1" noChangeArrowheads="1"/>
          </p:cNvPicPr>
          <p:nvPr/>
        </p:nvPicPr>
        <p:blipFill>
          <a:blip r:embed="rId5"/>
          <a:srcRect l="82674" t="60992" r="5357" b="17786"/>
          <a:stretch>
            <a:fillRect/>
          </a:stretch>
        </p:blipFill>
        <p:spPr bwMode="auto">
          <a:xfrm>
            <a:off x="4143375" y="1066800"/>
            <a:ext cx="571500" cy="735013"/>
          </a:xfrm>
          <a:prstGeom prst="rect">
            <a:avLst/>
          </a:prstGeom>
          <a:noFill/>
          <a:ln w="9525">
            <a:solidFill>
              <a:schemeClr val="bg1"/>
            </a:solidFill>
            <a:miter lim="800000"/>
            <a:headEnd/>
            <a:tailEnd/>
          </a:ln>
        </p:spPr>
      </p:pic>
      <p:sp>
        <p:nvSpPr>
          <p:cNvPr id="33803" name="28 CuadroTexto"/>
          <p:cNvSpPr txBox="1">
            <a:spLocks noChangeArrowheads="1"/>
          </p:cNvSpPr>
          <p:nvPr/>
        </p:nvSpPr>
        <p:spPr bwMode="auto">
          <a:xfrm>
            <a:off x="7858125" y="3924300"/>
            <a:ext cx="785813" cy="862013"/>
          </a:xfrm>
          <a:prstGeom prst="rect">
            <a:avLst/>
          </a:prstGeom>
          <a:solidFill>
            <a:schemeClr val="bg1"/>
          </a:solidFill>
          <a:ln w="9525">
            <a:noFill/>
            <a:miter lim="800000"/>
            <a:headEnd/>
            <a:tailEnd/>
          </a:ln>
        </p:spPr>
        <p:txBody>
          <a:bodyPr>
            <a:spAutoFit/>
          </a:bodyPr>
          <a:lstStyle/>
          <a:p>
            <a:r>
              <a:rPr lang="es-ES_tradnl" sz="1000">
                <a:latin typeface="Times New Roman" pitchFamily="18" charset="0"/>
                <a:cs typeface="Times New Roman" pitchFamily="18" charset="0"/>
              </a:rPr>
              <a:t>Método 1</a:t>
            </a:r>
          </a:p>
          <a:p>
            <a:r>
              <a:rPr lang="es-ES_tradnl" sz="1000">
                <a:latin typeface="Times New Roman" pitchFamily="18" charset="0"/>
                <a:cs typeface="Times New Roman" pitchFamily="18" charset="0"/>
              </a:rPr>
              <a:t>Método 2</a:t>
            </a:r>
          </a:p>
          <a:p>
            <a:r>
              <a:rPr lang="es-ES_tradnl" sz="1000">
                <a:latin typeface="Times New Roman" pitchFamily="18" charset="0"/>
                <a:cs typeface="Times New Roman" pitchFamily="18" charset="0"/>
              </a:rPr>
              <a:t>Método 3</a:t>
            </a:r>
          </a:p>
          <a:p>
            <a:r>
              <a:rPr lang="es-ES_tradnl" sz="1000">
                <a:latin typeface="Times New Roman" pitchFamily="18" charset="0"/>
                <a:cs typeface="Times New Roman" pitchFamily="18" charset="0"/>
              </a:rPr>
              <a:t>Método 4</a:t>
            </a:r>
          </a:p>
          <a:p>
            <a:r>
              <a:rPr lang="es-ES_tradnl" sz="1000">
                <a:latin typeface="Times New Roman" pitchFamily="18" charset="0"/>
                <a:cs typeface="Times New Roman" pitchFamily="18" charset="0"/>
              </a:rPr>
              <a:t>REF</a:t>
            </a:r>
          </a:p>
        </p:txBody>
      </p:sp>
      <p:pic>
        <p:nvPicPr>
          <p:cNvPr id="33804" name="Picture 40"/>
          <p:cNvPicPr>
            <a:picLocks noChangeAspect="1" noChangeArrowheads="1"/>
          </p:cNvPicPr>
          <p:nvPr/>
        </p:nvPicPr>
        <p:blipFill>
          <a:blip r:embed="rId5"/>
          <a:srcRect l="82674" t="60992" r="5357" b="17786"/>
          <a:stretch>
            <a:fillRect/>
          </a:stretch>
        </p:blipFill>
        <p:spPr bwMode="auto">
          <a:xfrm>
            <a:off x="8501063" y="3929063"/>
            <a:ext cx="428625" cy="735012"/>
          </a:xfrm>
          <a:prstGeom prst="rect">
            <a:avLst/>
          </a:prstGeom>
          <a:noFill/>
          <a:ln w="9525">
            <a:solidFill>
              <a:schemeClr val="bg1"/>
            </a:solidFill>
            <a:miter lim="800000"/>
            <a:headEnd/>
            <a:tailEnd/>
          </a:ln>
        </p:spPr>
      </p:pic>
      <p:sp>
        <p:nvSpPr>
          <p:cNvPr id="33805" name="30 CuadroTexto"/>
          <p:cNvSpPr txBox="1">
            <a:spLocks noChangeArrowheads="1"/>
          </p:cNvSpPr>
          <p:nvPr/>
        </p:nvSpPr>
        <p:spPr bwMode="auto">
          <a:xfrm>
            <a:off x="7858125" y="923925"/>
            <a:ext cx="785813" cy="862013"/>
          </a:xfrm>
          <a:prstGeom prst="rect">
            <a:avLst/>
          </a:prstGeom>
          <a:solidFill>
            <a:schemeClr val="bg1"/>
          </a:solidFill>
          <a:ln w="9525">
            <a:noFill/>
            <a:miter lim="800000"/>
            <a:headEnd/>
            <a:tailEnd/>
          </a:ln>
        </p:spPr>
        <p:txBody>
          <a:bodyPr>
            <a:spAutoFit/>
          </a:bodyPr>
          <a:lstStyle/>
          <a:p>
            <a:r>
              <a:rPr lang="es-ES_tradnl" sz="1000">
                <a:latin typeface="Times New Roman" pitchFamily="18" charset="0"/>
                <a:cs typeface="Times New Roman" pitchFamily="18" charset="0"/>
              </a:rPr>
              <a:t>Método 1</a:t>
            </a:r>
          </a:p>
          <a:p>
            <a:r>
              <a:rPr lang="es-ES_tradnl" sz="1000">
                <a:latin typeface="Times New Roman" pitchFamily="18" charset="0"/>
                <a:cs typeface="Times New Roman" pitchFamily="18" charset="0"/>
              </a:rPr>
              <a:t>Método 2</a:t>
            </a:r>
          </a:p>
          <a:p>
            <a:r>
              <a:rPr lang="es-ES_tradnl" sz="1000">
                <a:latin typeface="Times New Roman" pitchFamily="18" charset="0"/>
                <a:cs typeface="Times New Roman" pitchFamily="18" charset="0"/>
              </a:rPr>
              <a:t>Método 3</a:t>
            </a:r>
          </a:p>
          <a:p>
            <a:r>
              <a:rPr lang="es-ES_tradnl" sz="1000">
                <a:latin typeface="Times New Roman" pitchFamily="18" charset="0"/>
                <a:cs typeface="Times New Roman" pitchFamily="18" charset="0"/>
              </a:rPr>
              <a:t>Método 4</a:t>
            </a:r>
          </a:p>
          <a:p>
            <a:r>
              <a:rPr lang="es-ES_tradnl" sz="1000">
                <a:latin typeface="Times New Roman" pitchFamily="18" charset="0"/>
                <a:cs typeface="Times New Roman" pitchFamily="18" charset="0"/>
              </a:rPr>
              <a:t>REF</a:t>
            </a:r>
          </a:p>
        </p:txBody>
      </p:sp>
      <p:pic>
        <p:nvPicPr>
          <p:cNvPr id="33806" name="Picture 40"/>
          <p:cNvPicPr>
            <a:picLocks noChangeAspect="1" noChangeArrowheads="1"/>
          </p:cNvPicPr>
          <p:nvPr/>
        </p:nvPicPr>
        <p:blipFill>
          <a:blip r:embed="rId5"/>
          <a:srcRect l="82674" t="60992" r="5357" b="17786"/>
          <a:stretch>
            <a:fillRect/>
          </a:stretch>
        </p:blipFill>
        <p:spPr bwMode="auto">
          <a:xfrm>
            <a:off x="8501063" y="979488"/>
            <a:ext cx="428625" cy="735012"/>
          </a:xfrm>
          <a:prstGeom prst="rect">
            <a:avLst/>
          </a:prstGeom>
          <a:noFill/>
          <a:ln w="9525">
            <a:solidFill>
              <a:schemeClr val="bg1"/>
            </a:solidFill>
            <a:miter lim="800000"/>
            <a:headEnd/>
            <a:tailEnd/>
          </a:ln>
        </p:spPr>
      </p:pic>
      <p:sp>
        <p:nvSpPr>
          <p:cNvPr id="33807" name="34 Marcador de número de diapositiva"/>
          <p:cNvSpPr>
            <a:spLocks noGrp="1"/>
          </p:cNvSpPr>
          <p:nvPr>
            <p:ph type="sldNum" sz="quarter" idx="12"/>
          </p:nvPr>
        </p:nvSpPr>
        <p:spPr>
          <a:xfrm>
            <a:off x="6553200" y="6310336"/>
            <a:ext cx="2133600" cy="476250"/>
          </a:xfrm>
          <a:noFill/>
          <a:ln>
            <a:miter lim="800000"/>
            <a:headEnd/>
            <a:tailEnd/>
          </a:ln>
        </p:spPr>
        <p:txBody>
          <a:bodyPr/>
          <a:lstStyle/>
          <a:p>
            <a:fld id="{666D49FA-571A-49AA-B0D6-FEE295018446}" type="slidenum">
              <a:rPr lang="es-ES" smtClean="0">
                <a:latin typeface="Arial" charset="0"/>
              </a:rPr>
              <a:pPr/>
              <a:t>38</a:t>
            </a:fld>
            <a:endParaRPr lang="es-ES" dirty="0" smtClean="0">
              <a:latin typeface="Arial" charset="0"/>
            </a:endParaRPr>
          </a:p>
        </p:txBody>
      </p:sp>
      <p:grpSp>
        <p:nvGrpSpPr>
          <p:cNvPr id="33808" name="37 Grupo"/>
          <p:cNvGrpSpPr>
            <a:grpSpLocks/>
          </p:cNvGrpSpPr>
          <p:nvPr/>
        </p:nvGrpSpPr>
        <p:grpSpPr bwMode="auto">
          <a:xfrm>
            <a:off x="1214438" y="3714750"/>
            <a:ext cx="3643312" cy="2643188"/>
            <a:chOff x="500034" y="3929064"/>
            <a:chExt cx="3643341" cy="2643206"/>
          </a:xfrm>
        </p:grpSpPr>
        <p:pic>
          <p:nvPicPr>
            <p:cNvPr id="33858" name="Picture 40"/>
            <p:cNvPicPr>
              <a:picLocks noChangeAspect="1" noChangeArrowheads="1"/>
            </p:cNvPicPr>
            <p:nvPr/>
          </p:nvPicPr>
          <p:blipFill>
            <a:blip r:embed="rId6"/>
            <a:srcRect l="15195" r="32787" b="13200"/>
            <a:stretch>
              <a:fillRect/>
            </a:stretch>
          </p:blipFill>
          <p:spPr bwMode="auto">
            <a:xfrm>
              <a:off x="714348" y="3962420"/>
              <a:ext cx="3429027" cy="2466974"/>
            </a:xfrm>
            <a:prstGeom prst="rect">
              <a:avLst/>
            </a:prstGeom>
            <a:noFill/>
            <a:ln w="9525">
              <a:solidFill>
                <a:schemeClr val="tx1"/>
              </a:solidFill>
              <a:miter lim="800000"/>
              <a:headEnd/>
              <a:tailEnd/>
            </a:ln>
          </p:spPr>
        </p:pic>
        <p:pic>
          <p:nvPicPr>
            <p:cNvPr id="33859" name="Picture 40"/>
            <p:cNvPicPr>
              <a:picLocks noChangeAspect="1" noChangeArrowheads="1"/>
            </p:cNvPicPr>
            <p:nvPr/>
          </p:nvPicPr>
          <p:blipFill>
            <a:blip r:embed="rId6"/>
            <a:srcRect l="9460" r="83781" b="11903"/>
            <a:stretch>
              <a:fillRect/>
            </a:stretch>
          </p:blipFill>
          <p:spPr bwMode="auto">
            <a:xfrm>
              <a:off x="500034" y="3929064"/>
              <a:ext cx="285752" cy="2643206"/>
            </a:xfrm>
            <a:prstGeom prst="rect">
              <a:avLst/>
            </a:prstGeom>
            <a:noFill/>
            <a:ln w="9525">
              <a:solidFill>
                <a:schemeClr val="tx1"/>
              </a:solidFill>
              <a:miter lim="800000"/>
              <a:headEnd/>
              <a:tailEnd/>
            </a:ln>
          </p:spPr>
        </p:pic>
        <p:pic>
          <p:nvPicPr>
            <p:cNvPr id="33860" name="Picture 40"/>
            <p:cNvPicPr>
              <a:picLocks noChangeAspect="1" noChangeArrowheads="1"/>
            </p:cNvPicPr>
            <p:nvPr/>
          </p:nvPicPr>
          <p:blipFill>
            <a:blip r:embed="rId7"/>
            <a:srcRect l="9447" t="85681" r="5180" b="10213"/>
            <a:stretch>
              <a:fillRect/>
            </a:stretch>
          </p:blipFill>
          <p:spPr bwMode="auto">
            <a:xfrm>
              <a:off x="500034" y="6429394"/>
              <a:ext cx="3643338" cy="142876"/>
            </a:xfrm>
            <a:prstGeom prst="rect">
              <a:avLst/>
            </a:prstGeom>
            <a:noFill/>
            <a:ln w="9525">
              <a:solidFill>
                <a:schemeClr val="tx1"/>
              </a:solidFill>
              <a:miter lim="800000"/>
              <a:headEnd/>
              <a:tailEnd/>
            </a:ln>
          </p:spPr>
        </p:pic>
      </p:grpSp>
      <p:sp>
        <p:nvSpPr>
          <p:cNvPr id="39" name="9 CuadroTexto"/>
          <p:cNvSpPr txBox="1">
            <a:spLocks noChangeArrowheads="1"/>
          </p:cNvSpPr>
          <p:nvPr/>
        </p:nvSpPr>
        <p:spPr bwMode="auto">
          <a:xfrm>
            <a:off x="4500563" y="687388"/>
            <a:ext cx="1143000" cy="384175"/>
          </a:xfrm>
          <a:prstGeom prst="rect">
            <a:avLst/>
          </a:prstGeom>
          <a:solidFill>
            <a:schemeClr val="bg1"/>
          </a:solidFill>
          <a:ln w="15875">
            <a:solidFill>
              <a:schemeClr val="tx1"/>
            </a:solidFill>
            <a:miter lim="800000"/>
            <a:headEnd/>
            <a:tailEnd/>
          </a:ln>
        </p:spPr>
        <p:txBody>
          <a:bodyPr>
            <a:spAutoFit/>
          </a:bodyPr>
          <a:lstStyle/>
          <a:p>
            <a:pPr algn="ctr">
              <a:defRPr/>
            </a:pPr>
            <a:r>
              <a:rPr lang="es-ES_tradnl" sz="1900" b="1" dirty="0">
                <a:latin typeface="+mn-lt"/>
                <a:cs typeface="Times New Roman" pitchFamily="18" charset="0"/>
              </a:rPr>
              <a:t>Pulmón</a:t>
            </a:r>
            <a:endParaRPr lang="es-ES" sz="1900" b="1" dirty="0">
              <a:latin typeface="+mn-lt"/>
              <a:cs typeface="Times New Roman" pitchFamily="18" charset="0"/>
            </a:endParaRPr>
          </a:p>
        </p:txBody>
      </p:sp>
      <p:sp>
        <p:nvSpPr>
          <p:cNvPr id="33810" name="10 CuadroTexto"/>
          <p:cNvSpPr txBox="1">
            <a:spLocks noChangeArrowheads="1"/>
          </p:cNvSpPr>
          <p:nvPr/>
        </p:nvSpPr>
        <p:spPr bwMode="auto">
          <a:xfrm rot="-5400000">
            <a:off x="577056" y="1626394"/>
            <a:ext cx="1049338" cy="368300"/>
          </a:xfrm>
          <a:prstGeom prst="rect">
            <a:avLst/>
          </a:prstGeom>
          <a:noFill/>
          <a:ln w="9525">
            <a:noFill/>
            <a:miter lim="800000"/>
            <a:headEnd/>
            <a:tailEnd/>
          </a:ln>
        </p:spPr>
        <p:txBody>
          <a:bodyPr>
            <a:spAutoFit/>
          </a:bodyPr>
          <a:lstStyle/>
          <a:p>
            <a:r>
              <a:rPr lang="es-ES_tradnl">
                <a:latin typeface="Times New Roman" pitchFamily="18" charset="0"/>
                <a:cs typeface="Times New Roman" pitchFamily="18" charset="0"/>
              </a:rPr>
              <a:t>Dosis %</a:t>
            </a:r>
            <a:endParaRPr lang="es-ES">
              <a:latin typeface="Times New Roman" pitchFamily="18" charset="0"/>
              <a:cs typeface="Times New Roman" pitchFamily="18" charset="0"/>
            </a:endParaRPr>
          </a:p>
        </p:txBody>
      </p:sp>
      <p:sp>
        <p:nvSpPr>
          <p:cNvPr id="33811" name="12 CuadroTexto"/>
          <p:cNvSpPr txBox="1">
            <a:spLocks noChangeArrowheads="1"/>
          </p:cNvSpPr>
          <p:nvPr/>
        </p:nvSpPr>
        <p:spPr bwMode="auto">
          <a:xfrm rot="-5400000">
            <a:off x="4541837" y="1601788"/>
            <a:ext cx="1000125" cy="368300"/>
          </a:xfrm>
          <a:prstGeom prst="rect">
            <a:avLst/>
          </a:prstGeom>
          <a:noFill/>
          <a:ln w="9525">
            <a:noFill/>
            <a:miter lim="800000"/>
            <a:headEnd/>
            <a:tailEnd/>
          </a:ln>
        </p:spPr>
        <p:txBody>
          <a:bodyPr>
            <a:spAutoFit/>
          </a:bodyPr>
          <a:lstStyle/>
          <a:p>
            <a:r>
              <a:rPr lang="es-ES_tradnl">
                <a:latin typeface="Times New Roman" pitchFamily="18" charset="0"/>
                <a:cs typeface="Times New Roman" pitchFamily="18" charset="0"/>
              </a:rPr>
              <a:t>Dosis %</a:t>
            </a:r>
            <a:endParaRPr lang="es-ES">
              <a:latin typeface="Times New Roman" pitchFamily="18" charset="0"/>
              <a:cs typeface="Times New Roman" pitchFamily="18" charset="0"/>
            </a:endParaRPr>
          </a:p>
        </p:txBody>
      </p:sp>
      <p:sp>
        <p:nvSpPr>
          <p:cNvPr id="33812" name="17 CuadroTexto"/>
          <p:cNvSpPr txBox="1">
            <a:spLocks noChangeArrowheads="1"/>
          </p:cNvSpPr>
          <p:nvPr/>
        </p:nvSpPr>
        <p:spPr bwMode="auto">
          <a:xfrm>
            <a:off x="6786563" y="3429000"/>
            <a:ext cx="785812" cy="307975"/>
          </a:xfrm>
          <a:prstGeom prst="rect">
            <a:avLst/>
          </a:prstGeom>
          <a:noFill/>
          <a:ln w="9525">
            <a:noFill/>
            <a:miter lim="800000"/>
            <a:headEnd/>
            <a:tailEnd/>
          </a:ln>
        </p:spPr>
        <p:txBody>
          <a:bodyPr>
            <a:spAutoFit/>
          </a:bodyPr>
          <a:lstStyle/>
          <a:p>
            <a:r>
              <a:rPr lang="es-ES_tradnl" sz="1400">
                <a:latin typeface="Times New Roman" pitchFamily="18" charset="0"/>
                <a:cs typeface="Times New Roman" pitchFamily="18" charset="0"/>
              </a:rPr>
              <a:t>x (cm)</a:t>
            </a:r>
            <a:endParaRPr lang="es-ES" sz="1400">
              <a:latin typeface="Times New Roman" pitchFamily="18" charset="0"/>
              <a:cs typeface="Times New Roman" pitchFamily="18" charset="0"/>
            </a:endParaRPr>
          </a:p>
        </p:txBody>
      </p:sp>
      <p:sp>
        <p:nvSpPr>
          <p:cNvPr id="33816" name="10 CuadroTexto"/>
          <p:cNvSpPr txBox="1">
            <a:spLocks noChangeArrowheads="1"/>
          </p:cNvSpPr>
          <p:nvPr/>
        </p:nvSpPr>
        <p:spPr bwMode="auto">
          <a:xfrm rot="-5400000">
            <a:off x="588169" y="4434682"/>
            <a:ext cx="1049337" cy="368300"/>
          </a:xfrm>
          <a:prstGeom prst="rect">
            <a:avLst/>
          </a:prstGeom>
          <a:noFill/>
          <a:ln w="9525">
            <a:noFill/>
            <a:miter lim="800000"/>
            <a:headEnd/>
            <a:tailEnd/>
          </a:ln>
        </p:spPr>
        <p:txBody>
          <a:bodyPr>
            <a:spAutoFit/>
          </a:bodyPr>
          <a:lstStyle/>
          <a:p>
            <a:r>
              <a:rPr lang="es-ES_tradnl">
                <a:latin typeface="Times New Roman" pitchFamily="18" charset="0"/>
                <a:cs typeface="Times New Roman" pitchFamily="18" charset="0"/>
              </a:rPr>
              <a:t>Dosis %</a:t>
            </a:r>
            <a:endParaRPr lang="es-ES">
              <a:latin typeface="Times New Roman" pitchFamily="18" charset="0"/>
              <a:cs typeface="Times New Roman" pitchFamily="18" charset="0"/>
            </a:endParaRPr>
          </a:p>
        </p:txBody>
      </p:sp>
      <p:sp>
        <p:nvSpPr>
          <p:cNvPr id="33817" name="12 CuadroTexto"/>
          <p:cNvSpPr txBox="1">
            <a:spLocks noChangeArrowheads="1"/>
          </p:cNvSpPr>
          <p:nvPr/>
        </p:nvSpPr>
        <p:spPr bwMode="auto">
          <a:xfrm rot="-5400000">
            <a:off x="4541837" y="4459288"/>
            <a:ext cx="1000125" cy="368300"/>
          </a:xfrm>
          <a:prstGeom prst="rect">
            <a:avLst/>
          </a:prstGeom>
          <a:noFill/>
          <a:ln w="9525">
            <a:noFill/>
            <a:miter lim="800000"/>
            <a:headEnd/>
            <a:tailEnd/>
          </a:ln>
        </p:spPr>
        <p:txBody>
          <a:bodyPr>
            <a:spAutoFit/>
          </a:bodyPr>
          <a:lstStyle/>
          <a:p>
            <a:r>
              <a:rPr lang="es-ES_tradnl">
                <a:latin typeface="Times New Roman" pitchFamily="18" charset="0"/>
                <a:cs typeface="Times New Roman" pitchFamily="18" charset="0"/>
              </a:rPr>
              <a:t>Dosis %</a:t>
            </a:r>
            <a:endParaRPr lang="es-ES">
              <a:latin typeface="Times New Roman" pitchFamily="18" charset="0"/>
              <a:cs typeface="Times New Roman" pitchFamily="18" charset="0"/>
            </a:endParaRPr>
          </a:p>
        </p:txBody>
      </p:sp>
      <p:sp>
        <p:nvSpPr>
          <p:cNvPr id="33818" name="15 CuadroTexto"/>
          <p:cNvSpPr txBox="1">
            <a:spLocks noChangeArrowheads="1"/>
          </p:cNvSpPr>
          <p:nvPr/>
        </p:nvSpPr>
        <p:spPr bwMode="auto">
          <a:xfrm>
            <a:off x="6870700" y="6286500"/>
            <a:ext cx="785813" cy="307975"/>
          </a:xfrm>
          <a:prstGeom prst="rect">
            <a:avLst/>
          </a:prstGeom>
          <a:noFill/>
          <a:ln w="9525">
            <a:noFill/>
            <a:miter lim="800000"/>
            <a:headEnd/>
            <a:tailEnd/>
          </a:ln>
        </p:spPr>
        <p:txBody>
          <a:bodyPr>
            <a:spAutoFit/>
          </a:bodyPr>
          <a:lstStyle/>
          <a:p>
            <a:r>
              <a:rPr lang="es-ES_tradnl" sz="1400">
                <a:latin typeface="Times New Roman" pitchFamily="18" charset="0"/>
                <a:cs typeface="Times New Roman" pitchFamily="18" charset="0"/>
              </a:rPr>
              <a:t>x (cm)</a:t>
            </a:r>
            <a:endParaRPr lang="es-ES" sz="1400">
              <a:latin typeface="Times New Roman" pitchFamily="18" charset="0"/>
              <a:cs typeface="Times New Roman" pitchFamily="18" charset="0"/>
            </a:endParaRPr>
          </a:p>
        </p:txBody>
      </p:sp>
      <p:sp>
        <p:nvSpPr>
          <p:cNvPr id="33819" name="17 CuadroTexto"/>
          <p:cNvSpPr txBox="1">
            <a:spLocks noChangeArrowheads="1"/>
          </p:cNvSpPr>
          <p:nvPr/>
        </p:nvSpPr>
        <p:spPr bwMode="auto">
          <a:xfrm>
            <a:off x="2643188" y="6286500"/>
            <a:ext cx="785812" cy="307975"/>
          </a:xfrm>
          <a:prstGeom prst="rect">
            <a:avLst/>
          </a:prstGeom>
          <a:noFill/>
          <a:ln w="9525">
            <a:noFill/>
            <a:miter lim="800000"/>
            <a:headEnd/>
            <a:tailEnd/>
          </a:ln>
        </p:spPr>
        <p:txBody>
          <a:bodyPr>
            <a:spAutoFit/>
          </a:bodyPr>
          <a:lstStyle/>
          <a:p>
            <a:r>
              <a:rPr lang="es-ES_tradnl" sz="1400">
                <a:latin typeface="Times New Roman" pitchFamily="18" charset="0"/>
                <a:cs typeface="Times New Roman" pitchFamily="18" charset="0"/>
              </a:rPr>
              <a:t>z (cm)</a:t>
            </a:r>
            <a:endParaRPr lang="es-ES" sz="1400">
              <a:latin typeface="Times New Roman" pitchFamily="18" charset="0"/>
              <a:cs typeface="Times New Roman" pitchFamily="18" charset="0"/>
            </a:endParaRPr>
          </a:p>
        </p:txBody>
      </p:sp>
      <p:sp>
        <p:nvSpPr>
          <p:cNvPr id="33820" name="17 CuadroTexto"/>
          <p:cNvSpPr txBox="1">
            <a:spLocks noChangeArrowheads="1"/>
          </p:cNvSpPr>
          <p:nvPr/>
        </p:nvSpPr>
        <p:spPr bwMode="auto">
          <a:xfrm>
            <a:off x="2643188" y="3429000"/>
            <a:ext cx="785812" cy="307975"/>
          </a:xfrm>
          <a:prstGeom prst="rect">
            <a:avLst/>
          </a:prstGeom>
          <a:noFill/>
          <a:ln w="9525">
            <a:noFill/>
            <a:miter lim="800000"/>
            <a:headEnd/>
            <a:tailEnd/>
          </a:ln>
        </p:spPr>
        <p:txBody>
          <a:bodyPr>
            <a:spAutoFit/>
          </a:bodyPr>
          <a:lstStyle/>
          <a:p>
            <a:r>
              <a:rPr lang="es-ES_tradnl" sz="1400">
                <a:latin typeface="Times New Roman" pitchFamily="18" charset="0"/>
                <a:cs typeface="Times New Roman" pitchFamily="18" charset="0"/>
              </a:rPr>
              <a:t>z (cm)</a:t>
            </a:r>
            <a:endParaRPr lang="es-ES" sz="1400">
              <a:latin typeface="Times New Roman" pitchFamily="18" charset="0"/>
              <a:cs typeface="Times New Roman" pitchFamily="18" charset="0"/>
            </a:endParaRPr>
          </a:p>
        </p:txBody>
      </p:sp>
      <p:graphicFrame>
        <p:nvGraphicFramePr>
          <p:cNvPr id="57" name="56 Tabla"/>
          <p:cNvGraphicFramePr>
            <a:graphicFrameLocks noGrp="1"/>
          </p:cNvGraphicFramePr>
          <p:nvPr/>
        </p:nvGraphicFramePr>
        <p:xfrm>
          <a:off x="71438" y="2487613"/>
          <a:ext cx="1000132" cy="1013460"/>
        </p:xfrm>
        <a:graphic>
          <a:graphicData uri="http://schemas.openxmlformats.org/drawingml/2006/table">
            <a:tbl>
              <a:tblPr/>
              <a:tblGrid>
                <a:gridCol w="571504"/>
                <a:gridCol w="428628"/>
              </a:tblGrid>
              <a:tr h="214314">
                <a:tc>
                  <a:txBody>
                    <a:bodyPr/>
                    <a:lstStyle/>
                    <a:p>
                      <a:pPr algn="ctr" rtl="0" fontAlgn="b"/>
                      <a:r>
                        <a:rPr lang="es-ES" sz="1400" b="1" i="0" u="none" strike="noStrike" dirty="0" err="1">
                          <a:solidFill>
                            <a:srgbClr val="000000"/>
                          </a:solidFill>
                          <a:latin typeface="Garamond"/>
                        </a:rPr>
                        <a:t>Met</a:t>
                      </a:r>
                      <a:r>
                        <a:rPr lang="es-ES" sz="1400" b="1" i="0" u="none" strike="noStrike" dirty="0">
                          <a:solidFill>
                            <a:srgbClr val="000000"/>
                          </a:solidFill>
                          <a:latin typeface="Garamond"/>
                        </a:rPr>
                        <a:t>. 1</a:t>
                      </a:r>
                    </a:p>
                  </a:txBody>
                  <a:tcPr marL="9525" marR="9525" marT="9525" marB="0" anchor="b">
                    <a:lnL>
                      <a:noFill/>
                    </a:lnL>
                    <a:lnR>
                      <a:noFill/>
                    </a:lnR>
                    <a:lnT>
                      <a:noFill/>
                    </a:lnT>
                    <a:lnB w="12700" cap="flat" cmpd="sng" algn="ctr">
                      <a:solidFill>
                        <a:srgbClr val="000000"/>
                      </a:solidFill>
                      <a:prstDash val="dash"/>
                      <a:round/>
                      <a:headEnd type="none" w="med" len="med"/>
                      <a:tailEnd type="none" w="med" len="med"/>
                    </a:lnB>
                  </a:tcPr>
                </a:tc>
                <a:tc>
                  <a:txBody>
                    <a:bodyPr/>
                    <a:lstStyle/>
                    <a:p>
                      <a:pPr algn="ctr" rtl="0" fontAlgn="b"/>
                      <a:r>
                        <a:rPr lang="es-ES_tradnl" sz="1600" b="1" i="0" u="none" strike="noStrike" dirty="0" smtClean="0">
                          <a:solidFill>
                            <a:srgbClr val="000000"/>
                          </a:solidFill>
                          <a:latin typeface="Garamond"/>
                        </a:rPr>
                        <a:t>100</a:t>
                      </a:r>
                      <a:endParaRPr lang="es-ES" sz="1600" b="1" i="0" u="none" strike="noStrike" dirty="0">
                        <a:solidFill>
                          <a:srgbClr val="000000"/>
                        </a:solidFill>
                        <a:latin typeface="Garamond"/>
                      </a:endParaRPr>
                    </a:p>
                  </a:txBody>
                  <a:tcPr marL="9525" marR="9525" marT="9525" marB="0" anchor="b">
                    <a:lnL>
                      <a:noFill/>
                    </a:lnL>
                    <a:lnR>
                      <a:noFill/>
                    </a:lnR>
                    <a:lnT>
                      <a:noFill/>
                    </a:lnT>
                    <a:lnB w="12700" cap="flat" cmpd="sng" algn="ctr">
                      <a:solidFill>
                        <a:srgbClr val="000000"/>
                      </a:solidFill>
                      <a:prstDash val="dash"/>
                      <a:round/>
                      <a:headEnd type="none" w="med" len="med"/>
                      <a:tailEnd type="none" w="med" len="med"/>
                    </a:lnB>
                  </a:tcPr>
                </a:tc>
              </a:tr>
              <a:tr h="214314">
                <a:tc>
                  <a:txBody>
                    <a:bodyPr/>
                    <a:lstStyle/>
                    <a:p>
                      <a:pPr algn="ctr" rtl="0" fontAlgn="b"/>
                      <a:r>
                        <a:rPr lang="es-ES" sz="1400" b="1" i="0" u="none" strike="noStrike" dirty="0" err="1">
                          <a:solidFill>
                            <a:srgbClr val="000000"/>
                          </a:solidFill>
                          <a:latin typeface="Garamond"/>
                        </a:rPr>
                        <a:t>Met</a:t>
                      </a:r>
                      <a:r>
                        <a:rPr lang="es-ES" sz="1400" b="1" i="0" u="none" strike="noStrike" dirty="0">
                          <a:solidFill>
                            <a:srgbClr val="000000"/>
                          </a:solidFill>
                          <a:latin typeface="Garamond"/>
                        </a:rPr>
                        <a:t>. 2</a:t>
                      </a:r>
                    </a:p>
                  </a:txBody>
                  <a:tcPr marL="9525" marR="9525" marT="9525" marB="0" anchor="b">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rtl="0" fontAlgn="b"/>
                      <a:r>
                        <a:rPr lang="es-ES_tradnl" sz="1600" b="1" i="0" u="none" strike="noStrike" dirty="0" smtClean="0">
                          <a:solidFill>
                            <a:srgbClr val="000000"/>
                          </a:solidFill>
                          <a:latin typeface="Garamond"/>
                        </a:rPr>
                        <a:t>100</a:t>
                      </a:r>
                      <a:endParaRPr lang="es-ES" sz="1600" b="1" i="0" u="none" strike="noStrike" dirty="0">
                        <a:solidFill>
                          <a:srgbClr val="000000"/>
                        </a:solidFill>
                        <a:latin typeface="Garamond"/>
                      </a:endParaRPr>
                    </a:p>
                  </a:txBody>
                  <a:tcPr marL="9525" marR="9525" marT="9525" marB="0" anchor="b">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r>
              <a:tr h="214314">
                <a:tc>
                  <a:txBody>
                    <a:bodyPr/>
                    <a:lstStyle/>
                    <a:p>
                      <a:pPr algn="ctr" rtl="0" fontAlgn="b"/>
                      <a:r>
                        <a:rPr lang="es-ES" sz="1400" b="1" i="0" u="none" strike="noStrike" dirty="0" err="1">
                          <a:solidFill>
                            <a:srgbClr val="000000"/>
                          </a:solidFill>
                          <a:latin typeface="Garamond"/>
                        </a:rPr>
                        <a:t>Met</a:t>
                      </a:r>
                      <a:r>
                        <a:rPr lang="es-ES" sz="1400" b="1" i="0" u="none" strike="noStrike" dirty="0">
                          <a:solidFill>
                            <a:srgbClr val="000000"/>
                          </a:solidFill>
                          <a:latin typeface="Garamond"/>
                        </a:rPr>
                        <a:t>. 3</a:t>
                      </a:r>
                    </a:p>
                  </a:txBody>
                  <a:tcPr marL="9525" marR="9525" marT="9525" marB="0" anchor="b">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s-ES_tradnl" sz="1600" b="1" i="0" u="none" strike="noStrike" dirty="0" smtClean="0">
                          <a:solidFill>
                            <a:srgbClr val="000000"/>
                          </a:solidFill>
                          <a:latin typeface="Garamond"/>
                        </a:rPr>
                        <a:t>100</a:t>
                      </a:r>
                      <a:endParaRPr lang="es-ES" sz="1600" b="1" i="0" u="none" strike="noStrike" dirty="0" smtClean="0">
                        <a:solidFill>
                          <a:srgbClr val="000000"/>
                        </a:solidFill>
                        <a:latin typeface="Garamond"/>
                      </a:endParaRPr>
                    </a:p>
                  </a:txBody>
                  <a:tcPr marL="9525" marR="9525" marT="9525" marB="0" anchor="b">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r>
              <a:tr h="214314">
                <a:tc>
                  <a:txBody>
                    <a:bodyPr/>
                    <a:lstStyle/>
                    <a:p>
                      <a:pPr algn="ctr" rtl="0" fontAlgn="b"/>
                      <a:r>
                        <a:rPr lang="es-ES" sz="1400" b="1" i="0" u="none" strike="noStrike" dirty="0" err="1">
                          <a:solidFill>
                            <a:srgbClr val="000000"/>
                          </a:solidFill>
                          <a:latin typeface="Garamond"/>
                        </a:rPr>
                        <a:t>Met</a:t>
                      </a:r>
                      <a:r>
                        <a:rPr lang="es-ES" sz="1400" b="1" i="0" u="none" strike="noStrike" dirty="0">
                          <a:solidFill>
                            <a:srgbClr val="000000"/>
                          </a:solidFill>
                          <a:latin typeface="Garamond"/>
                        </a:rPr>
                        <a:t>. </a:t>
                      </a:r>
                      <a:r>
                        <a:rPr lang="es-ES" sz="1400" b="1" i="0" u="none" strike="noStrike" dirty="0" smtClean="0">
                          <a:solidFill>
                            <a:srgbClr val="000000"/>
                          </a:solidFill>
                          <a:latin typeface="Garamond"/>
                        </a:rPr>
                        <a:t>4</a:t>
                      </a:r>
                      <a:endParaRPr lang="es-ES" sz="1400" b="1" i="0" u="none" strike="noStrike" dirty="0">
                        <a:solidFill>
                          <a:srgbClr val="000000"/>
                        </a:solidFill>
                        <a:latin typeface="Garamond"/>
                      </a:endParaRPr>
                    </a:p>
                  </a:txBody>
                  <a:tcPr marL="9525" marR="9525" marT="9525" marB="0" anchor="b">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rtl="0" fontAlgn="b"/>
                      <a:r>
                        <a:rPr lang="es-ES_tradnl" sz="1600" b="1" i="0" u="none" strike="noStrike" dirty="0" smtClean="0">
                          <a:solidFill>
                            <a:schemeClr val="tx1"/>
                          </a:solidFill>
                          <a:latin typeface="Garamond"/>
                        </a:rPr>
                        <a:t>100</a:t>
                      </a:r>
                      <a:endParaRPr lang="es-ES" sz="1600" b="1" i="0" u="none" strike="noStrike" dirty="0">
                        <a:solidFill>
                          <a:schemeClr val="tx1"/>
                        </a:solidFill>
                        <a:latin typeface="Garamond"/>
                      </a:endParaRPr>
                    </a:p>
                  </a:txBody>
                  <a:tcPr marL="9525" marR="9525" marT="9525" marB="0" anchor="b">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r>
            </a:tbl>
          </a:graphicData>
        </a:graphic>
      </p:graphicFrame>
      <p:sp>
        <p:nvSpPr>
          <p:cNvPr id="58" name="9 CuadroTexto"/>
          <p:cNvSpPr txBox="1">
            <a:spLocks noChangeArrowheads="1"/>
          </p:cNvSpPr>
          <p:nvPr/>
        </p:nvSpPr>
        <p:spPr bwMode="auto">
          <a:xfrm>
            <a:off x="4643438" y="3544888"/>
            <a:ext cx="1000125" cy="384175"/>
          </a:xfrm>
          <a:prstGeom prst="rect">
            <a:avLst/>
          </a:prstGeom>
          <a:solidFill>
            <a:schemeClr val="bg1"/>
          </a:solidFill>
          <a:ln w="15875">
            <a:solidFill>
              <a:schemeClr val="tx1"/>
            </a:solidFill>
            <a:miter lim="800000"/>
            <a:headEnd/>
            <a:tailEnd/>
          </a:ln>
        </p:spPr>
        <p:txBody>
          <a:bodyPr>
            <a:spAutoFit/>
          </a:bodyPr>
          <a:lstStyle/>
          <a:p>
            <a:pPr algn="ctr">
              <a:defRPr/>
            </a:pPr>
            <a:r>
              <a:rPr lang="es-ES_tradnl" sz="1900" b="1" dirty="0">
                <a:latin typeface="+mn-lt"/>
                <a:cs typeface="Times New Roman" pitchFamily="18" charset="0"/>
              </a:rPr>
              <a:t>Hueso</a:t>
            </a:r>
            <a:endParaRPr lang="es-ES" sz="1900" b="1" dirty="0">
              <a:latin typeface="+mn-lt"/>
              <a:cs typeface="Times New Roman" pitchFamily="18" charset="0"/>
            </a:endParaRPr>
          </a:p>
        </p:txBody>
      </p:sp>
      <p:sp>
        <p:nvSpPr>
          <p:cNvPr id="59" name="58 Rectángulo"/>
          <p:cNvSpPr>
            <a:spLocks noChangeArrowheads="1"/>
          </p:cNvSpPr>
          <p:nvPr/>
        </p:nvSpPr>
        <p:spPr bwMode="auto">
          <a:xfrm>
            <a:off x="41275" y="2201863"/>
            <a:ext cx="1101725" cy="369887"/>
          </a:xfrm>
          <a:prstGeom prst="rect">
            <a:avLst/>
          </a:prstGeom>
          <a:noFill/>
          <a:ln w="9525">
            <a:noFill/>
            <a:miter lim="800000"/>
            <a:headEnd/>
            <a:tailEnd/>
          </a:ln>
        </p:spPr>
        <p:txBody>
          <a:bodyPr wrap="none">
            <a:spAutoFit/>
          </a:bodyPr>
          <a:lstStyle/>
          <a:p>
            <a:pPr algn="ctr"/>
            <a:r>
              <a:rPr lang="es-ES" b="1" u="sng">
                <a:solidFill>
                  <a:srgbClr val="000000"/>
                </a:solidFill>
                <a:latin typeface="Garamond" pitchFamily="18" charset="0"/>
                <a:cs typeface="Times New Roman" pitchFamily="18" charset="0"/>
              </a:rPr>
              <a:t>3% 3 mm</a:t>
            </a:r>
            <a:endParaRPr lang="es-ES" u="sng">
              <a:latin typeface="Garamond" pitchFamily="18" charset="0"/>
              <a:cs typeface="Times New Roman" pitchFamily="18" charset="0"/>
            </a:endParaRPr>
          </a:p>
        </p:txBody>
      </p:sp>
      <p:graphicFrame>
        <p:nvGraphicFramePr>
          <p:cNvPr id="60" name="59 Tabla"/>
          <p:cNvGraphicFramePr>
            <a:graphicFrameLocks noGrp="1"/>
          </p:cNvGraphicFramePr>
          <p:nvPr/>
        </p:nvGraphicFramePr>
        <p:xfrm>
          <a:off x="71438" y="5416550"/>
          <a:ext cx="1000132" cy="1013460"/>
        </p:xfrm>
        <a:graphic>
          <a:graphicData uri="http://schemas.openxmlformats.org/drawingml/2006/table">
            <a:tbl>
              <a:tblPr/>
              <a:tblGrid>
                <a:gridCol w="571504"/>
                <a:gridCol w="428628"/>
              </a:tblGrid>
              <a:tr h="214314">
                <a:tc>
                  <a:txBody>
                    <a:bodyPr/>
                    <a:lstStyle/>
                    <a:p>
                      <a:pPr algn="ctr" rtl="0" fontAlgn="b"/>
                      <a:r>
                        <a:rPr lang="es-ES" sz="1400" b="1" i="0" u="none" strike="noStrike" dirty="0" err="1">
                          <a:solidFill>
                            <a:srgbClr val="000000"/>
                          </a:solidFill>
                          <a:latin typeface="Garamond"/>
                        </a:rPr>
                        <a:t>Met</a:t>
                      </a:r>
                      <a:r>
                        <a:rPr lang="es-ES" sz="1400" b="1" i="0" u="none" strike="noStrike" dirty="0">
                          <a:solidFill>
                            <a:srgbClr val="000000"/>
                          </a:solidFill>
                          <a:latin typeface="Garamond"/>
                        </a:rPr>
                        <a:t>. 1</a:t>
                      </a:r>
                    </a:p>
                  </a:txBody>
                  <a:tcPr marL="9525" marR="9525" marT="9525" marB="0" anchor="b">
                    <a:lnL>
                      <a:noFill/>
                    </a:lnL>
                    <a:lnR>
                      <a:noFill/>
                    </a:lnR>
                    <a:lnT>
                      <a:noFill/>
                    </a:lnT>
                    <a:lnB w="12700" cap="flat" cmpd="sng" algn="ctr">
                      <a:solidFill>
                        <a:srgbClr val="000000"/>
                      </a:solidFill>
                      <a:prstDash val="dash"/>
                      <a:round/>
                      <a:headEnd type="none" w="med" len="med"/>
                      <a:tailEnd type="none" w="med" len="med"/>
                    </a:lnB>
                  </a:tcPr>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s-ES_tradnl" sz="1600" b="1" i="0" u="none" strike="noStrike" dirty="0" smtClean="0">
                          <a:solidFill>
                            <a:srgbClr val="000000"/>
                          </a:solidFill>
                          <a:latin typeface="Garamond"/>
                        </a:rPr>
                        <a:t>100</a:t>
                      </a:r>
                      <a:endParaRPr lang="es-ES" sz="1600" b="1" i="0" u="none" strike="noStrike" dirty="0" smtClean="0">
                        <a:solidFill>
                          <a:srgbClr val="000000"/>
                        </a:solidFill>
                        <a:latin typeface="Garamond"/>
                      </a:endParaRPr>
                    </a:p>
                  </a:txBody>
                  <a:tcPr marL="9525" marR="9525" marT="9525" marB="0" anchor="b">
                    <a:lnL>
                      <a:noFill/>
                    </a:lnL>
                    <a:lnR>
                      <a:noFill/>
                    </a:lnR>
                    <a:lnT>
                      <a:noFill/>
                    </a:lnT>
                    <a:lnB w="12700" cap="flat" cmpd="sng" algn="ctr">
                      <a:solidFill>
                        <a:srgbClr val="000000"/>
                      </a:solidFill>
                      <a:prstDash val="dash"/>
                      <a:round/>
                      <a:headEnd type="none" w="med" len="med"/>
                      <a:tailEnd type="none" w="med" len="med"/>
                    </a:lnB>
                  </a:tcPr>
                </a:tc>
              </a:tr>
              <a:tr h="214314">
                <a:tc>
                  <a:txBody>
                    <a:bodyPr/>
                    <a:lstStyle/>
                    <a:p>
                      <a:pPr algn="ctr" rtl="0" fontAlgn="b"/>
                      <a:r>
                        <a:rPr lang="es-ES" sz="1400" b="1" i="0" u="none" strike="noStrike" dirty="0" err="1">
                          <a:solidFill>
                            <a:srgbClr val="000000"/>
                          </a:solidFill>
                          <a:latin typeface="Garamond"/>
                        </a:rPr>
                        <a:t>Met</a:t>
                      </a:r>
                      <a:r>
                        <a:rPr lang="es-ES" sz="1400" b="1" i="0" u="none" strike="noStrike" dirty="0">
                          <a:solidFill>
                            <a:srgbClr val="000000"/>
                          </a:solidFill>
                          <a:latin typeface="Garamond"/>
                        </a:rPr>
                        <a:t>. 2</a:t>
                      </a:r>
                    </a:p>
                  </a:txBody>
                  <a:tcPr marL="9525" marR="9525" marT="9525" marB="0" anchor="b">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s-ES_tradnl" sz="1600" b="1" i="0" u="none" strike="noStrike" dirty="0" smtClean="0">
                          <a:solidFill>
                            <a:srgbClr val="000000"/>
                          </a:solidFill>
                          <a:latin typeface="Garamond"/>
                        </a:rPr>
                        <a:t>100</a:t>
                      </a:r>
                      <a:endParaRPr lang="es-ES" sz="1600" b="1" i="0" u="none" strike="noStrike" dirty="0" smtClean="0">
                        <a:solidFill>
                          <a:srgbClr val="000000"/>
                        </a:solidFill>
                        <a:latin typeface="Garamond"/>
                      </a:endParaRPr>
                    </a:p>
                  </a:txBody>
                  <a:tcPr marL="9525" marR="9525" marT="9525" marB="0" anchor="b">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r>
              <a:tr h="214314">
                <a:tc>
                  <a:txBody>
                    <a:bodyPr/>
                    <a:lstStyle/>
                    <a:p>
                      <a:pPr algn="ctr" rtl="0" fontAlgn="b"/>
                      <a:r>
                        <a:rPr lang="es-ES" sz="1400" b="1" i="0" u="none" strike="noStrike" dirty="0" err="1">
                          <a:solidFill>
                            <a:srgbClr val="000000"/>
                          </a:solidFill>
                          <a:latin typeface="Garamond"/>
                        </a:rPr>
                        <a:t>Met</a:t>
                      </a:r>
                      <a:r>
                        <a:rPr lang="es-ES" sz="1400" b="1" i="0" u="none" strike="noStrike" dirty="0">
                          <a:solidFill>
                            <a:srgbClr val="000000"/>
                          </a:solidFill>
                          <a:latin typeface="Garamond"/>
                        </a:rPr>
                        <a:t>. 3</a:t>
                      </a:r>
                    </a:p>
                  </a:txBody>
                  <a:tcPr marL="9525" marR="9525" marT="9525" marB="0" anchor="b">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rtl="0" fontAlgn="b"/>
                      <a:r>
                        <a:rPr lang="es-ES_tradnl" sz="1600" b="1" i="0" u="none" strike="noStrike" dirty="0" smtClean="0">
                          <a:solidFill>
                            <a:schemeClr val="tx1"/>
                          </a:solidFill>
                          <a:latin typeface="Garamond"/>
                        </a:rPr>
                        <a:t>100</a:t>
                      </a:r>
                      <a:endParaRPr lang="es-ES" sz="1600" b="1" i="0" u="none" strike="noStrike" dirty="0">
                        <a:solidFill>
                          <a:schemeClr val="tx1"/>
                        </a:solidFill>
                        <a:latin typeface="Garamond"/>
                      </a:endParaRPr>
                    </a:p>
                  </a:txBody>
                  <a:tcPr marL="9525" marR="9525" marT="9525" marB="0" anchor="b">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r>
              <a:tr h="214314">
                <a:tc>
                  <a:txBody>
                    <a:bodyPr/>
                    <a:lstStyle/>
                    <a:p>
                      <a:pPr algn="ctr" rtl="0" fontAlgn="b"/>
                      <a:r>
                        <a:rPr lang="es-ES" sz="1400" b="1" i="0" u="none" strike="noStrike" dirty="0" err="1">
                          <a:solidFill>
                            <a:srgbClr val="000000"/>
                          </a:solidFill>
                          <a:latin typeface="Garamond"/>
                        </a:rPr>
                        <a:t>Met</a:t>
                      </a:r>
                      <a:r>
                        <a:rPr lang="es-ES" sz="1400" b="1" i="0" u="none" strike="noStrike" dirty="0">
                          <a:solidFill>
                            <a:srgbClr val="000000"/>
                          </a:solidFill>
                          <a:latin typeface="Garamond"/>
                        </a:rPr>
                        <a:t>. </a:t>
                      </a:r>
                      <a:r>
                        <a:rPr lang="es-ES" sz="1400" b="1" i="0" u="none" strike="noStrike" dirty="0" smtClean="0">
                          <a:solidFill>
                            <a:srgbClr val="000000"/>
                          </a:solidFill>
                          <a:latin typeface="Garamond"/>
                        </a:rPr>
                        <a:t>4</a:t>
                      </a:r>
                      <a:endParaRPr lang="es-ES" sz="1400" b="1" i="0" u="none" strike="noStrike" dirty="0">
                        <a:solidFill>
                          <a:srgbClr val="000000"/>
                        </a:solidFill>
                        <a:latin typeface="Garamond"/>
                      </a:endParaRPr>
                    </a:p>
                  </a:txBody>
                  <a:tcPr marL="9525" marR="9525" marT="9525" marB="0" anchor="b">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s-ES_tradnl" sz="1600" b="1" i="0" u="none" strike="noStrike" dirty="0" smtClean="0">
                          <a:solidFill>
                            <a:srgbClr val="000000"/>
                          </a:solidFill>
                          <a:latin typeface="Garamond"/>
                        </a:rPr>
                        <a:t>99.9</a:t>
                      </a:r>
                      <a:endParaRPr lang="es-ES" sz="1600" b="1" i="0" u="none" strike="noStrike" dirty="0" smtClean="0">
                        <a:solidFill>
                          <a:srgbClr val="000000"/>
                        </a:solidFill>
                        <a:latin typeface="Garamond"/>
                      </a:endParaRPr>
                    </a:p>
                  </a:txBody>
                  <a:tcPr marL="9525" marR="9525" marT="9525" marB="0" anchor="b">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r>
            </a:tbl>
          </a:graphicData>
        </a:graphic>
      </p:graphicFrame>
      <p:sp>
        <p:nvSpPr>
          <p:cNvPr id="61" name="60 Rectángulo"/>
          <p:cNvSpPr>
            <a:spLocks noChangeArrowheads="1"/>
          </p:cNvSpPr>
          <p:nvPr/>
        </p:nvSpPr>
        <p:spPr bwMode="auto">
          <a:xfrm>
            <a:off x="41275" y="5130800"/>
            <a:ext cx="1101725" cy="369888"/>
          </a:xfrm>
          <a:prstGeom prst="rect">
            <a:avLst/>
          </a:prstGeom>
          <a:noFill/>
          <a:ln w="9525">
            <a:noFill/>
            <a:miter lim="800000"/>
            <a:headEnd/>
            <a:tailEnd/>
          </a:ln>
        </p:spPr>
        <p:txBody>
          <a:bodyPr wrap="none">
            <a:spAutoFit/>
          </a:bodyPr>
          <a:lstStyle/>
          <a:p>
            <a:pPr algn="ctr"/>
            <a:r>
              <a:rPr lang="es-ES" b="1" u="sng">
                <a:solidFill>
                  <a:srgbClr val="000000"/>
                </a:solidFill>
                <a:latin typeface="Garamond" pitchFamily="18" charset="0"/>
                <a:cs typeface="Times New Roman" pitchFamily="18" charset="0"/>
              </a:rPr>
              <a:t>3% 3 mm</a:t>
            </a:r>
            <a:endParaRPr lang="es-ES" u="sng">
              <a:latin typeface="Garamond" pitchFamily="18" charset="0"/>
              <a:cs typeface="Times New Roman" pitchFamily="18" charset="0"/>
            </a:endParaRPr>
          </a:p>
        </p:txBody>
      </p:sp>
      <p:sp>
        <p:nvSpPr>
          <p:cNvPr id="33850" name="26 CuadroTexto"/>
          <p:cNvSpPr txBox="1">
            <a:spLocks noChangeArrowheads="1"/>
          </p:cNvSpPr>
          <p:nvPr/>
        </p:nvSpPr>
        <p:spPr bwMode="auto">
          <a:xfrm>
            <a:off x="3571875" y="3995738"/>
            <a:ext cx="714375" cy="862012"/>
          </a:xfrm>
          <a:prstGeom prst="rect">
            <a:avLst/>
          </a:prstGeom>
          <a:solidFill>
            <a:schemeClr val="bg1"/>
          </a:solidFill>
          <a:ln w="9525">
            <a:noFill/>
            <a:miter lim="800000"/>
            <a:headEnd/>
            <a:tailEnd/>
          </a:ln>
        </p:spPr>
        <p:txBody>
          <a:bodyPr>
            <a:spAutoFit/>
          </a:bodyPr>
          <a:lstStyle/>
          <a:p>
            <a:pPr algn="r"/>
            <a:r>
              <a:rPr lang="es-ES_tradnl" sz="1000">
                <a:latin typeface="Times New Roman" pitchFamily="18" charset="0"/>
                <a:cs typeface="Times New Roman" pitchFamily="18" charset="0"/>
              </a:rPr>
              <a:t>Método 1</a:t>
            </a:r>
          </a:p>
          <a:p>
            <a:pPr algn="r"/>
            <a:r>
              <a:rPr lang="es-ES_tradnl" sz="1000">
                <a:latin typeface="Times New Roman" pitchFamily="18" charset="0"/>
                <a:cs typeface="Times New Roman" pitchFamily="18" charset="0"/>
              </a:rPr>
              <a:t>Método 2</a:t>
            </a:r>
          </a:p>
          <a:p>
            <a:pPr algn="r"/>
            <a:r>
              <a:rPr lang="es-ES_tradnl" sz="1000">
                <a:latin typeface="Times New Roman" pitchFamily="18" charset="0"/>
                <a:cs typeface="Times New Roman" pitchFamily="18" charset="0"/>
              </a:rPr>
              <a:t>Método 3</a:t>
            </a:r>
          </a:p>
          <a:p>
            <a:pPr algn="r"/>
            <a:r>
              <a:rPr lang="es-ES_tradnl" sz="1000">
                <a:latin typeface="Times New Roman" pitchFamily="18" charset="0"/>
                <a:cs typeface="Times New Roman" pitchFamily="18" charset="0"/>
              </a:rPr>
              <a:t>Método 4</a:t>
            </a:r>
          </a:p>
          <a:p>
            <a:pPr algn="r"/>
            <a:r>
              <a:rPr lang="es-ES_tradnl" sz="1000">
                <a:latin typeface="Times New Roman" pitchFamily="18" charset="0"/>
                <a:cs typeface="Times New Roman" pitchFamily="18" charset="0"/>
              </a:rPr>
              <a:t>REF</a:t>
            </a:r>
          </a:p>
        </p:txBody>
      </p:sp>
      <p:pic>
        <p:nvPicPr>
          <p:cNvPr id="33851" name="Picture 40"/>
          <p:cNvPicPr>
            <a:picLocks noChangeAspect="1" noChangeArrowheads="1"/>
          </p:cNvPicPr>
          <p:nvPr/>
        </p:nvPicPr>
        <p:blipFill>
          <a:blip r:embed="rId5"/>
          <a:srcRect l="82674" t="60992" r="5357" b="17786"/>
          <a:stretch>
            <a:fillRect/>
          </a:stretch>
        </p:blipFill>
        <p:spPr bwMode="auto">
          <a:xfrm>
            <a:off x="4214813" y="3995738"/>
            <a:ext cx="571500" cy="735012"/>
          </a:xfrm>
          <a:prstGeom prst="rect">
            <a:avLst/>
          </a:prstGeom>
          <a:noFill/>
          <a:ln w="9525">
            <a:solidFill>
              <a:schemeClr val="bg1"/>
            </a:solidFill>
            <a:miter lim="800000"/>
            <a:headEnd/>
            <a:tailEnd/>
          </a:ln>
        </p:spPr>
      </p:pic>
      <p:grpSp>
        <p:nvGrpSpPr>
          <p:cNvPr id="66" name="65 Grupo"/>
          <p:cNvGrpSpPr/>
          <p:nvPr/>
        </p:nvGrpSpPr>
        <p:grpSpPr>
          <a:xfrm>
            <a:off x="0" y="6572250"/>
            <a:ext cx="9144000" cy="277813"/>
            <a:chOff x="0" y="6572250"/>
            <a:chExt cx="9144000" cy="277813"/>
          </a:xfrm>
        </p:grpSpPr>
        <p:sp>
          <p:nvSpPr>
            <p:cNvPr id="67" name="66 Rectángulo"/>
            <p:cNvSpPr/>
            <p:nvPr/>
          </p:nvSpPr>
          <p:spPr>
            <a:xfrm>
              <a:off x="1785918" y="6572272"/>
              <a:ext cx="1285884" cy="276999"/>
            </a:xfrm>
            <a:prstGeom prst="rect">
              <a:avLst/>
            </a:prstGeom>
            <a:solidFill>
              <a:schemeClr val="bg2">
                <a:lumMod val="40000"/>
                <a:lumOff val="60000"/>
              </a:schemeClr>
            </a:solidFill>
            <a:ln>
              <a:noFill/>
            </a:ln>
          </p:spPr>
          <p:txBody>
            <a:bodyPr wrap="square">
              <a:spAutoFit/>
            </a:bodyPr>
            <a:lstStyle/>
            <a:p>
              <a:pPr algn="ctr">
                <a:defRPr/>
              </a:pPr>
              <a:r>
                <a:rPr lang="es-ES_tradnl" sz="1200" b="1" i="1" dirty="0" smtClean="0">
                  <a:solidFill>
                    <a:schemeClr val="bg1">
                      <a:lumMod val="50000"/>
                    </a:schemeClr>
                  </a:solidFill>
                </a:rPr>
                <a:t>Simulación MC</a:t>
              </a:r>
              <a:endParaRPr lang="es-ES" sz="1200" b="1" i="1" dirty="0">
                <a:solidFill>
                  <a:schemeClr val="bg1">
                    <a:lumMod val="50000"/>
                  </a:schemeClr>
                </a:solidFill>
              </a:endParaRPr>
            </a:p>
          </p:txBody>
        </p:sp>
        <p:sp>
          <p:nvSpPr>
            <p:cNvPr id="68" name="67 Rectángulo"/>
            <p:cNvSpPr/>
            <p:nvPr/>
          </p:nvSpPr>
          <p:spPr>
            <a:xfrm>
              <a:off x="857224" y="6572250"/>
              <a:ext cx="928694"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Objetivos</a:t>
              </a:r>
              <a:endParaRPr lang="es-ES" sz="1200" b="1" i="1" dirty="0">
                <a:solidFill>
                  <a:schemeClr val="bg1">
                    <a:lumMod val="50000"/>
                  </a:schemeClr>
                </a:solidFill>
              </a:endParaRPr>
            </a:p>
          </p:txBody>
        </p:sp>
        <p:sp>
          <p:nvSpPr>
            <p:cNvPr id="69" name="68 Rectángulo"/>
            <p:cNvSpPr/>
            <p:nvPr/>
          </p:nvSpPr>
          <p:spPr>
            <a:xfrm>
              <a:off x="0" y="6572250"/>
              <a:ext cx="1000100" cy="277813"/>
            </a:xfrm>
            <a:prstGeom prst="rect">
              <a:avLst/>
            </a:prstGeom>
            <a:solidFill>
              <a:schemeClr val="bg2">
                <a:lumMod val="40000"/>
                <a:lumOff val="60000"/>
              </a:schemeClr>
            </a:solidFill>
            <a:ln>
              <a:noFill/>
            </a:ln>
          </p:spPr>
          <p:txBody>
            <a:bodyPr wrap="square">
              <a:spAutoFit/>
            </a:bodyPr>
            <a:lstStyle/>
            <a:p>
              <a:pPr>
                <a:defRPr/>
              </a:pPr>
              <a:r>
                <a:rPr lang="es-ES" sz="1200" b="1" i="1" dirty="0" smtClean="0">
                  <a:solidFill>
                    <a:schemeClr val="bg1">
                      <a:lumMod val="50000"/>
                    </a:schemeClr>
                  </a:solidFill>
                </a:rPr>
                <a:t>Motivación</a:t>
              </a:r>
              <a:endParaRPr lang="es-ES" sz="1200" dirty="0">
                <a:solidFill>
                  <a:schemeClr val="bg1">
                    <a:lumMod val="50000"/>
                  </a:schemeClr>
                </a:solidFill>
              </a:endParaRPr>
            </a:p>
          </p:txBody>
        </p:sp>
        <p:sp>
          <p:nvSpPr>
            <p:cNvPr id="70" name="69 Rectángulo"/>
            <p:cNvSpPr/>
            <p:nvPr/>
          </p:nvSpPr>
          <p:spPr>
            <a:xfrm>
              <a:off x="7929586" y="6572250"/>
              <a:ext cx="1214414"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Conclusiones</a:t>
              </a:r>
              <a:endParaRPr lang="es-ES" sz="1200" b="1" i="1" dirty="0">
                <a:solidFill>
                  <a:schemeClr val="bg1">
                    <a:lumMod val="50000"/>
                  </a:schemeClr>
                </a:solidFill>
              </a:endParaRPr>
            </a:p>
          </p:txBody>
        </p:sp>
        <p:sp>
          <p:nvSpPr>
            <p:cNvPr id="71" name="70 Rectángulo"/>
            <p:cNvSpPr/>
            <p:nvPr/>
          </p:nvSpPr>
          <p:spPr>
            <a:xfrm>
              <a:off x="6572287" y="6572250"/>
              <a:ext cx="1500175"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Validación </a:t>
              </a:r>
              <a:r>
                <a:rPr lang="es-ES" sz="1200" b="1" i="1" dirty="0">
                  <a:solidFill>
                    <a:schemeClr val="bg1">
                      <a:lumMod val="50000"/>
                    </a:schemeClr>
                  </a:solidFill>
                </a:rPr>
                <a:t>datos</a:t>
              </a:r>
            </a:p>
          </p:txBody>
        </p:sp>
        <p:sp>
          <p:nvSpPr>
            <p:cNvPr id="72" name="71 Rectángulo"/>
            <p:cNvSpPr/>
            <p:nvPr/>
          </p:nvSpPr>
          <p:spPr>
            <a:xfrm>
              <a:off x="4714876" y="6572250"/>
              <a:ext cx="2000252"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t>Validación </a:t>
              </a:r>
              <a:r>
                <a:rPr lang="es-ES" sz="1200" b="1" i="1" dirty="0"/>
                <a:t>simulaciones</a:t>
              </a:r>
            </a:p>
          </p:txBody>
        </p:sp>
        <p:sp>
          <p:nvSpPr>
            <p:cNvPr id="73" name="72 Rectángulo"/>
            <p:cNvSpPr/>
            <p:nvPr/>
          </p:nvSpPr>
          <p:spPr>
            <a:xfrm>
              <a:off x="3000364" y="6572250"/>
              <a:ext cx="1857388"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Método implementado</a:t>
              </a:r>
            </a:p>
          </p:txBody>
        </p:sp>
      </p:grpSp>
      <p:sp>
        <p:nvSpPr>
          <p:cNvPr id="74" name="2 Rectángulo"/>
          <p:cNvSpPr>
            <a:spLocks noChangeArrowheads="1"/>
          </p:cNvSpPr>
          <p:nvPr/>
        </p:nvSpPr>
        <p:spPr bwMode="auto">
          <a:xfrm>
            <a:off x="571533" y="-24"/>
            <a:ext cx="8643937" cy="523220"/>
          </a:xfrm>
          <a:prstGeom prst="rect">
            <a:avLst/>
          </a:prstGeom>
          <a:noFill/>
          <a:ln w="9525">
            <a:noFill/>
            <a:miter lim="800000"/>
            <a:headEnd/>
            <a:tailEnd/>
          </a:ln>
        </p:spPr>
        <p:txBody>
          <a:bodyPr>
            <a:spAutoFit/>
          </a:bodyPr>
          <a:lstStyle/>
          <a:p>
            <a:pPr algn="r"/>
            <a:r>
              <a:rPr lang="es-ES_tradnl" sz="2800" b="1" dirty="0" smtClean="0">
                <a:solidFill>
                  <a:srgbClr val="262673"/>
                </a:solidFill>
              </a:rPr>
              <a:t>Comparación de dosis: </a:t>
            </a:r>
            <a:r>
              <a:rPr lang="es-ES_tradnl" sz="2800" b="1" dirty="0">
                <a:solidFill>
                  <a:srgbClr val="262673"/>
                </a:solidFill>
              </a:rPr>
              <a:t>heterogeneidades</a:t>
            </a:r>
            <a:endParaRPr lang="es-ES" sz="2800" dirty="0">
              <a:solidFill>
                <a:srgbClr val="262673"/>
              </a:solidFill>
            </a:endParaRPr>
          </a:p>
        </p:txBody>
      </p:sp>
      <p:cxnSp>
        <p:nvCxnSpPr>
          <p:cNvPr id="75" name="74 Conector recto"/>
          <p:cNvCxnSpPr/>
          <p:nvPr/>
        </p:nvCxnSpPr>
        <p:spPr>
          <a:xfrm>
            <a:off x="2000232" y="500042"/>
            <a:ext cx="7043756" cy="1588"/>
          </a:xfrm>
          <a:prstGeom prst="line">
            <a:avLst/>
          </a:prstGeom>
          <a:ln>
            <a:solidFill>
              <a:srgbClr val="C00000"/>
            </a:solidFill>
          </a:ln>
        </p:spPr>
        <p:style>
          <a:lnRef idx="2">
            <a:schemeClr val="dk1"/>
          </a:lnRef>
          <a:fillRef idx="0">
            <a:schemeClr val="dk1"/>
          </a:fillRef>
          <a:effectRef idx="1">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p:cTn id="7" dur="500" fill="hold"/>
                                        <p:tgtEl>
                                          <p:spTgt spid="59"/>
                                        </p:tgtEl>
                                        <p:attrNameLst>
                                          <p:attrName>ppt_w</p:attrName>
                                        </p:attrNameLst>
                                      </p:cBhvr>
                                      <p:tavLst>
                                        <p:tav tm="0">
                                          <p:val>
                                            <p:strVal val="#ppt_w*0.70"/>
                                          </p:val>
                                        </p:tav>
                                        <p:tav tm="100000">
                                          <p:val>
                                            <p:strVal val="#ppt_w"/>
                                          </p:val>
                                        </p:tav>
                                      </p:tavLst>
                                    </p:anim>
                                    <p:anim calcmode="lin" valueType="num">
                                      <p:cBhvr>
                                        <p:cTn id="8" dur="500" fill="hold"/>
                                        <p:tgtEl>
                                          <p:spTgt spid="59"/>
                                        </p:tgtEl>
                                        <p:attrNameLst>
                                          <p:attrName>ppt_h</p:attrName>
                                        </p:attrNameLst>
                                      </p:cBhvr>
                                      <p:tavLst>
                                        <p:tav tm="0">
                                          <p:val>
                                            <p:strVal val="#ppt_h"/>
                                          </p:val>
                                        </p:tav>
                                        <p:tav tm="100000">
                                          <p:val>
                                            <p:strVal val="#ppt_h"/>
                                          </p:val>
                                        </p:tav>
                                      </p:tavLst>
                                    </p:anim>
                                    <p:animEffect transition="in" filter="fade">
                                      <p:cBhvr>
                                        <p:cTn id="9" dur="500"/>
                                        <p:tgtEl>
                                          <p:spTgt spid="59"/>
                                        </p:tgtEl>
                                      </p:cBhvr>
                                    </p:animEffect>
                                  </p:childTnLst>
                                </p:cTn>
                              </p:par>
                              <p:par>
                                <p:cTn id="10" presetID="55" presetClass="entr" presetSubtype="0" fill="hold" nodeType="withEffect">
                                  <p:stCondLst>
                                    <p:cond delay="0"/>
                                  </p:stCondLst>
                                  <p:childTnLst>
                                    <p:set>
                                      <p:cBhvr>
                                        <p:cTn id="11" dur="1" fill="hold">
                                          <p:stCondLst>
                                            <p:cond delay="0"/>
                                          </p:stCondLst>
                                        </p:cTn>
                                        <p:tgtEl>
                                          <p:spTgt spid="57"/>
                                        </p:tgtEl>
                                        <p:attrNameLst>
                                          <p:attrName>style.visibility</p:attrName>
                                        </p:attrNameLst>
                                      </p:cBhvr>
                                      <p:to>
                                        <p:strVal val="visible"/>
                                      </p:to>
                                    </p:set>
                                    <p:anim calcmode="lin" valueType="num">
                                      <p:cBhvr>
                                        <p:cTn id="12" dur="500" fill="hold"/>
                                        <p:tgtEl>
                                          <p:spTgt spid="57"/>
                                        </p:tgtEl>
                                        <p:attrNameLst>
                                          <p:attrName>ppt_w</p:attrName>
                                        </p:attrNameLst>
                                      </p:cBhvr>
                                      <p:tavLst>
                                        <p:tav tm="0">
                                          <p:val>
                                            <p:strVal val="#ppt_w*0.70"/>
                                          </p:val>
                                        </p:tav>
                                        <p:tav tm="100000">
                                          <p:val>
                                            <p:strVal val="#ppt_w"/>
                                          </p:val>
                                        </p:tav>
                                      </p:tavLst>
                                    </p:anim>
                                    <p:anim calcmode="lin" valueType="num">
                                      <p:cBhvr>
                                        <p:cTn id="13" dur="500" fill="hold"/>
                                        <p:tgtEl>
                                          <p:spTgt spid="57"/>
                                        </p:tgtEl>
                                        <p:attrNameLst>
                                          <p:attrName>ppt_h</p:attrName>
                                        </p:attrNameLst>
                                      </p:cBhvr>
                                      <p:tavLst>
                                        <p:tav tm="0">
                                          <p:val>
                                            <p:strVal val="#ppt_h"/>
                                          </p:val>
                                        </p:tav>
                                        <p:tav tm="100000">
                                          <p:val>
                                            <p:strVal val="#ppt_h"/>
                                          </p:val>
                                        </p:tav>
                                      </p:tavLst>
                                    </p:anim>
                                    <p:animEffect transition="in" filter="fade">
                                      <p:cBhvr>
                                        <p:cTn id="14" dur="500"/>
                                        <p:tgtEl>
                                          <p:spTgt spid="57"/>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61"/>
                                        </p:tgtEl>
                                        <p:attrNameLst>
                                          <p:attrName>style.visibility</p:attrName>
                                        </p:attrNameLst>
                                      </p:cBhvr>
                                      <p:to>
                                        <p:strVal val="visible"/>
                                      </p:to>
                                    </p:set>
                                    <p:anim calcmode="lin" valueType="num">
                                      <p:cBhvr>
                                        <p:cTn id="17" dur="500" fill="hold"/>
                                        <p:tgtEl>
                                          <p:spTgt spid="61"/>
                                        </p:tgtEl>
                                        <p:attrNameLst>
                                          <p:attrName>ppt_w</p:attrName>
                                        </p:attrNameLst>
                                      </p:cBhvr>
                                      <p:tavLst>
                                        <p:tav tm="0">
                                          <p:val>
                                            <p:strVal val="#ppt_w*0.70"/>
                                          </p:val>
                                        </p:tav>
                                        <p:tav tm="100000">
                                          <p:val>
                                            <p:strVal val="#ppt_w"/>
                                          </p:val>
                                        </p:tav>
                                      </p:tavLst>
                                    </p:anim>
                                    <p:anim calcmode="lin" valueType="num">
                                      <p:cBhvr>
                                        <p:cTn id="18" dur="500" fill="hold"/>
                                        <p:tgtEl>
                                          <p:spTgt spid="61"/>
                                        </p:tgtEl>
                                        <p:attrNameLst>
                                          <p:attrName>ppt_h</p:attrName>
                                        </p:attrNameLst>
                                      </p:cBhvr>
                                      <p:tavLst>
                                        <p:tav tm="0">
                                          <p:val>
                                            <p:strVal val="#ppt_h"/>
                                          </p:val>
                                        </p:tav>
                                        <p:tav tm="100000">
                                          <p:val>
                                            <p:strVal val="#ppt_h"/>
                                          </p:val>
                                        </p:tav>
                                      </p:tavLst>
                                    </p:anim>
                                    <p:animEffect transition="in" filter="fade">
                                      <p:cBhvr>
                                        <p:cTn id="19" dur="500"/>
                                        <p:tgtEl>
                                          <p:spTgt spid="61"/>
                                        </p:tgtEl>
                                      </p:cBhvr>
                                    </p:animEffect>
                                  </p:childTnLst>
                                </p:cTn>
                              </p:par>
                              <p:par>
                                <p:cTn id="20" presetID="55" presetClass="entr" presetSubtype="0" fill="hold" nodeType="withEffect">
                                  <p:stCondLst>
                                    <p:cond delay="0"/>
                                  </p:stCondLst>
                                  <p:childTnLst>
                                    <p:set>
                                      <p:cBhvr>
                                        <p:cTn id="21" dur="1" fill="hold">
                                          <p:stCondLst>
                                            <p:cond delay="0"/>
                                          </p:stCondLst>
                                        </p:cTn>
                                        <p:tgtEl>
                                          <p:spTgt spid="60"/>
                                        </p:tgtEl>
                                        <p:attrNameLst>
                                          <p:attrName>style.visibility</p:attrName>
                                        </p:attrNameLst>
                                      </p:cBhvr>
                                      <p:to>
                                        <p:strVal val="visible"/>
                                      </p:to>
                                    </p:set>
                                    <p:anim calcmode="lin" valueType="num">
                                      <p:cBhvr>
                                        <p:cTn id="22" dur="500" fill="hold"/>
                                        <p:tgtEl>
                                          <p:spTgt spid="60"/>
                                        </p:tgtEl>
                                        <p:attrNameLst>
                                          <p:attrName>ppt_w</p:attrName>
                                        </p:attrNameLst>
                                      </p:cBhvr>
                                      <p:tavLst>
                                        <p:tav tm="0">
                                          <p:val>
                                            <p:strVal val="#ppt_w*0.70"/>
                                          </p:val>
                                        </p:tav>
                                        <p:tav tm="100000">
                                          <p:val>
                                            <p:strVal val="#ppt_w"/>
                                          </p:val>
                                        </p:tav>
                                      </p:tavLst>
                                    </p:anim>
                                    <p:anim calcmode="lin" valueType="num">
                                      <p:cBhvr>
                                        <p:cTn id="23" dur="500" fill="hold"/>
                                        <p:tgtEl>
                                          <p:spTgt spid="60"/>
                                        </p:tgtEl>
                                        <p:attrNameLst>
                                          <p:attrName>ppt_h</p:attrName>
                                        </p:attrNameLst>
                                      </p:cBhvr>
                                      <p:tavLst>
                                        <p:tav tm="0">
                                          <p:val>
                                            <p:strVal val="#ppt_h"/>
                                          </p:val>
                                        </p:tav>
                                        <p:tav tm="100000">
                                          <p:val>
                                            <p:strVal val="#ppt_h"/>
                                          </p:val>
                                        </p:tav>
                                      </p:tavLst>
                                    </p:anim>
                                    <p:animEffect transition="in" filter="fade">
                                      <p:cBhvr>
                                        <p:cTn id="24"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0"/>
          <p:cNvPicPr>
            <a:picLocks noChangeAspect="1" noChangeArrowheads="1"/>
          </p:cNvPicPr>
          <p:nvPr/>
        </p:nvPicPr>
        <p:blipFill>
          <a:blip r:embed="rId2"/>
          <a:srcRect l="8664" b="9302"/>
          <a:stretch>
            <a:fillRect/>
          </a:stretch>
        </p:blipFill>
        <p:spPr bwMode="auto">
          <a:xfrm>
            <a:off x="1357313" y="1000125"/>
            <a:ext cx="3571875" cy="2500313"/>
          </a:xfrm>
          <a:prstGeom prst="rect">
            <a:avLst/>
          </a:prstGeom>
          <a:noFill/>
          <a:ln w="9525">
            <a:solidFill>
              <a:schemeClr val="tx1"/>
            </a:solidFill>
            <a:miter lim="800000"/>
            <a:headEnd/>
            <a:tailEnd/>
          </a:ln>
        </p:spPr>
      </p:pic>
      <p:pic>
        <p:nvPicPr>
          <p:cNvPr id="34819" name="Picture 41"/>
          <p:cNvPicPr>
            <a:picLocks noChangeAspect="1" noChangeArrowheads="1"/>
          </p:cNvPicPr>
          <p:nvPr/>
        </p:nvPicPr>
        <p:blipFill>
          <a:blip r:embed="rId3"/>
          <a:srcRect l="8549" t="6818" b="4546"/>
          <a:stretch>
            <a:fillRect/>
          </a:stretch>
        </p:blipFill>
        <p:spPr bwMode="auto">
          <a:xfrm>
            <a:off x="5214938" y="1000125"/>
            <a:ext cx="3786187" cy="2500313"/>
          </a:xfrm>
          <a:prstGeom prst="rect">
            <a:avLst/>
          </a:prstGeom>
          <a:noFill/>
          <a:ln w="9525">
            <a:solidFill>
              <a:schemeClr val="tx1"/>
            </a:solidFill>
            <a:miter lim="800000"/>
            <a:headEnd/>
            <a:tailEnd/>
          </a:ln>
        </p:spPr>
      </p:pic>
      <p:sp>
        <p:nvSpPr>
          <p:cNvPr id="34820" name="3 CuadroTexto"/>
          <p:cNvSpPr txBox="1">
            <a:spLocks noChangeArrowheads="1"/>
          </p:cNvSpPr>
          <p:nvPr/>
        </p:nvSpPr>
        <p:spPr bwMode="auto">
          <a:xfrm>
            <a:off x="5357813" y="4027488"/>
            <a:ext cx="714375" cy="307975"/>
          </a:xfrm>
          <a:prstGeom prst="rect">
            <a:avLst/>
          </a:prstGeom>
          <a:solidFill>
            <a:schemeClr val="bg1"/>
          </a:solidFill>
          <a:ln w="9525">
            <a:noFill/>
            <a:miter lim="800000"/>
            <a:headEnd/>
            <a:tailEnd/>
          </a:ln>
        </p:spPr>
        <p:txBody>
          <a:bodyPr>
            <a:spAutoFit/>
          </a:bodyPr>
          <a:lstStyle/>
          <a:p>
            <a:r>
              <a:rPr lang="es-ES_tradnl" sz="1400" b="1"/>
              <a:t>1.1 cm</a:t>
            </a:r>
            <a:endParaRPr lang="es-ES" sz="1400" b="1"/>
          </a:p>
        </p:txBody>
      </p:sp>
      <p:sp>
        <p:nvSpPr>
          <p:cNvPr id="34821" name="4 CuadroTexto"/>
          <p:cNvSpPr txBox="1">
            <a:spLocks noChangeArrowheads="1"/>
          </p:cNvSpPr>
          <p:nvPr/>
        </p:nvSpPr>
        <p:spPr bwMode="auto">
          <a:xfrm>
            <a:off x="6000750" y="1214438"/>
            <a:ext cx="714375" cy="307975"/>
          </a:xfrm>
          <a:prstGeom prst="rect">
            <a:avLst/>
          </a:prstGeom>
          <a:solidFill>
            <a:schemeClr val="bg1"/>
          </a:solidFill>
          <a:ln w="9525">
            <a:noFill/>
            <a:miter lim="800000"/>
            <a:headEnd/>
            <a:tailEnd/>
          </a:ln>
        </p:spPr>
        <p:txBody>
          <a:bodyPr>
            <a:spAutoFit/>
          </a:bodyPr>
          <a:lstStyle/>
          <a:p>
            <a:r>
              <a:rPr lang="es-ES_tradnl" sz="1400" b="1"/>
              <a:t>1.1cm</a:t>
            </a:r>
            <a:endParaRPr lang="es-ES" sz="1400" b="1"/>
          </a:p>
        </p:txBody>
      </p:sp>
      <p:pic>
        <p:nvPicPr>
          <p:cNvPr id="34822" name="Picture 41"/>
          <p:cNvPicPr>
            <a:picLocks noChangeAspect="1" noChangeArrowheads="1"/>
          </p:cNvPicPr>
          <p:nvPr/>
        </p:nvPicPr>
        <p:blipFill>
          <a:blip r:embed="rId4"/>
          <a:srcRect l="7813" t="6775" r="1563" b="11052"/>
          <a:stretch>
            <a:fillRect/>
          </a:stretch>
        </p:blipFill>
        <p:spPr bwMode="auto">
          <a:xfrm>
            <a:off x="5214938" y="3786188"/>
            <a:ext cx="3830637" cy="2500312"/>
          </a:xfrm>
          <a:prstGeom prst="rect">
            <a:avLst/>
          </a:prstGeom>
          <a:noFill/>
          <a:ln w="9525">
            <a:solidFill>
              <a:schemeClr val="tx1"/>
            </a:solidFill>
            <a:miter lim="800000"/>
            <a:headEnd/>
            <a:tailEnd/>
          </a:ln>
        </p:spPr>
      </p:pic>
      <p:pic>
        <p:nvPicPr>
          <p:cNvPr id="34823" name="Picture 40"/>
          <p:cNvPicPr>
            <a:picLocks noChangeAspect="1" noChangeArrowheads="1"/>
          </p:cNvPicPr>
          <p:nvPr/>
        </p:nvPicPr>
        <p:blipFill>
          <a:blip r:embed="rId5"/>
          <a:srcRect l="9447" b="10213"/>
          <a:stretch>
            <a:fillRect/>
          </a:stretch>
        </p:blipFill>
        <p:spPr bwMode="auto">
          <a:xfrm>
            <a:off x="1357290" y="3786190"/>
            <a:ext cx="3575050" cy="2544762"/>
          </a:xfrm>
          <a:prstGeom prst="rect">
            <a:avLst/>
          </a:prstGeom>
          <a:noFill/>
          <a:ln w="9525">
            <a:solidFill>
              <a:schemeClr val="tx1"/>
            </a:solidFill>
            <a:miter lim="800000"/>
            <a:headEnd/>
            <a:tailEnd/>
          </a:ln>
        </p:spPr>
      </p:pic>
      <p:sp>
        <p:nvSpPr>
          <p:cNvPr id="34824" name="15 CuadroTexto"/>
          <p:cNvSpPr txBox="1">
            <a:spLocks noChangeArrowheads="1"/>
          </p:cNvSpPr>
          <p:nvPr/>
        </p:nvSpPr>
        <p:spPr bwMode="auto">
          <a:xfrm>
            <a:off x="5643563" y="3857625"/>
            <a:ext cx="714375" cy="307975"/>
          </a:xfrm>
          <a:prstGeom prst="rect">
            <a:avLst/>
          </a:prstGeom>
          <a:solidFill>
            <a:schemeClr val="bg1"/>
          </a:solidFill>
          <a:ln w="9525">
            <a:noFill/>
            <a:miter lim="800000"/>
            <a:headEnd/>
            <a:tailEnd/>
          </a:ln>
        </p:spPr>
        <p:txBody>
          <a:bodyPr>
            <a:spAutoFit/>
          </a:bodyPr>
          <a:lstStyle/>
          <a:p>
            <a:r>
              <a:rPr lang="es-ES_tradnl" sz="1400" b="1"/>
              <a:t>1.1cm</a:t>
            </a:r>
            <a:endParaRPr lang="es-ES" sz="1400" b="1"/>
          </a:p>
        </p:txBody>
      </p:sp>
      <p:sp>
        <p:nvSpPr>
          <p:cNvPr id="34825" name="16 CuadroTexto"/>
          <p:cNvSpPr txBox="1">
            <a:spLocks noChangeArrowheads="1"/>
          </p:cNvSpPr>
          <p:nvPr/>
        </p:nvSpPr>
        <p:spPr bwMode="auto">
          <a:xfrm>
            <a:off x="7858125" y="1066800"/>
            <a:ext cx="785813" cy="862013"/>
          </a:xfrm>
          <a:prstGeom prst="rect">
            <a:avLst/>
          </a:prstGeom>
          <a:solidFill>
            <a:schemeClr val="bg1"/>
          </a:solidFill>
          <a:ln w="9525">
            <a:noFill/>
            <a:miter lim="800000"/>
            <a:headEnd/>
            <a:tailEnd/>
          </a:ln>
        </p:spPr>
        <p:txBody>
          <a:bodyPr>
            <a:spAutoFit/>
          </a:bodyPr>
          <a:lstStyle/>
          <a:p>
            <a:r>
              <a:rPr lang="es-ES_tradnl" sz="1000">
                <a:latin typeface="Times New Roman" pitchFamily="18" charset="0"/>
                <a:cs typeface="Times New Roman" pitchFamily="18" charset="0"/>
              </a:rPr>
              <a:t>Método 1</a:t>
            </a:r>
          </a:p>
          <a:p>
            <a:r>
              <a:rPr lang="es-ES_tradnl" sz="1000">
                <a:latin typeface="Times New Roman" pitchFamily="18" charset="0"/>
                <a:cs typeface="Times New Roman" pitchFamily="18" charset="0"/>
              </a:rPr>
              <a:t>Método 2</a:t>
            </a:r>
          </a:p>
          <a:p>
            <a:r>
              <a:rPr lang="es-ES_tradnl" sz="1000">
                <a:latin typeface="Times New Roman" pitchFamily="18" charset="0"/>
                <a:cs typeface="Times New Roman" pitchFamily="18" charset="0"/>
              </a:rPr>
              <a:t>Método 3</a:t>
            </a:r>
          </a:p>
          <a:p>
            <a:r>
              <a:rPr lang="es-ES_tradnl" sz="1000">
                <a:latin typeface="Times New Roman" pitchFamily="18" charset="0"/>
                <a:cs typeface="Times New Roman" pitchFamily="18" charset="0"/>
              </a:rPr>
              <a:t>Método 4</a:t>
            </a:r>
          </a:p>
          <a:p>
            <a:r>
              <a:rPr lang="es-ES_tradnl" sz="1000">
                <a:latin typeface="Times New Roman" pitchFamily="18" charset="0"/>
                <a:cs typeface="Times New Roman" pitchFamily="18" charset="0"/>
              </a:rPr>
              <a:t>REF</a:t>
            </a:r>
          </a:p>
        </p:txBody>
      </p:sp>
      <p:pic>
        <p:nvPicPr>
          <p:cNvPr id="34826" name="Picture 40"/>
          <p:cNvPicPr>
            <a:picLocks noChangeAspect="1" noChangeArrowheads="1"/>
          </p:cNvPicPr>
          <p:nvPr/>
        </p:nvPicPr>
        <p:blipFill>
          <a:blip r:embed="rId6"/>
          <a:srcRect l="82674" t="60992" r="5357" b="17786"/>
          <a:stretch>
            <a:fillRect/>
          </a:stretch>
        </p:blipFill>
        <p:spPr bwMode="auto">
          <a:xfrm>
            <a:off x="8429625" y="1122363"/>
            <a:ext cx="500063" cy="735012"/>
          </a:xfrm>
          <a:prstGeom prst="rect">
            <a:avLst/>
          </a:prstGeom>
          <a:noFill/>
          <a:ln w="9525">
            <a:solidFill>
              <a:schemeClr val="bg1"/>
            </a:solidFill>
            <a:miter lim="800000"/>
            <a:headEnd/>
            <a:tailEnd/>
          </a:ln>
        </p:spPr>
      </p:pic>
      <p:sp>
        <p:nvSpPr>
          <p:cNvPr id="19" name="18 CuadroTexto"/>
          <p:cNvSpPr txBox="1"/>
          <p:nvPr/>
        </p:nvSpPr>
        <p:spPr>
          <a:xfrm>
            <a:off x="7858125" y="3956050"/>
            <a:ext cx="785813" cy="738188"/>
          </a:xfrm>
          <a:prstGeom prst="rect">
            <a:avLst/>
          </a:prstGeom>
          <a:solidFill>
            <a:schemeClr val="bg1"/>
          </a:solidFill>
        </p:spPr>
        <p:txBody>
          <a:bodyPr>
            <a:spAutoFit/>
          </a:bodyPr>
          <a:lstStyle/>
          <a:p>
            <a:pPr>
              <a:defRPr/>
            </a:pPr>
            <a:r>
              <a:rPr lang="es-ES_tradnl" sz="1050" dirty="0">
                <a:latin typeface="Times New Roman" pitchFamily="18" charset="0"/>
                <a:cs typeface="Times New Roman" pitchFamily="18" charset="0"/>
              </a:rPr>
              <a:t>Método 1</a:t>
            </a:r>
          </a:p>
          <a:p>
            <a:pPr>
              <a:defRPr/>
            </a:pPr>
            <a:r>
              <a:rPr lang="es-ES_tradnl" sz="1050" dirty="0">
                <a:latin typeface="Times New Roman" pitchFamily="18" charset="0"/>
                <a:cs typeface="Times New Roman" pitchFamily="18" charset="0"/>
              </a:rPr>
              <a:t>Método 2</a:t>
            </a:r>
          </a:p>
          <a:p>
            <a:pPr>
              <a:defRPr/>
            </a:pPr>
            <a:r>
              <a:rPr lang="es-ES_tradnl" sz="1050" dirty="0">
                <a:latin typeface="Times New Roman" pitchFamily="18" charset="0"/>
                <a:cs typeface="Times New Roman" pitchFamily="18" charset="0"/>
              </a:rPr>
              <a:t>Método 3</a:t>
            </a:r>
          </a:p>
          <a:p>
            <a:pPr>
              <a:defRPr/>
            </a:pPr>
            <a:r>
              <a:rPr lang="es-ES_tradnl" sz="1050" dirty="0">
                <a:latin typeface="Times New Roman" pitchFamily="18" charset="0"/>
                <a:cs typeface="Times New Roman" pitchFamily="18" charset="0"/>
              </a:rPr>
              <a:t>Método 4</a:t>
            </a:r>
          </a:p>
        </p:txBody>
      </p:sp>
      <p:pic>
        <p:nvPicPr>
          <p:cNvPr id="34828" name="Picture 40"/>
          <p:cNvPicPr>
            <a:picLocks noChangeAspect="1" noChangeArrowheads="1"/>
          </p:cNvPicPr>
          <p:nvPr/>
        </p:nvPicPr>
        <p:blipFill>
          <a:blip r:embed="rId6"/>
          <a:srcRect l="82674" t="60992" r="5357" b="17786"/>
          <a:stretch>
            <a:fillRect/>
          </a:stretch>
        </p:blipFill>
        <p:spPr bwMode="auto">
          <a:xfrm>
            <a:off x="8466138" y="4027488"/>
            <a:ext cx="534987" cy="785812"/>
          </a:xfrm>
          <a:prstGeom prst="rect">
            <a:avLst/>
          </a:prstGeom>
          <a:noFill/>
          <a:ln w="9525">
            <a:solidFill>
              <a:schemeClr val="bg1"/>
            </a:solidFill>
            <a:miter lim="800000"/>
            <a:headEnd/>
            <a:tailEnd/>
          </a:ln>
        </p:spPr>
      </p:pic>
      <p:sp>
        <p:nvSpPr>
          <p:cNvPr id="21" name="20 CuadroTexto"/>
          <p:cNvSpPr txBox="1"/>
          <p:nvPr/>
        </p:nvSpPr>
        <p:spPr>
          <a:xfrm>
            <a:off x="3429000" y="3913188"/>
            <a:ext cx="785813" cy="900112"/>
          </a:xfrm>
          <a:prstGeom prst="rect">
            <a:avLst/>
          </a:prstGeom>
          <a:solidFill>
            <a:schemeClr val="bg1"/>
          </a:solidFill>
        </p:spPr>
        <p:txBody>
          <a:bodyPr>
            <a:spAutoFit/>
          </a:bodyPr>
          <a:lstStyle/>
          <a:p>
            <a:pPr>
              <a:defRPr/>
            </a:pPr>
            <a:r>
              <a:rPr lang="es-ES_tradnl" sz="1050" dirty="0">
                <a:latin typeface="Times New Roman" pitchFamily="18" charset="0"/>
                <a:cs typeface="Times New Roman" pitchFamily="18" charset="0"/>
              </a:rPr>
              <a:t>Método 1</a:t>
            </a:r>
          </a:p>
          <a:p>
            <a:pPr>
              <a:defRPr/>
            </a:pPr>
            <a:r>
              <a:rPr lang="es-ES_tradnl" sz="1050" dirty="0">
                <a:latin typeface="Times New Roman" pitchFamily="18" charset="0"/>
                <a:cs typeface="Times New Roman" pitchFamily="18" charset="0"/>
              </a:rPr>
              <a:t>Método 2</a:t>
            </a:r>
          </a:p>
          <a:p>
            <a:pPr>
              <a:defRPr/>
            </a:pPr>
            <a:r>
              <a:rPr lang="es-ES_tradnl" sz="1050" dirty="0">
                <a:latin typeface="Times New Roman" pitchFamily="18" charset="0"/>
                <a:cs typeface="Times New Roman" pitchFamily="18" charset="0"/>
              </a:rPr>
              <a:t>Método 3</a:t>
            </a:r>
          </a:p>
          <a:p>
            <a:pPr>
              <a:defRPr/>
            </a:pPr>
            <a:r>
              <a:rPr lang="es-ES_tradnl" sz="1050" dirty="0">
                <a:latin typeface="Times New Roman" pitchFamily="18" charset="0"/>
                <a:cs typeface="Times New Roman" pitchFamily="18" charset="0"/>
              </a:rPr>
              <a:t>Método 4</a:t>
            </a:r>
          </a:p>
          <a:p>
            <a:pPr>
              <a:defRPr/>
            </a:pPr>
            <a:r>
              <a:rPr lang="es-ES_tradnl" sz="1050" dirty="0">
                <a:latin typeface="Times New Roman" pitchFamily="18" charset="0"/>
                <a:cs typeface="Times New Roman" pitchFamily="18" charset="0"/>
              </a:rPr>
              <a:t>REF</a:t>
            </a:r>
          </a:p>
        </p:txBody>
      </p:sp>
      <p:pic>
        <p:nvPicPr>
          <p:cNvPr id="34830" name="Picture 40"/>
          <p:cNvPicPr>
            <a:picLocks noChangeAspect="1" noChangeArrowheads="1"/>
          </p:cNvPicPr>
          <p:nvPr/>
        </p:nvPicPr>
        <p:blipFill>
          <a:blip r:embed="rId6"/>
          <a:srcRect l="82674" t="60992" r="5357" b="17786"/>
          <a:stretch>
            <a:fillRect/>
          </a:stretch>
        </p:blipFill>
        <p:spPr bwMode="auto">
          <a:xfrm>
            <a:off x="4179888" y="3968750"/>
            <a:ext cx="534987" cy="785813"/>
          </a:xfrm>
          <a:prstGeom prst="rect">
            <a:avLst/>
          </a:prstGeom>
          <a:noFill/>
          <a:ln w="9525">
            <a:solidFill>
              <a:schemeClr val="bg1"/>
            </a:solidFill>
            <a:miter lim="800000"/>
            <a:headEnd/>
            <a:tailEnd/>
          </a:ln>
        </p:spPr>
      </p:pic>
      <p:sp>
        <p:nvSpPr>
          <p:cNvPr id="23" name="22 CuadroTexto"/>
          <p:cNvSpPr txBox="1"/>
          <p:nvPr/>
        </p:nvSpPr>
        <p:spPr>
          <a:xfrm>
            <a:off x="3500438" y="1100138"/>
            <a:ext cx="785812" cy="900112"/>
          </a:xfrm>
          <a:prstGeom prst="rect">
            <a:avLst/>
          </a:prstGeom>
          <a:solidFill>
            <a:schemeClr val="bg1"/>
          </a:solidFill>
        </p:spPr>
        <p:txBody>
          <a:bodyPr>
            <a:spAutoFit/>
          </a:bodyPr>
          <a:lstStyle/>
          <a:p>
            <a:pPr>
              <a:defRPr/>
            </a:pPr>
            <a:r>
              <a:rPr lang="es-ES_tradnl" sz="1050" dirty="0">
                <a:latin typeface="Times New Roman" pitchFamily="18" charset="0"/>
                <a:cs typeface="Times New Roman" pitchFamily="18" charset="0"/>
              </a:rPr>
              <a:t>Método 1</a:t>
            </a:r>
          </a:p>
          <a:p>
            <a:pPr>
              <a:defRPr/>
            </a:pPr>
            <a:r>
              <a:rPr lang="es-ES_tradnl" sz="1050" dirty="0">
                <a:latin typeface="Times New Roman" pitchFamily="18" charset="0"/>
                <a:cs typeface="Times New Roman" pitchFamily="18" charset="0"/>
              </a:rPr>
              <a:t>Método 2</a:t>
            </a:r>
          </a:p>
          <a:p>
            <a:pPr>
              <a:defRPr/>
            </a:pPr>
            <a:r>
              <a:rPr lang="es-ES_tradnl" sz="1050" dirty="0">
                <a:latin typeface="Times New Roman" pitchFamily="18" charset="0"/>
                <a:cs typeface="Times New Roman" pitchFamily="18" charset="0"/>
              </a:rPr>
              <a:t>Método 3</a:t>
            </a:r>
          </a:p>
          <a:p>
            <a:pPr>
              <a:defRPr/>
            </a:pPr>
            <a:r>
              <a:rPr lang="es-ES_tradnl" sz="1050" dirty="0">
                <a:latin typeface="Times New Roman" pitchFamily="18" charset="0"/>
                <a:cs typeface="Times New Roman" pitchFamily="18" charset="0"/>
              </a:rPr>
              <a:t>Método 4</a:t>
            </a:r>
          </a:p>
          <a:p>
            <a:pPr>
              <a:defRPr/>
            </a:pPr>
            <a:r>
              <a:rPr lang="es-ES_tradnl" sz="1050" dirty="0">
                <a:latin typeface="Times New Roman" pitchFamily="18" charset="0"/>
                <a:cs typeface="Times New Roman" pitchFamily="18" charset="0"/>
              </a:rPr>
              <a:t>REF</a:t>
            </a:r>
          </a:p>
        </p:txBody>
      </p:sp>
      <p:pic>
        <p:nvPicPr>
          <p:cNvPr id="34832" name="Picture 40"/>
          <p:cNvPicPr>
            <a:picLocks noChangeAspect="1" noChangeArrowheads="1"/>
          </p:cNvPicPr>
          <p:nvPr/>
        </p:nvPicPr>
        <p:blipFill>
          <a:blip r:embed="rId6"/>
          <a:srcRect l="82674" t="60992" r="5357" b="17786"/>
          <a:stretch>
            <a:fillRect/>
          </a:stretch>
        </p:blipFill>
        <p:spPr bwMode="auto">
          <a:xfrm>
            <a:off x="4179888" y="1116013"/>
            <a:ext cx="573087" cy="841375"/>
          </a:xfrm>
          <a:prstGeom prst="rect">
            <a:avLst/>
          </a:prstGeom>
          <a:noFill/>
          <a:ln w="9525">
            <a:solidFill>
              <a:schemeClr val="bg1"/>
            </a:solidFill>
            <a:miter lim="800000"/>
            <a:headEnd/>
            <a:tailEnd/>
          </a:ln>
        </p:spPr>
      </p:pic>
      <p:sp>
        <p:nvSpPr>
          <p:cNvPr id="34833" name="28 Marcador de número de diapositiva"/>
          <p:cNvSpPr>
            <a:spLocks noGrp="1"/>
          </p:cNvSpPr>
          <p:nvPr>
            <p:ph type="sldNum" sz="quarter" idx="12"/>
          </p:nvPr>
        </p:nvSpPr>
        <p:spPr>
          <a:noFill/>
          <a:ln>
            <a:miter lim="800000"/>
            <a:headEnd/>
            <a:tailEnd/>
          </a:ln>
        </p:spPr>
        <p:txBody>
          <a:bodyPr/>
          <a:lstStyle/>
          <a:p>
            <a:fld id="{B2BF49B2-D6BF-49C5-9822-4A808352E984}" type="slidenum">
              <a:rPr lang="es-ES" smtClean="0">
                <a:latin typeface="Arial" charset="0"/>
              </a:rPr>
              <a:pPr/>
              <a:t>39</a:t>
            </a:fld>
            <a:endParaRPr lang="es-ES" smtClean="0">
              <a:latin typeface="Arial" charset="0"/>
            </a:endParaRPr>
          </a:p>
        </p:txBody>
      </p:sp>
      <p:sp>
        <p:nvSpPr>
          <p:cNvPr id="34834" name="29 Rectángulo"/>
          <p:cNvSpPr>
            <a:spLocks noChangeArrowheads="1"/>
          </p:cNvSpPr>
          <p:nvPr/>
        </p:nvSpPr>
        <p:spPr bwMode="auto">
          <a:xfrm>
            <a:off x="8215313" y="4627563"/>
            <a:ext cx="396875" cy="230187"/>
          </a:xfrm>
          <a:prstGeom prst="rect">
            <a:avLst/>
          </a:prstGeom>
          <a:noFill/>
          <a:ln w="9525">
            <a:noFill/>
            <a:miter lim="800000"/>
            <a:headEnd/>
            <a:tailEnd/>
          </a:ln>
        </p:spPr>
        <p:txBody>
          <a:bodyPr wrap="none">
            <a:spAutoFit/>
          </a:bodyPr>
          <a:lstStyle/>
          <a:p>
            <a:r>
              <a:rPr lang="es-ES_tradnl" sz="900">
                <a:latin typeface="Times New Roman" pitchFamily="18" charset="0"/>
                <a:cs typeface="Times New Roman" pitchFamily="18" charset="0"/>
              </a:rPr>
              <a:t>REF</a:t>
            </a:r>
          </a:p>
        </p:txBody>
      </p:sp>
      <p:sp>
        <p:nvSpPr>
          <p:cNvPr id="34835" name="10 CuadroTexto"/>
          <p:cNvSpPr txBox="1">
            <a:spLocks noChangeArrowheads="1"/>
          </p:cNvSpPr>
          <p:nvPr/>
        </p:nvSpPr>
        <p:spPr bwMode="auto">
          <a:xfrm rot="-5400000">
            <a:off x="648494" y="1626394"/>
            <a:ext cx="1049338" cy="368300"/>
          </a:xfrm>
          <a:prstGeom prst="rect">
            <a:avLst/>
          </a:prstGeom>
          <a:noFill/>
          <a:ln w="9525">
            <a:noFill/>
            <a:miter lim="800000"/>
            <a:headEnd/>
            <a:tailEnd/>
          </a:ln>
        </p:spPr>
        <p:txBody>
          <a:bodyPr>
            <a:spAutoFit/>
          </a:bodyPr>
          <a:lstStyle/>
          <a:p>
            <a:r>
              <a:rPr lang="es-ES_tradnl">
                <a:latin typeface="Times New Roman" pitchFamily="18" charset="0"/>
                <a:cs typeface="Times New Roman" pitchFamily="18" charset="0"/>
              </a:rPr>
              <a:t>Dosis %</a:t>
            </a:r>
            <a:endParaRPr lang="es-ES">
              <a:latin typeface="Times New Roman" pitchFamily="18" charset="0"/>
              <a:cs typeface="Times New Roman" pitchFamily="18" charset="0"/>
            </a:endParaRPr>
          </a:p>
        </p:txBody>
      </p:sp>
      <p:sp>
        <p:nvSpPr>
          <p:cNvPr id="34836" name="12 CuadroTexto"/>
          <p:cNvSpPr txBox="1">
            <a:spLocks noChangeArrowheads="1"/>
          </p:cNvSpPr>
          <p:nvPr/>
        </p:nvSpPr>
        <p:spPr bwMode="auto">
          <a:xfrm rot="-5400000">
            <a:off x="4541837" y="1601788"/>
            <a:ext cx="1000125" cy="368300"/>
          </a:xfrm>
          <a:prstGeom prst="rect">
            <a:avLst/>
          </a:prstGeom>
          <a:noFill/>
          <a:ln w="9525">
            <a:noFill/>
            <a:miter lim="800000"/>
            <a:headEnd/>
            <a:tailEnd/>
          </a:ln>
        </p:spPr>
        <p:txBody>
          <a:bodyPr>
            <a:spAutoFit/>
          </a:bodyPr>
          <a:lstStyle/>
          <a:p>
            <a:r>
              <a:rPr lang="es-ES_tradnl">
                <a:latin typeface="Times New Roman" pitchFamily="18" charset="0"/>
                <a:cs typeface="Times New Roman" pitchFamily="18" charset="0"/>
              </a:rPr>
              <a:t>Dosis %</a:t>
            </a:r>
            <a:endParaRPr lang="es-ES">
              <a:latin typeface="Times New Roman" pitchFamily="18" charset="0"/>
              <a:cs typeface="Times New Roman" pitchFamily="18" charset="0"/>
            </a:endParaRPr>
          </a:p>
        </p:txBody>
      </p:sp>
      <p:sp>
        <p:nvSpPr>
          <p:cNvPr id="34837" name="17 CuadroTexto"/>
          <p:cNvSpPr txBox="1">
            <a:spLocks noChangeArrowheads="1"/>
          </p:cNvSpPr>
          <p:nvPr/>
        </p:nvSpPr>
        <p:spPr bwMode="auto">
          <a:xfrm>
            <a:off x="6786563" y="3429000"/>
            <a:ext cx="785812" cy="307975"/>
          </a:xfrm>
          <a:prstGeom prst="rect">
            <a:avLst/>
          </a:prstGeom>
          <a:noFill/>
          <a:ln w="9525">
            <a:noFill/>
            <a:miter lim="800000"/>
            <a:headEnd/>
            <a:tailEnd/>
          </a:ln>
        </p:spPr>
        <p:txBody>
          <a:bodyPr>
            <a:spAutoFit/>
          </a:bodyPr>
          <a:lstStyle/>
          <a:p>
            <a:r>
              <a:rPr lang="es-ES_tradnl" sz="1400">
                <a:latin typeface="Times New Roman" pitchFamily="18" charset="0"/>
                <a:cs typeface="Times New Roman" pitchFamily="18" charset="0"/>
              </a:rPr>
              <a:t>x(cm)</a:t>
            </a:r>
            <a:endParaRPr lang="es-ES" sz="1400">
              <a:latin typeface="Times New Roman" pitchFamily="18" charset="0"/>
              <a:cs typeface="Times New Roman" pitchFamily="18" charset="0"/>
            </a:endParaRPr>
          </a:p>
        </p:txBody>
      </p:sp>
      <p:sp>
        <p:nvSpPr>
          <p:cNvPr id="34839" name="12 CuadroTexto"/>
          <p:cNvSpPr txBox="1">
            <a:spLocks noChangeArrowheads="1"/>
          </p:cNvSpPr>
          <p:nvPr/>
        </p:nvSpPr>
        <p:spPr bwMode="auto">
          <a:xfrm rot="-5400000">
            <a:off x="4541837" y="4459288"/>
            <a:ext cx="1000125" cy="368300"/>
          </a:xfrm>
          <a:prstGeom prst="rect">
            <a:avLst/>
          </a:prstGeom>
          <a:noFill/>
          <a:ln w="9525">
            <a:noFill/>
            <a:miter lim="800000"/>
            <a:headEnd/>
            <a:tailEnd/>
          </a:ln>
        </p:spPr>
        <p:txBody>
          <a:bodyPr>
            <a:spAutoFit/>
          </a:bodyPr>
          <a:lstStyle/>
          <a:p>
            <a:r>
              <a:rPr lang="es-ES_tradnl">
                <a:latin typeface="Times New Roman" pitchFamily="18" charset="0"/>
                <a:cs typeface="Times New Roman" pitchFamily="18" charset="0"/>
              </a:rPr>
              <a:t>Dosis %</a:t>
            </a:r>
            <a:endParaRPr lang="es-ES">
              <a:latin typeface="Times New Roman" pitchFamily="18" charset="0"/>
              <a:cs typeface="Times New Roman" pitchFamily="18" charset="0"/>
            </a:endParaRPr>
          </a:p>
        </p:txBody>
      </p:sp>
      <p:sp>
        <p:nvSpPr>
          <p:cNvPr id="34840" name="15 CuadroTexto"/>
          <p:cNvSpPr txBox="1">
            <a:spLocks noChangeArrowheads="1"/>
          </p:cNvSpPr>
          <p:nvPr/>
        </p:nvSpPr>
        <p:spPr bwMode="auto">
          <a:xfrm>
            <a:off x="6870700" y="6286500"/>
            <a:ext cx="785813" cy="307975"/>
          </a:xfrm>
          <a:prstGeom prst="rect">
            <a:avLst/>
          </a:prstGeom>
          <a:noFill/>
          <a:ln w="9525">
            <a:noFill/>
            <a:miter lim="800000"/>
            <a:headEnd/>
            <a:tailEnd/>
          </a:ln>
        </p:spPr>
        <p:txBody>
          <a:bodyPr>
            <a:spAutoFit/>
          </a:bodyPr>
          <a:lstStyle/>
          <a:p>
            <a:r>
              <a:rPr lang="es-ES_tradnl" sz="1400">
                <a:latin typeface="Times New Roman" pitchFamily="18" charset="0"/>
                <a:cs typeface="Times New Roman" pitchFamily="18" charset="0"/>
              </a:rPr>
              <a:t>x (cm)</a:t>
            </a:r>
            <a:endParaRPr lang="es-ES" sz="1400">
              <a:latin typeface="Times New Roman" pitchFamily="18" charset="0"/>
              <a:cs typeface="Times New Roman" pitchFamily="18" charset="0"/>
            </a:endParaRPr>
          </a:p>
        </p:txBody>
      </p:sp>
      <p:sp>
        <p:nvSpPr>
          <p:cNvPr id="34841" name="17 CuadroTexto"/>
          <p:cNvSpPr txBox="1">
            <a:spLocks noChangeArrowheads="1"/>
          </p:cNvSpPr>
          <p:nvPr/>
        </p:nvSpPr>
        <p:spPr bwMode="auto">
          <a:xfrm>
            <a:off x="2643188" y="6286500"/>
            <a:ext cx="785812" cy="307975"/>
          </a:xfrm>
          <a:prstGeom prst="rect">
            <a:avLst/>
          </a:prstGeom>
          <a:noFill/>
          <a:ln w="9525">
            <a:noFill/>
            <a:miter lim="800000"/>
            <a:headEnd/>
            <a:tailEnd/>
          </a:ln>
        </p:spPr>
        <p:txBody>
          <a:bodyPr>
            <a:spAutoFit/>
          </a:bodyPr>
          <a:lstStyle/>
          <a:p>
            <a:r>
              <a:rPr lang="es-ES_tradnl" sz="1400">
                <a:latin typeface="Times New Roman" pitchFamily="18" charset="0"/>
                <a:cs typeface="Times New Roman" pitchFamily="18" charset="0"/>
              </a:rPr>
              <a:t>z (cm)</a:t>
            </a:r>
            <a:endParaRPr lang="es-ES" sz="1400">
              <a:latin typeface="Times New Roman" pitchFamily="18" charset="0"/>
              <a:cs typeface="Times New Roman" pitchFamily="18" charset="0"/>
            </a:endParaRPr>
          </a:p>
        </p:txBody>
      </p:sp>
      <p:sp>
        <p:nvSpPr>
          <p:cNvPr id="34842" name="17 CuadroTexto"/>
          <p:cNvSpPr txBox="1">
            <a:spLocks noChangeArrowheads="1"/>
          </p:cNvSpPr>
          <p:nvPr/>
        </p:nvSpPr>
        <p:spPr bwMode="auto">
          <a:xfrm>
            <a:off x="2643188" y="3429000"/>
            <a:ext cx="785812" cy="307975"/>
          </a:xfrm>
          <a:prstGeom prst="rect">
            <a:avLst/>
          </a:prstGeom>
          <a:noFill/>
          <a:ln w="9525">
            <a:noFill/>
            <a:miter lim="800000"/>
            <a:headEnd/>
            <a:tailEnd/>
          </a:ln>
        </p:spPr>
        <p:txBody>
          <a:bodyPr>
            <a:spAutoFit/>
          </a:bodyPr>
          <a:lstStyle/>
          <a:p>
            <a:r>
              <a:rPr lang="es-ES_tradnl" sz="1400">
                <a:latin typeface="Times New Roman" pitchFamily="18" charset="0"/>
                <a:cs typeface="Times New Roman" pitchFamily="18" charset="0"/>
              </a:rPr>
              <a:t>z (cm)</a:t>
            </a:r>
            <a:endParaRPr lang="es-ES" sz="1400">
              <a:latin typeface="Times New Roman" pitchFamily="18" charset="0"/>
              <a:cs typeface="Times New Roman" pitchFamily="18" charset="0"/>
            </a:endParaRPr>
          </a:p>
        </p:txBody>
      </p:sp>
      <p:graphicFrame>
        <p:nvGraphicFramePr>
          <p:cNvPr id="47" name="46 Tabla"/>
          <p:cNvGraphicFramePr>
            <a:graphicFrameLocks noGrp="1"/>
          </p:cNvGraphicFramePr>
          <p:nvPr/>
        </p:nvGraphicFramePr>
        <p:xfrm>
          <a:off x="71438" y="2487613"/>
          <a:ext cx="1000132" cy="1013460"/>
        </p:xfrm>
        <a:graphic>
          <a:graphicData uri="http://schemas.openxmlformats.org/drawingml/2006/table">
            <a:tbl>
              <a:tblPr/>
              <a:tblGrid>
                <a:gridCol w="571504"/>
                <a:gridCol w="428628"/>
              </a:tblGrid>
              <a:tr h="214314">
                <a:tc>
                  <a:txBody>
                    <a:bodyPr/>
                    <a:lstStyle/>
                    <a:p>
                      <a:pPr algn="ctr" rtl="0" fontAlgn="b"/>
                      <a:r>
                        <a:rPr lang="es-ES" sz="1400" b="1" i="0" u="none" strike="noStrike" dirty="0" err="1">
                          <a:solidFill>
                            <a:srgbClr val="000000"/>
                          </a:solidFill>
                          <a:latin typeface="Garamond"/>
                        </a:rPr>
                        <a:t>Met</a:t>
                      </a:r>
                      <a:r>
                        <a:rPr lang="es-ES" sz="1400" b="1" i="0" u="none" strike="noStrike" dirty="0">
                          <a:solidFill>
                            <a:srgbClr val="000000"/>
                          </a:solidFill>
                          <a:latin typeface="Garamond"/>
                        </a:rPr>
                        <a:t>. 1</a:t>
                      </a:r>
                    </a:p>
                  </a:txBody>
                  <a:tcPr marL="9525" marR="9525" marT="9525" marB="0" anchor="b">
                    <a:lnL>
                      <a:noFill/>
                    </a:lnL>
                    <a:lnR>
                      <a:noFill/>
                    </a:lnR>
                    <a:lnT>
                      <a:noFill/>
                    </a:lnT>
                    <a:lnB w="12700" cap="flat" cmpd="sng" algn="ctr">
                      <a:solidFill>
                        <a:srgbClr val="000000"/>
                      </a:solidFill>
                      <a:prstDash val="dash"/>
                      <a:round/>
                      <a:headEnd type="none" w="med" len="med"/>
                      <a:tailEnd type="none" w="med" len="med"/>
                    </a:lnB>
                  </a:tcPr>
                </a:tc>
                <a:tc>
                  <a:txBody>
                    <a:bodyPr/>
                    <a:lstStyle/>
                    <a:p>
                      <a:pPr algn="ctr" rtl="0" fontAlgn="b"/>
                      <a:r>
                        <a:rPr lang="es-ES_tradnl" sz="1600" b="1" i="0" u="none" strike="noStrike" dirty="0" smtClean="0">
                          <a:solidFill>
                            <a:srgbClr val="000000"/>
                          </a:solidFill>
                          <a:latin typeface="Garamond"/>
                        </a:rPr>
                        <a:t>100</a:t>
                      </a:r>
                      <a:endParaRPr lang="es-ES" sz="1600" b="1" i="0" u="none" strike="noStrike" dirty="0">
                        <a:solidFill>
                          <a:srgbClr val="000000"/>
                        </a:solidFill>
                        <a:latin typeface="Garamond"/>
                      </a:endParaRPr>
                    </a:p>
                  </a:txBody>
                  <a:tcPr marL="9525" marR="9525" marT="9525" marB="0" anchor="b">
                    <a:lnL>
                      <a:noFill/>
                    </a:lnL>
                    <a:lnR>
                      <a:noFill/>
                    </a:lnR>
                    <a:lnT>
                      <a:noFill/>
                    </a:lnT>
                    <a:lnB w="12700" cap="flat" cmpd="sng" algn="ctr">
                      <a:solidFill>
                        <a:srgbClr val="000000"/>
                      </a:solidFill>
                      <a:prstDash val="dash"/>
                      <a:round/>
                      <a:headEnd type="none" w="med" len="med"/>
                      <a:tailEnd type="none" w="med" len="med"/>
                    </a:lnB>
                  </a:tcPr>
                </a:tc>
              </a:tr>
              <a:tr h="214314">
                <a:tc>
                  <a:txBody>
                    <a:bodyPr/>
                    <a:lstStyle/>
                    <a:p>
                      <a:pPr algn="ctr" rtl="0" fontAlgn="b"/>
                      <a:r>
                        <a:rPr lang="es-ES" sz="1400" b="1" i="0" u="none" strike="noStrike" dirty="0" err="1">
                          <a:solidFill>
                            <a:srgbClr val="000000"/>
                          </a:solidFill>
                          <a:latin typeface="Garamond"/>
                        </a:rPr>
                        <a:t>Met</a:t>
                      </a:r>
                      <a:r>
                        <a:rPr lang="es-ES" sz="1400" b="1" i="0" u="none" strike="noStrike" dirty="0">
                          <a:solidFill>
                            <a:srgbClr val="000000"/>
                          </a:solidFill>
                          <a:latin typeface="Garamond"/>
                        </a:rPr>
                        <a:t>. 2</a:t>
                      </a:r>
                    </a:p>
                  </a:txBody>
                  <a:tcPr marL="9525" marR="9525" marT="9525" marB="0" anchor="b">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rtl="0" fontAlgn="b"/>
                      <a:r>
                        <a:rPr lang="es-ES_tradnl" sz="1600" b="1" i="0" u="none" strike="noStrike" dirty="0" smtClean="0">
                          <a:solidFill>
                            <a:srgbClr val="000000"/>
                          </a:solidFill>
                          <a:latin typeface="Garamond"/>
                        </a:rPr>
                        <a:t>100</a:t>
                      </a:r>
                      <a:endParaRPr lang="es-ES" sz="1600" b="1" i="0" u="none" strike="noStrike" dirty="0">
                        <a:solidFill>
                          <a:srgbClr val="000000"/>
                        </a:solidFill>
                        <a:latin typeface="Garamond"/>
                      </a:endParaRPr>
                    </a:p>
                  </a:txBody>
                  <a:tcPr marL="9525" marR="9525" marT="9525" marB="0" anchor="b">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r>
              <a:tr h="214314">
                <a:tc>
                  <a:txBody>
                    <a:bodyPr/>
                    <a:lstStyle/>
                    <a:p>
                      <a:pPr algn="ctr" rtl="0" fontAlgn="b"/>
                      <a:r>
                        <a:rPr lang="es-ES" sz="1400" b="1" i="0" u="none" strike="noStrike" dirty="0" err="1">
                          <a:solidFill>
                            <a:srgbClr val="000000"/>
                          </a:solidFill>
                          <a:latin typeface="Garamond"/>
                        </a:rPr>
                        <a:t>Met</a:t>
                      </a:r>
                      <a:r>
                        <a:rPr lang="es-ES" sz="1400" b="1" i="0" u="none" strike="noStrike" dirty="0">
                          <a:solidFill>
                            <a:srgbClr val="000000"/>
                          </a:solidFill>
                          <a:latin typeface="Garamond"/>
                        </a:rPr>
                        <a:t>. 3</a:t>
                      </a:r>
                    </a:p>
                  </a:txBody>
                  <a:tcPr marL="9525" marR="9525" marT="9525" marB="0" anchor="b">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s-ES_tradnl" sz="1600" b="1" i="0" u="none" strike="noStrike" dirty="0" smtClean="0">
                          <a:solidFill>
                            <a:srgbClr val="000000"/>
                          </a:solidFill>
                          <a:latin typeface="Garamond"/>
                        </a:rPr>
                        <a:t>100</a:t>
                      </a:r>
                      <a:endParaRPr lang="es-ES" sz="1600" b="1" i="0" u="none" strike="noStrike" dirty="0" smtClean="0">
                        <a:solidFill>
                          <a:srgbClr val="000000"/>
                        </a:solidFill>
                        <a:latin typeface="Garamond"/>
                      </a:endParaRPr>
                    </a:p>
                  </a:txBody>
                  <a:tcPr marL="9525" marR="9525" marT="9525" marB="0" anchor="b">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r>
              <a:tr h="214314">
                <a:tc>
                  <a:txBody>
                    <a:bodyPr/>
                    <a:lstStyle/>
                    <a:p>
                      <a:pPr algn="ctr" rtl="0" fontAlgn="b"/>
                      <a:r>
                        <a:rPr lang="es-ES" sz="1400" b="1" i="0" u="none" strike="noStrike" dirty="0" err="1">
                          <a:solidFill>
                            <a:srgbClr val="000000"/>
                          </a:solidFill>
                          <a:latin typeface="Garamond"/>
                        </a:rPr>
                        <a:t>Met</a:t>
                      </a:r>
                      <a:r>
                        <a:rPr lang="es-ES" sz="1400" b="1" i="0" u="none" strike="noStrike" dirty="0">
                          <a:solidFill>
                            <a:srgbClr val="000000"/>
                          </a:solidFill>
                          <a:latin typeface="Garamond"/>
                        </a:rPr>
                        <a:t>. </a:t>
                      </a:r>
                      <a:r>
                        <a:rPr lang="es-ES" sz="1400" b="1" i="0" u="none" strike="noStrike" dirty="0" smtClean="0">
                          <a:solidFill>
                            <a:srgbClr val="000000"/>
                          </a:solidFill>
                          <a:latin typeface="Garamond"/>
                        </a:rPr>
                        <a:t>4</a:t>
                      </a:r>
                      <a:endParaRPr lang="es-ES" sz="1400" b="1" i="0" u="none" strike="noStrike" dirty="0">
                        <a:solidFill>
                          <a:srgbClr val="000000"/>
                        </a:solidFill>
                        <a:latin typeface="Garamond"/>
                      </a:endParaRPr>
                    </a:p>
                  </a:txBody>
                  <a:tcPr marL="9525" marR="9525" marT="9525" marB="0" anchor="b">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rtl="0" fontAlgn="b"/>
                      <a:r>
                        <a:rPr lang="es-ES_tradnl" sz="1600" b="1" i="0" u="none" strike="noStrike" dirty="0" smtClean="0">
                          <a:solidFill>
                            <a:srgbClr val="FF0000"/>
                          </a:solidFill>
                          <a:latin typeface="Garamond"/>
                        </a:rPr>
                        <a:t>90.1</a:t>
                      </a:r>
                      <a:endParaRPr lang="es-ES" sz="1600" b="1" i="0" u="none" strike="noStrike" dirty="0">
                        <a:solidFill>
                          <a:srgbClr val="FF0000"/>
                        </a:solidFill>
                        <a:latin typeface="Garamond"/>
                      </a:endParaRPr>
                    </a:p>
                  </a:txBody>
                  <a:tcPr marL="9525" marR="9525" marT="9525" marB="0" anchor="b">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r>
            </a:tbl>
          </a:graphicData>
        </a:graphic>
      </p:graphicFrame>
      <p:sp>
        <p:nvSpPr>
          <p:cNvPr id="48" name="9 CuadroTexto"/>
          <p:cNvSpPr txBox="1">
            <a:spLocks noChangeArrowheads="1"/>
          </p:cNvSpPr>
          <p:nvPr/>
        </p:nvSpPr>
        <p:spPr bwMode="auto">
          <a:xfrm>
            <a:off x="4643438" y="3544888"/>
            <a:ext cx="1000125" cy="384175"/>
          </a:xfrm>
          <a:prstGeom prst="rect">
            <a:avLst/>
          </a:prstGeom>
          <a:solidFill>
            <a:schemeClr val="bg1"/>
          </a:solidFill>
          <a:ln w="15875">
            <a:solidFill>
              <a:schemeClr val="tx1"/>
            </a:solidFill>
            <a:miter lim="800000"/>
            <a:headEnd/>
            <a:tailEnd/>
          </a:ln>
        </p:spPr>
        <p:txBody>
          <a:bodyPr>
            <a:spAutoFit/>
          </a:bodyPr>
          <a:lstStyle/>
          <a:p>
            <a:pPr algn="ctr">
              <a:defRPr/>
            </a:pPr>
            <a:r>
              <a:rPr lang="es-ES_tradnl" sz="1900" b="1" dirty="0">
                <a:latin typeface="+mn-lt"/>
                <a:cs typeface="Times New Roman" pitchFamily="18" charset="0"/>
              </a:rPr>
              <a:t>Plomo</a:t>
            </a:r>
            <a:endParaRPr lang="es-ES" sz="1900" b="1" dirty="0">
              <a:latin typeface="+mn-lt"/>
              <a:cs typeface="Times New Roman" pitchFamily="18" charset="0"/>
            </a:endParaRPr>
          </a:p>
        </p:txBody>
      </p:sp>
      <p:sp>
        <p:nvSpPr>
          <p:cNvPr id="49" name="48 Rectángulo"/>
          <p:cNvSpPr>
            <a:spLocks noChangeArrowheads="1"/>
          </p:cNvSpPr>
          <p:nvPr/>
        </p:nvSpPr>
        <p:spPr bwMode="auto">
          <a:xfrm>
            <a:off x="41275" y="2201863"/>
            <a:ext cx="1101725" cy="369887"/>
          </a:xfrm>
          <a:prstGeom prst="rect">
            <a:avLst/>
          </a:prstGeom>
          <a:noFill/>
          <a:ln w="9525">
            <a:noFill/>
            <a:miter lim="800000"/>
            <a:headEnd/>
            <a:tailEnd/>
          </a:ln>
        </p:spPr>
        <p:txBody>
          <a:bodyPr wrap="none">
            <a:spAutoFit/>
          </a:bodyPr>
          <a:lstStyle/>
          <a:p>
            <a:pPr algn="ctr"/>
            <a:r>
              <a:rPr lang="es-ES" b="1" u="sng">
                <a:solidFill>
                  <a:srgbClr val="000000"/>
                </a:solidFill>
                <a:latin typeface="Garamond" pitchFamily="18" charset="0"/>
                <a:cs typeface="Times New Roman" pitchFamily="18" charset="0"/>
              </a:rPr>
              <a:t>3% 3 mm</a:t>
            </a:r>
            <a:endParaRPr lang="es-ES" u="sng">
              <a:latin typeface="Garamond" pitchFamily="18" charset="0"/>
              <a:cs typeface="Times New Roman" pitchFamily="18" charset="0"/>
            </a:endParaRPr>
          </a:p>
        </p:txBody>
      </p:sp>
      <p:graphicFrame>
        <p:nvGraphicFramePr>
          <p:cNvPr id="50" name="49 Tabla"/>
          <p:cNvGraphicFramePr>
            <a:graphicFrameLocks noGrp="1"/>
          </p:cNvGraphicFramePr>
          <p:nvPr/>
        </p:nvGraphicFramePr>
        <p:xfrm>
          <a:off x="71438" y="5416550"/>
          <a:ext cx="1000100" cy="1013460"/>
        </p:xfrm>
        <a:graphic>
          <a:graphicData uri="http://schemas.openxmlformats.org/drawingml/2006/table">
            <a:tbl>
              <a:tblPr/>
              <a:tblGrid>
                <a:gridCol w="571504"/>
                <a:gridCol w="428596"/>
              </a:tblGrid>
              <a:tr h="214314">
                <a:tc>
                  <a:txBody>
                    <a:bodyPr/>
                    <a:lstStyle/>
                    <a:p>
                      <a:pPr algn="ctr" rtl="0" fontAlgn="b"/>
                      <a:r>
                        <a:rPr lang="es-ES" sz="1400" b="1" i="0" u="none" strike="noStrike" dirty="0" err="1">
                          <a:solidFill>
                            <a:srgbClr val="000000"/>
                          </a:solidFill>
                          <a:latin typeface="Garamond"/>
                        </a:rPr>
                        <a:t>Met</a:t>
                      </a:r>
                      <a:r>
                        <a:rPr lang="es-ES" sz="1400" b="1" i="0" u="none" strike="noStrike" dirty="0">
                          <a:solidFill>
                            <a:srgbClr val="000000"/>
                          </a:solidFill>
                          <a:latin typeface="Garamond"/>
                        </a:rPr>
                        <a:t>. 1</a:t>
                      </a:r>
                    </a:p>
                  </a:txBody>
                  <a:tcPr marL="9525" marR="9525" marT="9525" marB="0" anchor="b">
                    <a:lnL>
                      <a:noFill/>
                    </a:lnL>
                    <a:lnR>
                      <a:noFill/>
                    </a:lnR>
                    <a:lnT>
                      <a:noFill/>
                    </a:lnT>
                    <a:lnB w="12700" cap="flat" cmpd="sng" algn="ctr">
                      <a:solidFill>
                        <a:srgbClr val="000000"/>
                      </a:solidFill>
                      <a:prstDash val="dash"/>
                      <a:round/>
                      <a:headEnd type="none" w="med" len="med"/>
                      <a:tailEnd type="none" w="med" len="med"/>
                    </a:lnB>
                  </a:tcPr>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s-ES_tradnl" sz="1600" b="1" i="0" u="none" strike="noStrike" dirty="0" smtClean="0">
                          <a:solidFill>
                            <a:srgbClr val="000000"/>
                          </a:solidFill>
                          <a:latin typeface="Garamond"/>
                        </a:rPr>
                        <a:t>100</a:t>
                      </a:r>
                      <a:endParaRPr lang="es-ES" sz="1600" b="1" i="0" u="none" strike="noStrike" dirty="0" smtClean="0">
                        <a:solidFill>
                          <a:srgbClr val="000000"/>
                        </a:solidFill>
                        <a:latin typeface="Garamond"/>
                      </a:endParaRPr>
                    </a:p>
                  </a:txBody>
                  <a:tcPr marL="9525" marR="9525" marT="9525" marB="0" anchor="b">
                    <a:lnL>
                      <a:noFill/>
                    </a:lnL>
                    <a:lnR>
                      <a:noFill/>
                    </a:lnR>
                    <a:lnT>
                      <a:noFill/>
                    </a:lnT>
                    <a:lnB w="12700" cap="flat" cmpd="sng" algn="ctr">
                      <a:solidFill>
                        <a:srgbClr val="000000"/>
                      </a:solidFill>
                      <a:prstDash val="dash"/>
                      <a:round/>
                      <a:headEnd type="none" w="med" len="med"/>
                      <a:tailEnd type="none" w="med" len="med"/>
                    </a:lnB>
                  </a:tcPr>
                </a:tc>
              </a:tr>
              <a:tr h="214314">
                <a:tc>
                  <a:txBody>
                    <a:bodyPr/>
                    <a:lstStyle/>
                    <a:p>
                      <a:pPr algn="ctr" rtl="0" fontAlgn="b"/>
                      <a:r>
                        <a:rPr lang="es-ES" sz="1400" b="1" i="0" u="none" strike="noStrike" dirty="0" err="1">
                          <a:solidFill>
                            <a:srgbClr val="000000"/>
                          </a:solidFill>
                          <a:latin typeface="Garamond"/>
                        </a:rPr>
                        <a:t>Met</a:t>
                      </a:r>
                      <a:r>
                        <a:rPr lang="es-ES" sz="1400" b="1" i="0" u="none" strike="noStrike" dirty="0">
                          <a:solidFill>
                            <a:srgbClr val="000000"/>
                          </a:solidFill>
                          <a:latin typeface="Garamond"/>
                        </a:rPr>
                        <a:t>. 2</a:t>
                      </a:r>
                    </a:p>
                  </a:txBody>
                  <a:tcPr marL="9525" marR="9525" marT="9525" marB="0" anchor="b">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s-ES_tradnl" sz="1600" b="1" i="0" u="none" strike="noStrike" dirty="0" smtClean="0">
                          <a:solidFill>
                            <a:srgbClr val="000000"/>
                          </a:solidFill>
                          <a:latin typeface="Garamond"/>
                        </a:rPr>
                        <a:t>100</a:t>
                      </a:r>
                      <a:endParaRPr lang="es-ES" sz="1600" b="1" i="0" u="none" strike="noStrike" dirty="0" smtClean="0">
                        <a:solidFill>
                          <a:srgbClr val="000000"/>
                        </a:solidFill>
                        <a:latin typeface="Garamond"/>
                      </a:endParaRPr>
                    </a:p>
                  </a:txBody>
                  <a:tcPr marL="9525" marR="9525" marT="9525" marB="0" anchor="b">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r>
              <a:tr h="214314">
                <a:tc>
                  <a:txBody>
                    <a:bodyPr/>
                    <a:lstStyle/>
                    <a:p>
                      <a:pPr algn="ctr" rtl="0" fontAlgn="b"/>
                      <a:r>
                        <a:rPr lang="es-ES" sz="1400" b="1" i="0" u="none" strike="noStrike" dirty="0" err="1">
                          <a:solidFill>
                            <a:srgbClr val="000000"/>
                          </a:solidFill>
                          <a:latin typeface="Garamond"/>
                        </a:rPr>
                        <a:t>Met</a:t>
                      </a:r>
                      <a:r>
                        <a:rPr lang="es-ES" sz="1400" b="1" i="0" u="none" strike="noStrike" dirty="0">
                          <a:solidFill>
                            <a:srgbClr val="000000"/>
                          </a:solidFill>
                          <a:latin typeface="Garamond"/>
                        </a:rPr>
                        <a:t>. 3</a:t>
                      </a:r>
                    </a:p>
                  </a:txBody>
                  <a:tcPr marL="9525" marR="9525" marT="9525" marB="0" anchor="b">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rtl="0" fontAlgn="b"/>
                      <a:r>
                        <a:rPr lang="es-ES_tradnl" sz="1600" b="1" i="0" u="none" strike="noStrike" dirty="0" smtClean="0">
                          <a:solidFill>
                            <a:schemeClr val="tx1"/>
                          </a:solidFill>
                          <a:latin typeface="Garamond"/>
                        </a:rPr>
                        <a:t>100</a:t>
                      </a:r>
                      <a:endParaRPr lang="es-ES" sz="1600" b="1" i="0" u="none" strike="noStrike" dirty="0">
                        <a:solidFill>
                          <a:schemeClr val="tx1"/>
                        </a:solidFill>
                        <a:latin typeface="Garamond"/>
                      </a:endParaRPr>
                    </a:p>
                  </a:txBody>
                  <a:tcPr marL="9525" marR="9525" marT="9525" marB="0" anchor="b">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r>
              <a:tr h="214314">
                <a:tc>
                  <a:txBody>
                    <a:bodyPr/>
                    <a:lstStyle/>
                    <a:p>
                      <a:pPr algn="ctr" rtl="0" fontAlgn="b"/>
                      <a:r>
                        <a:rPr lang="es-ES" sz="1400" b="1" i="0" u="none" strike="noStrike" dirty="0" err="1">
                          <a:solidFill>
                            <a:srgbClr val="000000"/>
                          </a:solidFill>
                          <a:latin typeface="Garamond"/>
                        </a:rPr>
                        <a:t>Met</a:t>
                      </a:r>
                      <a:r>
                        <a:rPr lang="es-ES" sz="1400" b="1" i="0" u="none" strike="noStrike" dirty="0">
                          <a:solidFill>
                            <a:srgbClr val="000000"/>
                          </a:solidFill>
                          <a:latin typeface="Garamond"/>
                        </a:rPr>
                        <a:t>. </a:t>
                      </a:r>
                      <a:r>
                        <a:rPr lang="es-ES" sz="1400" b="1" i="0" u="none" strike="noStrike" dirty="0" smtClean="0">
                          <a:solidFill>
                            <a:srgbClr val="000000"/>
                          </a:solidFill>
                          <a:latin typeface="Garamond"/>
                        </a:rPr>
                        <a:t>4</a:t>
                      </a:r>
                      <a:endParaRPr lang="es-ES" sz="1400" b="1" i="0" u="none" strike="noStrike" dirty="0">
                        <a:solidFill>
                          <a:srgbClr val="000000"/>
                        </a:solidFill>
                        <a:latin typeface="Garamond"/>
                      </a:endParaRPr>
                    </a:p>
                  </a:txBody>
                  <a:tcPr marL="9525" marR="9525" marT="9525" marB="0" anchor="b">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s-ES_tradnl" sz="1600" b="1" i="0" u="none" strike="noStrike" dirty="0" smtClean="0">
                          <a:solidFill>
                            <a:srgbClr val="000000"/>
                          </a:solidFill>
                          <a:latin typeface="Garamond"/>
                        </a:rPr>
                        <a:t>100</a:t>
                      </a:r>
                      <a:endParaRPr lang="es-ES" sz="1600" b="1" i="0" u="none" strike="noStrike" dirty="0" smtClean="0">
                        <a:solidFill>
                          <a:srgbClr val="000000"/>
                        </a:solidFill>
                        <a:latin typeface="Garamond"/>
                      </a:endParaRPr>
                    </a:p>
                  </a:txBody>
                  <a:tcPr marL="9525" marR="9525" marT="9525" marB="0" anchor="b">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r>
            </a:tbl>
          </a:graphicData>
        </a:graphic>
      </p:graphicFrame>
      <p:sp>
        <p:nvSpPr>
          <p:cNvPr id="51" name="50 Rectángulo"/>
          <p:cNvSpPr>
            <a:spLocks noChangeArrowheads="1"/>
          </p:cNvSpPr>
          <p:nvPr/>
        </p:nvSpPr>
        <p:spPr bwMode="auto">
          <a:xfrm>
            <a:off x="41275" y="5130800"/>
            <a:ext cx="1101725" cy="369888"/>
          </a:xfrm>
          <a:prstGeom prst="rect">
            <a:avLst/>
          </a:prstGeom>
          <a:noFill/>
          <a:ln w="9525">
            <a:noFill/>
            <a:miter lim="800000"/>
            <a:headEnd/>
            <a:tailEnd/>
          </a:ln>
        </p:spPr>
        <p:txBody>
          <a:bodyPr wrap="none">
            <a:spAutoFit/>
          </a:bodyPr>
          <a:lstStyle/>
          <a:p>
            <a:pPr algn="ctr"/>
            <a:r>
              <a:rPr lang="es-ES" b="1" u="sng">
                <a:solidFill>
                  <a:srgbClr val="000000"/>
                </a:solidFill>
                <a:latin typeface="Garamond" pitchFamily="18" charset="0"/>
                <a:cs typeface="Times New Roman" pitchFamily="18" charset="0"/>
              </a:rPr>
              <a:t>3% 3 mm</a:t>
            </a:r>
            <a:endParaRPr lang="es-ES" u="sng">
              <a:latin typeface="Garamond" pitchFamily="18" charset="0"/>
              <a:cs typeface="Times New Roman" pitchFamily="18" charset="0"/>
            </a:endParaRPr>
          </a:p>
        </p:txBody>
      </p:sp>
      <p:sp>
        <p:nvSpPr>
          <p:cNvPr id="31" name="9 CuadroTexto"/>
          <p:cNvSpPr txBox="1">
            <a:spLocks noChangeArrowheads="1"/>
          </p:cNvSpPr>
          <p:nvPr/>
        </p:nvSpPr>
        <p:spPr bwMode="auto">
          <a:xfrm>
            <a:off x="4500563" y="687388"/>
            <a:ext cx="1285875" cy="384175"/>
          </a:xfrm>
          <a:prstGeom prst="rect">
            <a:avLst/>
          </a:prstGeom>
          <a:solidFill>
            <a:schemeClr val="bg1"/>
          </a:solidFill>
          <a:ln w="15875">
            <a:solidFill>
              <a:schemeClr val="tx1"/>
            </a:solidFill>
            <a:miter lim="800000"/>
            <a:headEnd/>
            <a:tailEnd/>
          </a:ln>
        </p:spPr>
        <p:txBody>
          <a:bodyPr>
            <a:spAutoFit/>
          </a:bodyPr>
          <a:lstStyle/>
          <a:p>
            <a:pPr algn="ctr">
              <a:defRPr/>
            </a:pPr>
            <a:r>
              <a:rPr lang="es-ES_tradnl" sz="1900" b="1" dirty="0">
                <a:latin typeface="+mn-lt"/>
                <a:cs typeface="Times New Roman" pitchFamily="18" charset="0"/>
              </a:rPr>
              <a:t>Escalón</a:t>
            </a:r>
            <a:endParaRPr lang="es-ES" sz="1900" b="1" dirty="0">
              <a:latin typeface="+mn-lt"/>
              <a:cs typeface="Times New Roman" pitchFamily="18" charset="0"/>
            </a:endParaRPr>
          </a:p>
        </p:txBody>
      </p:sp>
      <p:sp>
        <p:nvSpPr>
          <p:cNvPr id="34873" name="10 CuadroTexto"/>
          <p:cNvSpPr txBox="1">
            <a:spLocks noChangeArrowheads="1"/>
          </p:cNvSpPr>
          <p:nvPr/>
        </p:nvSpPr>
        <p:spPr bwMode="auto">
          <a:xfrm rot="-5400000">
            <a:off x="588169" y="4434682"/>
            <a:ext cx="1049337" cy="368300"/>
          </a:xfrm>
          <a:prstGeom prst="rect">
            <a:avLst/>
          </a:prstGeom>
          <a:noFill/>
          <a:ln w="9525">
            <a:noFill/>
            <a:miter lim="800000"/>
            <a:headEnd/>
            <a:tailEnd/>
          </a:ln>
        </p:spPr>
        <p:txBody>
          <a:bodyPr>
            <a:spAutoFit/>
          </a:bodyPr>
          <a:lstStyle/>
          <a:p>
            <a:r>
              <a:rPr lang="es-ES_tradnl">
                <a:latin typeface="Times New Roman" pitchFamily="18" charset="0"/>
                <a:cs typeface="Times New Roman" pitchFamily="18" charset="0"/>
              </a:rPr>
              <a:t>Dosis %</a:t>
            </a:r>
            <a:endParaRPr lang="es-ES">
              <a:latin typeface="Times New Roman" pitchFamily="18" charset="0"/>
              <a:cs typeface="Times New Roman" pitchFamily="18" charset="0"/>
            </a:endParaRPr>
          </a:p>
        </p:txBody>
      </p:sp>
      <p:sp>
        <p:nvSpPr>
          <p:cNvPr id="65" name="2 Rectángulo"/>
          <p:cNvSpPr>
            <a:spLocks noChangeArrowheads="1"/>
          </p:cNvSpPr>
          <p:nvPr/>
        </p:nvSpPr>
        <p:spPr bwMode="auto">
          <a:xfrm>
            <a:off x="571533" y="-24"/>
            <a:ext cx="8643937" cy="523220"/>
          </a:xfrm>
          <a:prstGeom prst="rect">
            <a:avLst/>
          </a:prstGeom>
          <a:noFill/>
          <a:ln w="9525">
            <a:noFill/>
            <a:miter lim="800000"/>
            <a:headEnd/>
            <a:tailEnd/>
          </a:ln>
        </p:spPr>
        <p:txBody>
          <a:bodyPr>
            <a:spAutoFit/>
          </a:bodyPr>
          <a:lstStyle/>
          <a:p>
            <a:pPr algn="r"/>
            <a:r>
              <a:rPr lang="es-ES_tradnl" sz="2800" b="1" dirty="0" smtClean="0">
                <a:solidFill>
                  <a:srgbClr val="262673"/>
                </a:solidFill>
              </a:rPr>
              <a:t>Comparación de dosis: </a:t>
            </a:r>
            <a:r>
              <a:rPr lang="es-ES_tradnl" sz="2800" b="1" dirty="0">
                <a:solidFill>
                  <a:srgbClr val="262673"/>
                </a:solidFill>
              </a:rPr>
              <a:t>heterogeneidades</a:t>
            </a:r>
            <a:endParaRPr lang="es-ES" sz="2800" dirty="0">
              <a:solidFill>
                <a:srgbClr val="262673"/>
              </a:solidFill>
            </a:endParaRPr>
          </a:p>
        </p:txBody>
      </p:sp>
      <p:cxnSp>
        <p:nvCxnSpPr>
          <p:cNvPr id="66" name="65 Conector recto"/>
          <p:cNvCxnSpPr/>
          <p:nvPr/>
        </p:nvCxnSpPr>
        <p:spPr>
          <a:xfrm>
            <a:off x="2000232" y="500042"/>
            <a:ext cx="7043756" cy="1588"/>
          </a:xfrm>
          <a:prstGeom prst="line">
            <a:avLst/>
          </a:prstGeom>
          <a:ln>
            <a:solidFill>
              <a:srgbClr val="C00000"/>
            </a:solidFill>
          </a:ln>
        </p:spPr>
        <p:style>
          <a:lnRef idx="2">
            <a:schemeClr val="dk1"/>
          </a:lnRef>
          <a:fillRef idx="0">
            <a:schemeClr val="dk1"/>
          </a:fillRef>
          <a:effectRef idx="1">
            <a:schemeClr val="dk1"/>
          </a:effectRef>
          <a:fontRef idx="minor">
            <a:schemeClr val="tx1"/>
          </a:fontRef>
        </p:style>
      </p:cxnSp>
      <p:grpSp>
        <p:nvGrpSpPr>
          <p:cNvPr id="67" name="66 Grupo"/>
          <p:cNvGrpSpPr/>
          <p:nvPr/>
        </p:nvGrpSpPr>
        <p:grpSpPr>
          <a:xfrm>
            <a:off x="2285984" y="642918"/>
            <a:ext cx="1285884" cy="581704"/>
            <a:chOff x="2285984" y="642918"/>
            <a:chExt cx="1285884" cy="2544943"/>
          </a:xfrm>
        </p:grpSpPr>
        <p:sp>
          <p:nvSpPr>
            <p:cNvPr id="68" name="67 CuadroTexto"/>
            <p:cNvSpPr txBox="1"/>
            <p:nvPr/>
          </p:nvSpPr>
          <p:spPr>
            <a:xfrm>
              <a:off x="2285984" y="642918"/>
              <a:ext cx="1285884" cy="584775"/>
            </a:xfrm>
            <a:prstGeom prst="rect">
              <a:avLst/>
            </a:prstGeom>
            <a:noFill/>
          </p:spPr>
          <p:txBody>
            <a:bodyPr wrap="square" rtlCol="0">
              <a:spAutoFit/>
            </a:bodyPr>
            <a:lstStyle/>
            <a:p>
              <a:pPr algn="ctr"/>
              <a:r>
                <a:rPr lang="es-ES_tradnl" sz="1600" b="1" dirty="0" smtClean="0">
                  <a:solidFill>
                    <a:srgbClr val="FF0000"/>
                  </a:solidFill>
                </a:rPr>
                <a:t>Plana sólo agua</a:t>
              </a:r>
              <a:endParaRPr lang="es-ES" sz="1600" b="1" dirty="0">
                <a:solidFill>
                  <a:srgbClr val="FF0000"/>
                </a:solidFill>
              </a:endParaRPr>
            </a:p>
          </p:txBody>
        </p:sp>
        <p:cxnSp>
          <p:nvCxnSpPr>
            <p:cNvPr id="69" name="68 Conector recto de flecha"/>
            <p:cNvCxnSpPr/>
            <p:nvPr/>
          </p:nvCxnSpPr>
          <p:spPr>
            <a:xfrm rot="5400000">
              <a:off x="1888625" y="2433312"/>
              <a:ext cx="1294784" cy="21431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46" name="45 Grupo"/>
          <p:cNvGrpSpPr/>
          <p:nvPr/>
        </p:nvGrpSpPr>
        <p:grpSpPr>
          <a:xfrm>
            <a:off x="0" y="6572250"/>
            <a:ext cx="9144000" cy="285750"/>
            <a:chOff x="0" y="6572250"/>
            <a:chExt cx="9144000" cy="285750"/>
          </a:xfrm>
        </p:grpSpPr>
        <p:sp>
          <p:nvSpPr>
            <p:cNvPr id="52" name="51 Rectángulo"/>
            <p:cNvSpPr/>
            <p:nvPr/>
          </p:nvSpPr>
          <p:spPr>
            <a:xfrm>
              <a:off x="1785918" y="6572272"/>
              <a:ext cx="1285884" cy="276999"/>
            </a:xfrm>
            <a:prstGeom prst="rect">
              <a:avLst/>
            </a:prstGeom>
            <a:solidFill>
              <a:schemeClr val="bg2">
                <a:lumMod val="40000"/>
                <a:lumOff val="60000"/>
              </a:schemeClr>
            </a:solidFill>
            <a:ln>
              <a:noFill/>
            </a:ln>
          </p:spPr>
          <p:txBody>
            <a:bodyPr wrap="square">
              <a:spAutoFit/>
            </a:bodyPr>
            <a:lstStyle/>
            <a:p>
              <a:pPr algn="ctr">
                <a:defRPr/>
              </a:pPr>
              <a:r>
                <a:rPr lang="es-ES_tradnl" sz="1200" b="1" i="1" dirty="0" smtClean="0">
                  <a:solidFill>
                    <a:schemeClr val="bg1">
                      <a:lumMod val="50000"/>
                    </a:schemeClr>
                  </a:solidFill>
                </a:rPr>
                <a:t>Simulación MC</a:t>
              </a:r>
              <a:endParaRPr lang="es-ES" sz="1200" b="1" i="1" dirty="0">
                <a:solidFill>
                  <a:schemeClr val="bg1">
                    <a:lumMod val="50000"/>
                  </a:schemeClr>
                </a:solidFill>
              </a:endParaRPr>
            </a:p>
          </p:txBody>
        </p:sp>
        <p:sp>
          <p:nvSpPr>
            <p:cNvPr id="53" name="52 Rectángulo"/>
            <p:cNvSpPr/>
            <p:nvPr/>
          </p:nvSpPr>
          <p:spPr>
            <a:xfrm>
              <a:off x="857224" y="6572250"/>
              <a:ext cx="928694"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Objetivos</a:t>
              </a:r>
              <a:endParaRPr lang="es-ES" sz="1200" b="1" i="1" dirty="0">
                <a:solidFill>
                  <a:schemeClr val="bg1">
                    <a:lumMod val="50000"/>
                  </a:schemeClr>
                </a:solidFill>
              </a:endParaRPr>
            </a:p>
          </p:txBody>
        </p:sp>
        <p:sp>
          <p:nvSpPr>
            <p:cNvPr id="54" name="53 Rectángulo"/>
            <p:cNvSpPr/>
            <p:nvPr/>
          </p:nvSpPr>
          <p:spPr>
            <a:xfrm>
              <a:off x="0" y="6572250"/>
              <a:ext cx="1000100" cy="277813"/>
            </a:xfrm>
            <a:prstGeom prst="rect">
              <a:avLst/>
            </a:prstGeom>
            <a:solidFill>
              <a:schemeClr val="bg2">
                <a:lumMod val="40000"/>
                <a:lumOff val="60000"/>
              </a:schemeClr>
            </a:solidFill>
            <a:ln>
              <a:noFill/>
            </a:ln>
          </p:spPr>
          <p:txBody>
            <a:bodyPr wrap="square">
              <a:spAutoFit/>
            </a:bodyPr>
            <a:lstStyle/>
            <a:p>
              <a:pPr>
                <a:defRPr/>
              </a:pPr>
              <a:r>
                <a:rPr lang="es-ES" sz="1200" b="1" i="1" dirty="0" smtClean="0">
                  <a:solidFill>
                    <a:schemeClr val="bg1">
                      <a:lumMod val="50000"/>
                    </a:schemeClr>
                  </a:solidFill>
                </a:rPr>
                <a:t>Motivación</a:t>
              </a:r>
              <a:endParaRPr lang="es-ES" sz="1200" dirty="0">
                <a:solidFill>
                  <a:schemeClr val="bg1">
                    <a:lumMod val="50000"/>
                  </a:schemeClr>
                </a:solidFill>
              </a:endParaRPr>
            </a:p>
          </p:txBody>
        </p:sp>
        <p:sp>
          <p:nvSpPr>
            <p:cNvPr id="55" name="54 Rectángulo"/>
            <p:cNvSpPr/>
            <p:nvPr/>
          </p:nvSpPr>
          <p:spPr>
            <a:xfrm>
              <a:off x="7929586" y="6572250"/>
              <a:ext cx="1214414"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Conclusiones</a:t>
              </a:r>
              <a:endParaRPr lang="es-ES" sz="1200" b="1" i="1" dirty="0">
                <a:solidFill>
                  <a:schemeClr val="bg1">
                    <a:lumMod val="50000"/>
                  </a:schemeClr>
                </a:solidFill>
              </a:endParaRPr>
            </a:p>
          </p:txBody>
        </p:sp>
        <p:sp>
          <p:nvSpPr>
            <p:cNvPr id="56" name="55 Rectángulo"/>
            <p:cNvSpPr/>
            <p:nvPr/>
          </p:nvSpPr>
          <p:spPr>
            <a:xfrm>
              <a:off x="6429388" y="6572250"/>
              <a:ext cx="1500175"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Validación </a:t>
              </a:r>
              <a:r>
                <a:rPr lang="es-ES" sz="1200" b="1" i="1" dirty="0">
                  <a:solidFill>
                    <a:schemeClr val="bg1">
                      <a:lumMod val="50000"/>
                    </a:schemeClr>
                  </a:solidFill>
                </a:rPr>
                <a:t>datos</a:t>
              </a:r>
            </a:p>
          </p:txBody>
        </p:sp>
        <p:sp>
          <p:nvSpPr>
            <p:cNvPr id="70" name="69 Rectángulo"/>
            <p:cNvSpPr/>
            <p:nvPr/>
          </p:nvSpPr>
          <p:spPr>
            <a:xfrm>
              <a:off x="4572000" y="6572250"/>
              <a:ext cx="2000252"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t>Validación </a:t>
              </a:r>
              <a:r>
                <a:rPr lang="es-ES" sz="1200" b="1" i="1" dirty="0"/>
                <a:t>simulaciones</a:t>
              </a:r>
            </a:p>
          </p:txBody>
        </p:sp>
        <p:sp>
          <p:nvSpPr>
            <p:cNvPr id="71" name="70 Rectángulo"/>
            <p:cNvSpPr/>
            <p:nvPr/>
          </p:nvSpPr>
          <p:spPr>
            <a:xfrm>
              <a:off x="3000364" y="6572250"/>
              <a:ext cx="1714512" cy="285750"/>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Método desarrollado</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strVal val="#ppt_w*0.70"/>
                                          </p:val>
                                        </p:tav>
                                        <p:tav tm="100000">
                                          <p:val>
                                            <p:strVal val="#ppt_w"/>
                                          </p:val>
                                        </p:tav>
                                      </p:tavLst>
                                    </p:anim>
                                    <p:anim calcmode="lin" valueType="num">
                                      <p:cBhvr>
                                        <p:cTn id="8" dur="500" fill="hold"/>
                                        <p:tgtEl>
                                          <p:spTgt spid="49"/>
                                        </p:tgtEl>
                                        <p:attrNameLst>
                                          <p:attrName>ppt_h</p:attrName>
                                        </p:attrNameLst>
                                      </p:cBhvr>
                                      <p:tavLst>
                                        <p:tav tm="0">
                                          <p:val>
                                            <p:strVal val="#ppt_h"/>
                                          </p:val>
                                        </p:tav>
                                        <p:tav tm="100000">
                                          <p:val>
                                            <p:strVal val="#ppt_h"/>
                                          </p:val>
                                        </p:tav>
                                      </p:tavLst>
                                    </p:anim>
                                    <p:animEffect transition="in" filter="fade">
                                      <p:cBhvr>
                                        <p:cTn id="9" dur="500"/>
                                        <p:tgtEl>
                                          <p:spTgt spid="49"/>
                                        </p:tgtEl>
                                      </p:cBhvr>
                                    </p:animEffect>
                                  </p:childTnLst>
                                </p:cTn>
                              </p:par>
                              <p:par>
                                <p:cTn id="10" presetID="55" presetClass="entr" presetSubtype="0" fill="hold" nodeType="withEffect">
                                  <p:stCondLst>
                                    <p:cond delay="0"/>
                                  </p:stCondLst>
                                  <p:childTnLst>
                                    <p:set>
                                      <p:cBhvr>
                                        <p:cTn id="11" dur="1" fill="hold">
                                          <p:stCondLst>
                                            <p:cond delay="0"/>
                                          </p:stCondLst>
                                        </p:cTn>
                                        <p:tgtEl>
                                          <p:spTgt spid="47"/>
                                        </p:tgtEl>
                                        <p:attrNameLst>
                                          <p:attrName>style.visibility</p:attrName>
                                        </p:attrNameLst>
                                      </p:cBhvr>
                                      <p:to>
                                        <p:strVal val="visible"/>
                                      </p:to>
                                    </p:set>
                                    <p:anim calcmode="lin" valueType="num">
                                      <p:cBhvr>
                                        <p:cTn id="12" dur="500" fill="hold"/>
                                        <p:tgtEl>
                                          <p:spTgt spid="47"/>
                                        </p:tgtEl>
                                        <p:attrNameLst>
                                          <p:attrName>ppt_w</p:attrName>
                                        </p:attrNameLst>
                                      </p:cBhvr>
                                      <p:tavLst>
                                        <p:tav tm="0">
                                          <p:val>
                                            <p:strVal val="#ppt_w*0.70"/>
                                          </p:val>
                                        </p:tav>
                                        <p:tav tm="100000">
                                          <p:val>
                                            <p:strVal val="#ppt_w"/>
                                          </p:val>
                                        </p:tav>
                                      </p:tavLst>
                                    </p:anim>
                                    <p:anim calcmode="lin" valueType="num">
                                      <p:cBhvr>
                                        <p:cTn id="13" dur="500" fill="hold"/>
                                        <p:tgtEl>
                                          <p:spTgt spid="47"/>
                                        </p:tgtEl>
                                        <p:attrNameLst>
                                          <p:attrName>ppt_h</p:attrName>
                                        </p:attrNameLst>
                                      </p:cBhvr>
                                      <p:tavLst>
                                        <p:tav tm="0">
                                          <p:val>
                                            <p:strVal val="#ppt_h"/>
                                          </p:val>
                                        </p:tav>
                                        <p:tav tm="100000">
                                          <p:val>
                                            <p:strVal val="#ppt_h"/>
                                          </p:val>
                                        </p:tav>
                                      </p:tavLst>
                                    </p:anim>
                                    <p:animEffect transition="in" filter="fade">
                                      <p:cBhvr>
                                        <p:cTn id="14" dur="500"/>
                                        <p:tgtEl>
                                          <p:spTgt spid="47"/>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51"/>
                                        </p:tgtEl>
                                        <p:attrNameLst>
                                          <p:attrName>style.visibility</p:attrName>
                                        </p:attrNameLst>
                                      </p:cBhvr>
                                      <p:to>
                                        <p:strVal val="visible"/>
                                      </p:to>
                                    </p:set>
                                    <p:anim calcmode="lin" valueType="num">
                                      <p:cBhvr>
                                        <p:cTn id="17" dur="500" fill="hold"/>
                                        <p:tgtEl>
                                          <p:spTgt spid="51"/>
                                        </p:tgtEl>
                                        <p:attrNameLst>
                                          <p:attrName>ppt_w</p:attrName>
                                        </p:attrNameLst>
                                      </p:cBhvr>
                                      <p:tavLst>
                                        <p:tav tm="0">
                                          <p:val>
                                            <p:strVal val="#ppt_w*0.70"/>
                                          </p:val>
                                        </p:tav>
                                        <p:tav tm="100000">
                                          <p:val>
                                            <p:strVal val="#ppt_w"/>
                                          </p:val>
                                        </p:tav>
                                      </p:tavLst>
                                    </p:anim>
                                    <p:anim calcmode="lin" valueType="num">
                                      <p:cBhvr>
                                        <p:cTn id="18" dur="500" fill="hold"/>
                                        <p:tgtEl>
                                          <p:spTgt spid="51"/>
                                        </p:tgtEl>
                                        <p:attrNameLst>
                                          <p:attrName>ppt_h</p:attrName>
                                        </p:attrNameLst>
                                      </p:cBhvr>
                                      <p:tavLst>
                                        <p:tav tm="0">
                                          <p:val>
                                            <p:strVal val="#ppt_h"/>
                                          </p:val>
                                        </p:tav>
                                        <p:tav tm="100000">
                                          <p:val>
                                            <p:strVal val="#ppt_h"/>
                                          </p:val>
                                        </p:tav>
                                      </p:tavLst>
                                    </p:anim>
                                    <p:animEffect transition="in" filter="fade">
                                      <p:cBhvr>
                                        <p:cTn id="19" dur="500"/>
                                        <p:tgtEl>
                                          <p:spTgt spid="51"/>
                                        </p:tgtEl>
                                      </p:cBhvr>
                                    </p:animEffect>
                                  </p:childTnLst>
                                </p:cTn>
                              </p:par>
                              <p:par>
                                <p:cTn id="20" presetID="55" presetClass="entr" presetSubtype="0" fill="hold" nodeType="withEffect">
                                  <p:stCondLst>
                                    <p:cond delay="0"/>
                                  </p:stCondLst>
                                  <p:childTnLst>
                                    <p:set>
                                      <p:cBhvr>
                                        <p:cTn id="21" dur="1" fill="hold">
                                          <p:stCondLst>
                                            <p:cond delay="0"/>
                                          </p:stCondLst>
                                        </p:cTn>
                                        <p:tgtEl>
                                          <p:spTgt spid="50"/>
                                        </p:tgtEl>
                                        <p:attrNameLst>
                                          <p:attrName>style.visibility</p:attrName>
                                        </p:attrNameLst>
                                      </p:cBhvr>
                                      <p:to>
                                        <p:strVal val="visible"/>
                                      </p:to>
                                    </p:set>
                                    <p:anim calcmode="lin" valueType="num">
                                      <p:cBhvr>
                                        <p:cTn id="22" dur="500" fill="hold"/>
                                        <p:tgtEl>
                                          <p:spTgt spid="50"/>
                                        </p:tgtEl>
                                        <p:attrNameLst>
                                          <p:attrName>ppt_w</p:attrName>
                                        </p:attrNameLst>
                                      </p:cBhvr>
                                      <p:tavLst>
                                        <p:tav tm="0">
                                          <p:val>
                                            <p:strVal val="#ppt_w*0.70"/>
                                          </p:val>
                                        </p:tav>
                                        <p:tav tm="100000">
                                          <p:val>
                                            <p:strVal val="#ppt_w"/>
                                          </p:val>
                                        </p:tav>
                                      </p:tavLst>
                                    </p:anim>
                                    <p:anim calcmode="lin" valueType="num">
                                      <p:cBhvr>
                                        <p:cTn id="23" dur="500" fill="hold"/>
                                        <p:tgtEl>
                                          <p:spTgt spid="50"/>
                                        </p:tgtEl>
                                        <p:attrNameLst>
                                          <p:attrName>ppt_h</p:attrName>
                                        </p:attrNameLst>
                                      </p:cBhvr>
                                      <p:tavLst>
                                        <p:tav tm="0">
                                          <p:val>
                                            <p:strVal val="#ppt_h"/>
                                          </p:val>
                                        </p:tav>
                                        <p:tav tm="100000">
                                          <p:val>
                                            <p:strVal val="#ppt_h"/>
                                          </p:val>
                                        </p:tav>
                                      </p:tavLst>
                                    </p:anim>
                                    <p:animEffect transition="in" filter="fade">
                                      <p:cBhvr>
                                        <p:cTn id="24" dur="500"/>
                                        <p:tgtEl>
                                          <p:spTgt spid="50"/>
                                        </p:tgtEl>
                                      </p:cBhvr>
                                    </p:animEffect>
                                  </p:childTnLst>
                                </p:cTn>
                              </p:par>
                              <p:par>
                                <p:cTn id="25" presetID="55" presetClass="entr" presetSubtype="0" fill="hold" nodeType="withEffect">
                                  <p:stCondLst>
                                    <p:cond delay="0"/>
                                  </p:stCondLst>
                                  <p:childTnLst>
                                    <p:set>
                                      <p:cBhvr>
                                        <p:cTn id="26" dur="1" fill="hold">
                                          <p:stCondLst>
                                            <p:cond delay="0"/>
                                          </p:stCondLst>
                                        </p:cTn>
                                        <p:tgtEl>
                                          <p:spTgt spid="67"/>
                                        </p:tgtEl>
                                        <p:attrNameLst>
                                          <p:attrName>style.visibility</p:attrName>
                                        </p:attrNameLst>
                                      </p:cBhvr>
                                      <p:to>
                                        <p:strVal val="visible"/>
                                      </p:to>
                                    </p:set>
                                    <p:anim calcmode="lin" valueType="num">
                                      <p:cBhvr>
                                        <p:cTn id="27" dur="500" fill="hold"/>
                                        <p:tgtEl>
                                          <p:spTgt spid="67"/>
                                        </p:tgtEl>
                                        <p:attrNameLst>
                                          <p:attrName>ppt_w</p:attrName>
                                        </p:attrNameLst>
                                      </p:cBhvr>
                                      <p:tavLst>
                                        <p:tav tm="0">
                                          <p:val>
                                            <p:strVal val="#ppt_w*0.70"/>
                                          </p:val>
                                        </p:tav>
                                        <p:tav tm="100000">
                                          <p:val>
                                            <p:strVal val="#ppt_w"/>
                                          </p:val>
                                        </p:tav>
                                      </p:tavLst>
                                    </p:anim>
                                    <p:anim calcmode="lin" valueType="num">
                                      <p:cBhvr>
                                        <p:cTn id="28" dur="500" fill="hold"/>
                                        <p:tgtEl>
                                          <p:spTgt spid="67"/>
                                        </p:tgtEl>
                                        <p:attrNameLst>
                                          <p:attrName>ppt_h</p:attrName>
                                        </p:attrNameLst>
                                      </p:cBhvr>
                                      <p:tavLst>
                                        <p:tav tm="0">
                                          <p:val>
                                            <p:strVal val="#ppt_h"/>
                                          </p:val>
                                        </p:tav>
                                        <p:tav tm="100000">
                                          <p:val>
                                            <p:strVal val="#ppt_h"/>
                                          </p:val>
                                        </p:tav>
                                      </p:tavLst>
                                    </p:anim>
                                    <p:animEffect transition="in" filter="fade">
                                      <p:cBhvr>
                                        <p:cTn id="29"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4 Rectángulo"/>
          <p:cNvSpPr>
            <a:spLocks noChangeArrowheads="1"/>
          </p:cNvSpPr>
          <p:nvPr/>
        </p:nvSpPr>
        <p:spPr bwMode="auto">
          <a:xfrm>
            <a:off x="1714480" y="36513"/>
            <a:ext cx="7429520" cy="984885"/>
          </a:xfrm>
          <a:prstGeom prst="rect">
            <a:avLst/>
          </a:prstGeom>
          <a:noFill/>
          <a:ln w="9525">
            <a:noFill/>
            <a:miter lim="800000"/>
            <a:headEnd/>
            <a:tailEnd/>
          </a:ln>
        </p:spPr>
        <p:txBody>
          <a:bodyPr wrap="square">
            <a:spAutoFit/>
          </a:bodyPr>
          <a:lstStyle/>
          <a:p>
            <a:pPr algn="r"/>
            <a:r>
              <a:rPr lang="es-ES_tradnl" sz="3200" b="1" dirty="0">
                <a:solidFill>
                  <a:srgbClr val="262673"/>
                </a:solidFill>
              </a:rPr>
              <a:t>Papel de la radioterapia en oncología</a:t>
            </a:r>
            <a:endParaRPr lang="es-ES" sz="3200" b="1" dirty="0">
              <a:solidFill>
                <a:srgbClr val="262673"/>
              </a:solidFill>
            </a:endParaRPr>
          </a:p>
          <a:p>
            <a:pPr algn="r"/>
            <a:endParaRPr lang="es-ES" sz="2600" dirty="0">
              <a:solidFill>
                <a:srgbClr val="262673"/>
              </a:solidFill>
            </a:endParaRPr>
          </a:p>
        </p:txBody>
      </p:sp>
      <p:cxnSp>
        <p:nvCxnSpPr>
          <p:cNvPr id="3" name="2 Conector recto"/>
          <p:cNvCxnSpPr/>
          <p:nvPr/>
        </p:nvCxnSpPr>
        <p:spPr>
          <a:xfrm>
            <a:off x="1928794" y="571480"/>
            <a:ext cx="7115194" cy="1588"/>
          </a:xfrm>
          <a:prstGeom prst="line">
            <a:avLst/>
          </a:prstGeom>
          <a:ln>
            <a:solidFill>
              <a:srgbClr val="C00000"/>
            </a:solidFill>
          </a:ln>
        </p:spPr>
        <p:style>
          <a:lnRef idx="2">
            <a:schemeClr val="dk1"/>
          </a:lnRef>
          <a:fillRef idx="0">
            <a:schemeClr val="dk1"/>
          </a:fillRef>
          <a:effectRef idx="1">
            <a:schemeClr val="dk1"/>
          </a:effectRef>
          <a:fontRef idx="minor">
            <a:schemeClr val="tx1"/>
          </a:fontRef>
        </p:style>
      </p:cxnSp>
      <p:sp>
        <p:nvSpPr>
          <p:cNvPr id="5124" name="4 Rectángulo"/>
          <p:cNvSpPr>
            <a:spLocks noChangeArrowheads="1"/>
          </p:cNvSpPr>
          <p:nvPr/>
        </p:nvSpPr>
        <p:spPr bwMode="auto">
          <a:xfrm>
            <a:off x="500092" y="1071547"/>
            <a:ext cx="8215312" cy="2914644"/>
          </a:xfrm>
          <a:prstGeom prst="rect">
            <a:avLst/>
          </a:prstGeom>
          <a:noFill/>
          <a:ln w="9525">
            <a:noFill/>
            <a:miter lim="800000"/>
            <a:headEnd/>
            <a:tailEnd/>
          </a:ln>
        </p:spPr>
        <p:txBody>
          <a:bodyPr wrap="square">
            <a:spAutoFit/>
          </a:bodyPr>
          <a:lstStyle/>
          <a:p>
            <a:pPr marL="342900" indent="-342900" algn="just">
              <a:lnSpc>
                <a:spcPct val="110000"/>
              </a:lnSpc>
              <a:buClr>
                <a:srgbClr val="FF0000"/>
              </a:buClr>
              <a:buSzPct val="100000"/>
              <a:buFont typeface="Wingdings" pitchFamily="2" charset="2"/>
              <a:buChar char="ü"/>
            </a:pPr>
            <a:r>
              <a:rPr lang="es-ES_tradnl" sz="2000" dirty="0"/>
              <a:t>El cáncer representa uno de los </a:t>
            </a:r>
            <a:r>
              <a:rPr lang="es-ES_tradnl" sz="2000" dirty="0" smtClean="0"/>
              <a:t>principales enfermedades </a:t>
            </a:r>
            <a:r>
              <a:rPr lang="es-ES_tradnl" sz="2000" dirty="0"/>
              <a:t>a </a:t>
            </a:r>
            <a:r>
              <a:rPr lang="es-ES_tradnl" sz="2000" dirty="0" smtClean="0"/>
              <a:t>las </a:t>
            </a:r>
            <a:r>
              <a:rPr lang="es-ES_tradnl" sz="2000" dirty="0"/>
              <a:t>que se enfrenta la sociedad actual.</a:t>
            </a:r>
          </a:p>
          <a:p>
            <a:pPr marL="342900" indent="-342900" algn="just">
              <a:lnSpc>
                <a:spcPct val="110000"/>
              </a:lnSpc>
              <a:buClr>
                <a:srgbClr val="FF0000"/>
              </a:buClr>
              <a:buSzPct val="100000"/>
              <a:buFont typeface="Wingdings" pitchFamily="2" charset="2"/>
              <a:buChar char="ü"/>
            </a:pPr>
            <a:endParaRPr lang="es-ES_tradnl" sz="1600" dirty="0"/>
          </a:p>
          <a:p>
            <a:pPr marL="342900" indent="-342900" algn="just">
              <a:lnSpc>
                <a:spcPct val="110000"/>
              </a:lnSpc>
              <a:buClr>
                <a:srgbClr val="FF0000"/>
              </a:buClr>
              <a:buSzPct val="100000"/>
              <a:buFont typeface="Wingdings" pitchFamily="2" charset="2"/>
              <a:buChar char="ü"/>
            </a:pPr>
            <a:r>
              <a:rPr lang="es-ES_tradnl" sz="2000" dirty="0" smtClean="0"/>
              <a:t>Una </a:t>
            </a:r>
            <a:r>
              <a:rPr lang="es-ES_tradnl" sz="2000" dirty="0"/>
              <a:t>de cada tres personas desarrollará un cáncer a lo largo de su vida (</a:t>
            </a:r>
            <a:r>
              <a:rPr lang="es-ES_tradnl" sz="2000" dirty="0">
                <a:solidFill>
                  <a:srgbClr val="0000FF"/>
                </a:solidFill>
              </a:rPr>
              <a:t>OMS, 2012</a:t>
            </a:r>
            <a:r>
              <a:rPr lang="es-ES_tradnl" sz="2000" dirty="0"/>
              <a:t>) y una de cada cinco </a:t>
            </a:r>
            <a:r>
              <a:rPr lang="es-ES_tradnl" sz="2000" dirty="0" smtClean="0"/>
              <a:t>morirá como consecuencia.</a:t>
            </a:r>
            <a:endParaRPr lang="es-ES_tradnl" sz="2000" dirty="0"/>
          </a:p>
          <a:p>
            <a:pPr marL="342900" indent="-342900" algn="just">
              <a:lnSpc>
                <a:spcPct val="110000"/>
              </a:lnSpc>
              <a:buClr>
                <a:srgbClr val="FF0000"/>
              </a:buClr>
              <a:buSzPct val="100000"/>
              <a:buFont typeface="Wingdings" pitchFamily="2" charset="2"/>
              <a:buChar char="ü"/>
            </a:pPr>
            <a:endParaRPr lang="es-ES_tradnl" sz="1600" dirty="0"/>
          </a:p>
          <a:p>
            <a:pPr marL="342900" indent="-342900" algn="just">
              <a:lnSpc>
                <a:spcPct val="110000"/>
              </a:lnSpc>
              <a:buClr>
                <a:srgbClr val="FF0000"/>
              </a:buClr>
              <a:buSzPct val="100000"/>
              <a:buFont typeface="Wingdings" pitchFamily="2" charset="2"/>
              <a:buChar char="ü"/>
            </a:pPr>
            <a:r>
              <a:rPr lang="es-ES_tradnl" sz="2000" dirty="0"/>
              <a:t>La lucha contra el cáncer constituye uno de los principales objetivos </a:t>
            </a:r>
            <a:r>
              <a:rPr lang="es-ES_tradnl" sz="2000" dirty="0" smtClean="0"/>
              <a:t>en </a:t>
            </a:r>
            <a:r>
              <a:rPr lang="es-ES_tradnl" sz="2000" dirty="0"/>
              <a:t>los países desarrollados.</a:t>
            </a:r>
          </a:p>
          <a:p>
            <a:pPr marL="342900" indent="-342900" algn="just">
              <a:lnSpc>
                <a:spcPct val="90000"/>
              </a:lnSpc>
              <a:buClr>
                <a:srgbClr val="FF0000"/>
              </a:buClr>
            </a:pPr>
            <a:endParaRPr lang="es-ES_tradnl" dirty="0"/>
          </a:p>
        </p:txBody>
      </p:sp>
      <p:sp>
        <p:nvSpPr>
          <p:cNvPr id="5125" name="6 Marcador de número de diapositiva"/>
          <p:cNvSpPr>
            <a:spLocks noGrp="1"/>
          </p:cNvSpPr>
          <p:nvPr>
            <p:ph type="sldNum" sz="quarter" idx="12"/>
          </p:nvPr>
        </p:nvSpPr>
        <p:spPr>
          <a:noFill/>
          <a:ln>
            <a:miter lim="800000"/>
            <a:headEnd/>
            <a:tailEnd/>
          </a:ln>
        </p:spPr>
        <p:txBody>
          <a:bodyPr/>
          <a:lstStyle/>
          <a:p>
            <a:fld id="{C48383CE-DC3F-4E2E-8813-39892D46042F}" type="slidenum">
              <a:rPr lang="es-ES" smtClean="0">
                <a:latin typeface="Arial" charset="0"/>
              </a:rPr>
              <a:pPr/>
              <a:t>4</a:t>
            </a:fld>
            <a:endParaRPr lang="es-ES" smtClean="0">
              <a:latin typeface="Arial" charset="0"/>
            </a:endParaRPr>
          </a:p>
        </p:txBody>
      </p:sp>
      <p:sp>
        <p:nvSpPr>
          <p:cNvPr id="18" name="17 Rectángulo"/>
          <p:cNvSpPr/>
          <p:nvPr/>
        </p:nvSpPr>
        <p:spPr>
          <a:xfrm>
            <a:off x="5214910" y="6143644"/>
            <a:ext cx="3929090" cy="276999"/>
          </a:xfrm>
          <a:prstGeom prst="rect">
            <a:avLst/>
          </a:prstGeom>
        </p:spPr>
        <p:txBody>
          <a:bodyPr wrap="square">
            <a:spAutoFit/>
          </a:bodyPr>
          <a:lstStyle/>
          <a:p>
            <a:r>
              <a:rPr lang="es-ES" sz="1200" dirty="0" smtClean="0"/>
              <a:t>OMS (2012) Estadísticas Sanitarias Mundiales</a:t>
            </a:r>
            <a:endParaRPr lang="es-ES" sz="1200" dirty="0"/>
          </a:p>
        </p:txBody>
      </p:sp>
      <p:grpSp>
        <p:nvGrpSpPr>
          <p:cNvPr id="22" name="21 Grupo"/>
          <p:cNvGrpSpPr/>
          <p:nvPr/>
        </p:nvGrpSpPr>
        <p:grpSpPr>
          <a:xfrm>
            <a:off x="0" y="6572250"/>
            <a:ext cx="9144000" cy="277813"/>
            <a:chOff x="0" y="6572250"/>
            <a:chExt cx="9144000" cy="277813"/>
          </a:xfrm>
        </p:grpSpPr>
        <p:sp>
          <p:nvSpPr>
            <p:cNvPr id="23" name="22 Rectángulo"/>
            <p:cNvSpPr/>
            <p:nvPr/>
          </p:nvSpPr>
          <p:spPr>
            <a:xfrm>
              <a:off x="1785918" y="6572272"/>
              <a:ext cx="1285884" cy="276999"/>
            </a:xfrm>
            <a:prstGeom prst="rect">
              <a:avLst/>
            </a:prstGeom>
            <a:solidFill>
              <a:schemeClr val="bg2">
                <a:lumMod val="40000"/>
                <a:lumOff val="60000"/>
              </a:schemeClr>
            </a:solidFill>
            <a:ln>
              <a:noFill/>
            </a:ln>
          </p:spPr>
          <p:txBody>
            <a:bodyPr wrap="square">
              <a:spAutoFit/>
            </a:bodyPr>
            <a:lstStyle/>
            <a:p>
              <a:pPr>
                <a:defRPr/>
              </a:pPr>
              <a:r>
                <a:rPr lang="es-ES_tradnl" sz="1200" b="1" i="1" dirty="0" smtClean="0">
                  <a:solidFill>
                    <a:schemeClr val="bg1">
                      <a:lumMod val="50000"/>
                    </a:schemeClr>
                  </a:solidFill>
                </a:rPr>
                <a:t>Simulación MC</a:t>
              </a:r>
              <a:endParaRPr lang="es-ES" sz="1200" b="1" i="1" dirty="0">
                <a:solidFill>
                  <a:schemeClr val="bg1">
                    <a:lumMod val="50000"/>
                  </a:schemeClr>
                </a:solidFill>
              </a:endParaRPr>
            </a:p>
          </p:txBody>
        </p:sp>
        <p:sp>
          <p:nvSpPr>
            <p:cNvPr id="24" name="23 Rectángulo"/>
            <p:cNvSpPr/>
            <p:nvPr/>
          </p:nvSpPr>
          <p:spPr>
            <a:xfrm>
              <a:off x="857224" y="6572250"/>
              <a:ext cx="928694"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Objetivos</a:t>
              </a:r>
              <a:endParaRPr lang="es-ES" sz="1200" b="1" i="1" dirty="0">
                <a:solidFill>
                  <a:schemeClr val="bg1">
                    <a:lumMod val="50000"/>
                  </a:schemeClr>
                </a:solidFill>
              </a:endParaRPr>
            </a:p>
          </p:txBody>
        </p:sp>
        <p:sp>
          <p:nvSpPr>
            <p:cNvPr id="25" name="24 Rectángulo"/>
            <p:cNvSpPr/>
            <p:nvPr/>
          </p:nvSpPr>
          <p:spPr>
            <a:xfrm>
              <a:off x="0" y="6572250"/>
              <a:ext cx="1000100" cy="277813"/>
            </a:xfrm>
            <a:prstGeom prst="rect">
              <a:avLst/>
            </a:prstGeom>
            <a:solidFill>
              <a:schemeClr val="bg2">
                <a:lumMod val="40000"/>
                <a:lumOff val="60000"/>
              </a:schemeClr>
            </a:solidFill>
            <a:ln>
              <a:noFill/>
            </a:ln>
          </p:spPr>
          <p:txBody>
            <a:bodyPr wrap="square">
              <a:spAutoFit/>
            </a:bodyPr>
            <a:lstStyle/>
            <a:p>
              <a:pPr>
                <a:defRPr/>
              </a:pPr>
              <a:r>
                <a:rPr lang="es-ES" sz="1200" b="1" i="1" dirty="0" smtClean="0"/>
                <a:t>Motivación</a:t>
              </a:r>
              <a:endParaRPr lang="es-ES" sz="1200" dirty="0"/>
            </a:p>
          </p:txBody>
        </p:sp>
        <p:sp>
          <p:nvSpPr>
            <p:cNvPr id="26" name="25 Rectángulo"/>
            <p:cNvSpPr/>
            <p:nvPr/>
          </p:nvSpPr>
          <p:spPr>
            <a:xfrm>
              <a:off x="7929586" y="6572250"/>
              <a:ext cx="1214414"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Conclusiones</a:t>
              </a:r>
              <a:endParaRPr lang="es-ES" sz="1200" b="1" i="1" dirty="0">
                <a:solidFill>
                  <a:schemeClr val="bg1">
                    <a:lumMod val="50000"/>
                  </a:schemeClr>
                </a:solidFill>
              </a:endParaRPr>
            </a:p>
          </p:txBody>
        </p:sp>
        <p:sp>
          <p:nvSpPr>
            <p:cNvPr id="27" name="26 Rectángulo"/>
            <p:cNvSpPr/>
            <p:nvPr/>
          </p:nvSpPr>
          <p:spPr>
            <a:xfrm>
              <a:off x="6572287" y="6572250"/>
              <a:ext cx="1500175"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Validación </a:t>
              </a:r>
              <a:r>
                <a:rPr lang="es-ES" sz="1200" b="1" i="1" dirty="0">
                  <a:solidFill>
                    <a:schemeClr val="bg1">
                      <a:lumMod val="50000"/>
                    </a:schemeClr>
                  </a:solidFill>
                </a:rPr>
                <a:t>datos</a:t>
              </a:r>
            </a:p>
          </p:txBody>
        </p:sp>
        <p:sp>
          <p:nvSpPr>
            <p:cNvPr id="28" name="27 Rectángulo"/>
            <p:cNvSpPr/>
            <p:nvPr/>
          </p:nvSpPr>
          <p:spPr>
            <a:xfrm>
              <a:off x="4786326" y="6572250"/>
              <a:ext cx="2000252"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Validación </a:t>
              </a:r>
              <a:r>
                <a:rPr lang="es-ES" sz="1200" b="1" i="1" dirty="0">
                  <a:solidFill>
                    <a:schemeClr val="bg1">
                      <a:lumMod val="50000"/>
                    </a:schemeClr>
                  </a:solidFill>
                </a:rPr>
                <a:t>simulaciones</a:t>
              </a:r>
            </a:p>
          </p:txBody>
        </p:sp>
        <p:sp>
          <p:nvSpPr>
            <p:cNvPr id="29" name="28 Rectángulo"/>
            <p:cNvSpPr/>
            <p:nvPr/>
          </p:nvSpPr>
          <p:spPr>
            <a:xfrm>
              <a:off x="3000364" y="6572250"/>
              <a:ext cx="1928826" cy="276999"/>
            </a:xfrm>
            <a:prstGeom prst="rect">
              <a:avLst/>
            </a:prstGeom>
            <a:solidFill>
              <a:schemeClr val="bg2">
                <a:lumMod val="40000"/>
                <a:lumOff val="60000"/>
              </a:schemeClr>
            </a:solidFill>
            <a:ln>
              <a:noFill/>
            </a:ln>
          </p:spPr>
          <p:txBody>
            <a:bodyPr wrap="square">
              <a:spAutoFit/>
            </a:bodyPr>
            <a:lstStyle/>
            <a:p>
              <a:pPr algn="ctr">
                <a:defRPr/>
              </a:pPr>
              <a:r>
                <a:rPr lang="es-ES_tradnl" sz="1200" b="1" i="1" dirty="0" smtClean="0">
                  <a:solidFill>
                    <a:schemeClr val="bg1">
                      <a:lumMod val="50000"/>
                    </a:schemeClr>
                  </a:solidFill>
                </a:rPr>
                <a:t>Método desarrollado</a:t>
              </a:r>
              <a:endParaRPr lang="es-ES" sz="1200" b="1" i="1" dirty="0">
                <a:solidFill>
                  <a:schemeClr val="bg1">
                    <a:lumMod val="50000"/>
                  </a:schemeClr>
                </a:solidFill>
              </a:endParaRPr>
            </a:p>
          </p:txBody>
        </p:sp>
      </p:grpSp>
      <p:sp>
        <p:nvSpPr>
          <p:cNvPr id="19" name="18 Rectángulo"/>
          <p:cNvSpPr/>
          <p:nvPr/>
        </p:nvSpPr>
        <p:spPr>
          <a:xfrm>
            <a:off x="500034" y="3643314"/>
            <a:ext cx="4786346" cy="2360646"/>
          </a:xfrm>
          <a:prstGeom prst="rect">
            <a:avLst/>
          </a:prstGeom>
        </p:spPr>
        <p:txBody>
          <a:bodyPr wrap="square">
            <a:spAutoFit/>
          </a:bodyPr>
          <a:lstStyle/>
          <a:p>
            <a:pPr marL="342900" indent="-342900" algn="just">
              <a:lnSpc>
                <a:spcPct val="110000"/>
              </a:lnSpc>
              <a:buClr>
                <a:srgbClr val="FF0000"/>
              </a:buClr>
              <a:buSzPct val="100000"/>
              <a:buFont typeface="Wingdings" pitchFamily="2" charset="2"/>
              <a:buChar char="ü"/>
            </a:pPr>
            <a:endParaRPr lang="es-ES_tradnl" dirty="0" smtClean="0"/>
          </a:p>
          <a:p>
            <a:pPr marL="342900" indent="-342900" algn="just">
              <a:lnSpc>
                <a:spcPct val="110000"/>
              </a:lnSpc>
              <a:buClr>
                <a:srgbClr val="FF0000"/>
              </a:buClr>
              <a:buSzPct val="100000"/>
              <a:buFont typeface="Wingdings" pitchFamily="2" charset="2"/>
              <a:buChar char="ü"/>
            </a:pPr>
            <a:r>
              <a:rPr lang="es-ES_tradnl" sz="2000" dirty="0" smtClean="0"/>
              <a:t>Hay tres principales herramientas terapéuticas: cirugía, radioterapia y quimioterapia. </a:t>
            </a:r>
          </a:p>
          <a:p>
            <a:pPr marL="342900" indent="-342900" algn="just">
              <a:lnSpc>
                <a:spcPct val="110000"/>
              </a:lnSpc>
              <a:buClr>
                <a:srgbClr val="FF0000"/>
              </a:buClr>
              <a:buSzPct val="100000"/>
              <a:buFont typeface="Wingdings" pitchFamily="2" charset="2"/>
              <a:buChar char="ü"/>
            </a:pPr>
            <a:endParaRPr lang="es-ES_tradnl" sz="1600" dirty="0" smtClean="0"/>
          </a:p>
          <a:p>
            <a:pPr marL="342900" indent="-342900" algn="just">
              <a:lnSpc>
                <a:spcPct val="110000"/>
              </a:lnSpc>
              <a:buClr>
                <a:srgbClr val="FF0000"/>
              </a:buClr>
              <a:buSzPct val="100000"/>
              <a:buFont typeface="Wingdings" pitchFamily="2" charset="2"/>
              <a:buChar char="ü"/>
            </a:pPr>
            <a:r>
              <a:rPr lang="es-ES_tradnl" sz="2000" b="1" dirty="0" smtClean="0"/>
              <a:t>El 50 % de los pacientes de cáncer son tratados con radioterapia</a:t>
            </a:r>
          </a:p>
        </p:txBody>
      </p:sp>
      <p:grpSp>
        <p:nvGrpSpPr>
          <p:cNvPr id="32" name="31 Grupo"/>
          <p:cNvGrpSpPr/>
          <p:nvPr/>
        </p:nvGrpSpPr>
        <p:grpSpPr>
          <a:xfrm>
            <a:off x="5357818" y="3571876"/>
            <a:ext cx="3571900" cy="2500330"/>
            <a:chOff x="5357818" y="4019140"/>
            <a:chExt cx="3214710" cy="2267380"/>
          </a:xfrm>
        </p:grpSpPr>
        <p:pic>
          <p:nvPicPr>
            <p:cNvPr id="2052" name="Picture 4"/>
            <p:cNvPicPr>
              <a:picLocks noChangeAspect="1" noChangeArrowheads="1"/>
            </p:cNvPicPr>
            <p:nvPr/>
          </p:nvPicPr>
          <p:blipFill>
            <a:blip r:embed="rId2"/>
            <a:srcRect b="4321"/>
            <a:stretch>
              <a:fillRect/>
            </a:stretch>
          </p:blipFill>
          <p:spPr bwMode="auto">
            <a:xfrm>
              <a:off x="5357818" y="4071942"/>
              <a:ext cx="3214710" cy="2214578"/>
            </a:xfrm>
            <a:prstGeom prst="rect">
              <a:avLst/>
            </a:prstGeom>
            <a:noFill/>
            <a:ln w="9525">
              <a:solidFill>
                <a:schemeClr val="tx1"/>
              </a:solidFill>
              <a:miter lim="800000"/>
              <a:headEnd/>
              <a:tailEnd/>
            </a:ln>
            <a:effectLst/>
          </p:spPr>
        </p:pic>
        <p:sp>
          <p:nvSpPr>
            <p:cNvPr id="20" name="19 CuadroTexto"/>
            <p:cNvSpPr txBox="1"/>
            <p:nvPr/>
          </p:nvSpPr>
          <p:spPr>
            <a:xfrm>
              <a:off x="6929454" y="4643446"/>
              <a:ext cx="1500198" cy="338554"/>
            </a:xfrm>
            <a:prstGeom prst="rect">
              <a:avLst/>
            </a:prstGeom>
            <a:noFill/>
          </p:spPr>
          <p:txBody>
            <a:bodyPr wrap="square" rtlCol="0">
              <a:spAutoFit/>
            </a:bodyPr>
            <a:lstStyle/>
            <a:p>
              <a:r>
                <a:rPr lang="es-ES_tradnl" sz="1600" b="1" dirty="0" smtClean="0"/>
                <a:t>Radioterapia</a:t>
              </a:r>
              <a:endParaRPr lang="es-ES" sz="1600" b="1" dirty="0"/>
            </a:p>
          </p:txBody>
        </p:sp>
        <p:sp>
          <p:nvSpPr>
            <p:cNvPr id="21" name="20 CuadroTexto"/>
            <p:cNvSpPr txBox="1"/>
            <p:nvPr/>
          </p:nvSpPr>
          <p:spPr>
            <a:xfrm>
              <a:off x="5715008" y="5214950"/>
              <a:ext cx="1214446" cy="338554"/>
            </a:xfrm>
            <a:prstGeom prst="rect">
              <a:avLst/>
            </a:prstGeom>
            <a:noFill/>
          </p:spPr>
          <p:txBody>
            <a:bodyPr wrap="square" rtlCol="0">
              <a:spAutoFit/>
            </a:bodyPr>
            <a:lstStyle/>
            <a:p>
              <a:r>
                <a:rPr lang="es-ES_tradnl" sz="1600" b="1" dirty="0" smtClean="0"/>
                <a:t>Cirugía</a:t>
              </a:r>
              <a:endParaRPr lang="es-ES" sz="1600" b="1" dirty="0"/>
            </a:p>
          </p:txBody>
        </p:sp>
        <p:sp>
          <p:nvSpPr>
            <p:cNvPr id="30" name="29 CuadroTexto"/>
            <p:cNvSpPr txBox="1"/>
            <p:nvPr/>
          </p:nvSpPr>
          <p:spPr>
            <a:xfrm>
              <a:off x="5929322" y="4019140"/>
              <a:ext cx="2062178" cy="338554"/>
            </a:xfrm>
            <a:prstGeom prst="rect">
              <a:avLst/>
            </a:prstGeom>
            <a:noFill/>
          </p:spPr>
          <p:txBody>
            <a:bodyPr wrap="square" rtlCol="0">
              <a:spAutoFit/>
            </a:bodyPr>
            <a:lstStyle/>
            <a:p>
              <a:r>
                <a:rPr lang="es-ES_tradnl" sz="1600" b="1" dirty="0" smtClean="0"/>
                <a:t>Quimioterapia</a:t>
              </a:r>
              <a:endParaRPr lang="es-ES" sz="1600" b="1" dirty="0"/>
            </a:p>
          </p:txBody>
        </p:sp>
      </p:gr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nvGraphicFramePr>
        <p:xfrm>
          <a:off x="500034" y="1714488"/>
          <a:ext cx="7715307" cy="4800624"/>
        </p:xfrm>
        <a:graphic>
          <a:graphicData uri="http://schemas.openxmlformats.org/drawingml/2006/table">
            <a:tbl>
              <a:tblPr/>
              <a:tblGrid>
                <a:gridCol w="1142981"/>
                <a:gridCol w="1214473"/>
                <a:gridCol w="787032"/>
                <a:gridCol w="818694"/>
                <a:gridCol w="818694"/>
                <a:gridCol w="817827"/>
                <a:gridCol w="1057803"/>
                <a:gridCol w="1057803"/>
              </a:tblGrid>
              <a:tr h="409248">
                <a:tc>
                  <a:txBody>
                    <a:bodyPr/>
                    <a:lstStyle/>
                    <a:p>
                      <a:pPr algn="l">
                        <a:spcAft>
                          <a:spcPts val="0"/>
                        </a:spcAft>
                      </a:pPr>
                      <a:r>
                        <a:rPr lang="es-ES" sz="1600" dirty="0">
                          <a:latin typeface="Garamond"/>
                          <a:ea typeface="Times New Roman"/>
                          <a:cs typeface="Times New Roman"/>
                        </a:rPr>
                        <a:t> </a:t>
                      </a:r>
                    </a:p>
                  </a:txBody>
                  <a:tcPr marL="0" marR="0" marT="0" marB="0" anchor="ctr">
                    <a:lnL>
                      <a:noFill/>
                    </a:lnL>
                    <a:lnR>
                      <a:noFill/>
                    </a:lnR>
                    <a:lnT>
                      <a:noFill/>
                    </a:lnT>
                    <a:lnB w="19050" cap="flat" cmpd="dbl" algn="ctr">
                      <a:solidFill>
                        <a:srgbClr val="000000"/>
                      </a:solidFill>
                      <a:prstDash val="solid"/>
                      <a:round/>
                      <a:headEnd type="none" w="med" len="med"/>
                      <a:tailEnd type="none" w="med" len="med"/>
                    </a:lnB>
                  </a:tcPr>
                </a:tc>
                <a:tc>
                  <a:txBody>
                    <a:bodyPr/>
                    <a:lstStyle/>
                    <a:p>
                      <a:pPr algn="ctr">
                        <a:spcAft>
                          <a:spcPts val="0"/>
                        </a:spcAft>
                      </a:pPr>
                      <a:r>
                        <a:rPr lang="es-ES" sz="2000" dirty="0">
                          <a:solidFill>
                            <a:srgbClr val="000000"/>
                          </a:solidFill>
                          <a:latin typeface="Garamond"/>
                          <a:ea typeface="Times New Roman"/>
                          <a:cs typeface="Times New Roman"/>
                        </a:rPr>
                        <a:t>Tol.</a:t>
                      </a:r>
                      <a:endParaRPr lang="es-ES" sz="2000" dirty="0">
                        <a:latin typeface="Garamond"/>
                        <a:ea typeface="Times New Roman"/>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rtl="0" fontAlgn="base">
                        <a:spcBef>
                          <a:spcPct val="0"/>
                        </a:spcBef>
                        <a:spcAft>
                          <a:spcPct val="0"/>
                        </a:spcAft>
                      </a:pPr>
                      <a:r>
                        <a:rPr lang="es-ES" sz="1800" b="1" kern="1200" dirty="0" err="1">
                          <a:solidFill>
                            <a:srgbClr val="7030A0"/>
                          </a:solidFill>
                          <a:latin typeface="Arial" charset="0"/>
                          <a:ea typeface="ＭＳ Ｐゴシック" pitchFamily="34" charset="-128"/>
                          <a:cs typeface="+mn-cs"/>
                        </a:rPr>
                        <a:t>Met</a:t>
                      </a:r>
                      <a:r>
                        <a:rPr lang="es-ES" sz="1800" b="1" kern="1200" dirty="0">
                          <a:solidFill>
                            <a:srgbClr val="7030A0"/>
                          </a:solidFill>
                          <a:latin typeface="Arial" charset="0"/>
                          <a:ea typeface="ＭＳ Ｐゴシック" pitchFamily="34" charset="-128"/>
                          <a:cs typeface="+mn-cs"/>
                        </a:rPr>
                        <a:t>. 1</a:t>
                      </a:r>
                    </a:p>
                  </a:txBody>
                  <a:tcPr marL="44450" marR="44450" marT="0" marB="0" anchor="ctr">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gn="ctr" defTabSz="457200" rtl="0" fontAlgn="base">
                        <a:spcBef>
                          <a:spcPct val="0"/>
                        </a:spcBef>
                        <a:spcAft>
                          <a:spcPct val="0"/>
                        </a:spcAft>
                      </a:pPr>
                      <a:r>
                        <a:rPr lang="es-ES" sz="1800" b="1" kern="1200" dirty="0" err="1">
                          <a:solidFill>
                            <a:srgbClr val="F57409"/>
                          </a:solidFill>
                          <a:latin typeface="Arial" charset="0"/>
                          <a:ea typeface="ＭＳ Ｐゴシック" pitchFamily="34" charset="-128"/>
                          <a:cs typeface="+mn-cs"/>
                        </a:rPr>
                        <a:t>Met</a:t>
                      </a:r>
                      <a:r>
                        <a:rPr lang="es-ES" sz="1800" b="1" kern="1200" dirty="0">
                          <a:solidFill>
                            <a:srgbClr val="F57409"/>
                          </a:solidFill>
                          <a:latin typeface="Arial" charset="0"/>
                          <a:ea typeface="ＭＳ Ｐゴシック" pitchFamily="34" charset="-128"/>
                          <a:cs typeface="+mn-cs"/>
                        </a:rPr>
                        <a:t>. 2</a:t>
                      </a:r>
                    </a:p>
                  </a:txBody>
                  <a:tcPr marL="44450" marR="44450" marT="0" marB="0" anchor="ctr">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0" algn="ctr" defTabSz="457200" rtl="0" eaLnBrk="1" fontAlgn="base" latinLnBrk="0" hangingPunct="1">
                        <a:spcBef>
                          <a:spcPct val="0"/>
                        </a:spcBef>
                        <a:spcAft>
                          <a:spcPct val="0"/>
                        </a:spcAft>
                      </a:pPr>
                      <a:r>
                        <a:rPr lang="en-US" sz="1800" b="1" kern="1200" dirty="0">
                          <a:solidFill>
                            <a:srgbClr val="7030A0"/>
                          </a:solidFill>
                          <a:latin typeface="Arial" charset="0"/>
                          <a:ea typeface="ＭＳ Ｐゴシック" pitchFamily="34" charset="-128"/>
                          <a:cs typeface="+mn-cs"/>
                        </a:rPr>
                        <a:t>Met. 3</a:t>
                      </a:r>
                      <a:endParaRPr lang="es-ES" sz="1800" b="1" kern="1200" dirty="0">
                        <a:solidFill>
                          <a:srgbClr val="7030A0"/>
                        </a:solidFill>
                        <a:latin typeface="Arial" charset="0"/>
                        <a:ea typeface="ＭＳ Ｐゴシック" pitchFamily="34" charset="-128"/>
                        <a:cs typeface="+mn-cs"/>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0" algn="ctr" defTabSz="457200" rtl="0" eaLnBrk="1" fontAlgn="base" latinLnBrk="0" hangingPunct="1">
                        <a:spcBef>
                          <a:spcPct val="0"/>
                        </a:spcBef>
                        <a:spcAft>
                          <a:spcPct val="0"/>
                        </a:spcAft>
                      </a:pPr>
                      <a:r>
                        <a:rPr lang="en-US" sz="1800" b="1" kern="1200" dirty="0">
                          <a:solidFill>
                            <a:srgbClr val="F57409"/>
                          </a:solidFill>
                          <a:latin typeface="Arial" charset="0"/>
                          <a:ea typeface="ＭＳ Ｐゴシック" pitchFamily="34" charset="-128"/>
                          <a:cs typeface="+mn-cs"/>
                        </a:rPr>
                        <a:t>Met. 4</a:t>
                      </a:r>
                      <a:endParaRPr lang="es-ES" sz="1800" b="1" kern="1200" dirty="0">
                        <a:solidFill>
                          <a:srgbClr val="F57409"/>
                        </a:solidFill>
                        <a:latin typeface="Arial" charset="0"/>
                        <a:ea typeface="ＭＳ Ｐゴシック" pitchFamily="34" charset="-128"/>
                        <a:cs typeface="+mn-cs"/>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0" algn="ctr" defTabSz="457200" rtl="0" eaLnBrk="1" fontAlgn="base" latinLnBrk="0" hangingPunct="1">
                        <a:spcBef>
                          <a:spcPct val="0"/>
                        </a:spcBef>
                        <a:spcAft>
                          <a:spcPct val="0"/>
                        </a:spcAft>
                      </a:pPr>
                      <a:r>
                        <a:rPr lang="en-US" sz="1800" b="1" kern="1200" dirty="0">
                          <a:solidFill>
                            <a:srgbClr val="7030A0"/>
                          </a:solidFill>
                          <a:latin typeface="Arial" charset="0"/>
                          <a:ea typeface="ＭＳ Ｐゴシック" pitchFamily="34" charset="-128"/>
                          <a:cs typeface="+mn-cs"/>
                        </a:rPr>
                        <a:t>Met. 5</a:t>
                      </a:r>
                      <a:endParaRPr lang="es-ES" sz="1800" b="1" kern="1200" dirty="0">
                        <a:solidFill>
                          <a:srgbClr val="7030A0"/>
                        </a:solidFill>
                        <a:latin typeface="Arial" charset="0"/>
                        <a:ea typeface="ＭＳ Ｐゴシック" pitchFamily="34" charset="-128"/>
                        <a:cs typeface="+mn-cs"/>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0" algn="ctr" defTabSz="457200" rtl="0" eaLnBrk="1" fontAlgn="base" latinLnBrk="0" hangingPunct="1">
                        <a:spcBef>
                          <a:spcPct val="0"/>
                        </a:spcBef>
                        <a:spcAft>
                          <a:spcPct val="0"/>
                        </a:spcAft>
                      </a:pPr>
                      <a:r>
                        <a:rPr lang="en-US" sz="1800" b="1" kern="1200" dirty="0">
                          <a:solidFill>
                            <a:srgbClr val="F57409"/>
                          </a:solidFill>
                          <a:latin typeface="Arial" charset="0"/>
                          <a:ea typeface="ＭＳ Ｐゴシック" pitchFamily="34" charset="-128"/>
                          <a:cs typeface="+mn-cs"/>
                        </a:rPr>
                        <a:t>Met. 6</a:t>
                      </a:r>
                      <a:endParaRPr lang="es-ES" sz="1800" b="1" kern="1200" dirty="0">
                        <a:solidFill>
                          <a:srgbClr val="F57409"/>
                        </a:solidFill>
                        <a:latin typeface="Arial" charset="0"/>
                        <a:ea typeface="ＭＳ Ｐゴシック" pitchFamily="34" charset="-128"/>
                        <a:cs typeface="+mn-cs"/>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r>
              <a:tr h="195580">
                <a:tc rowSpan="2">
                  <a:txBody>
                    <a:bodyPr/>
                    <a:lstStyle/>
                    <a:p>
                      <a:pPr algn="ctr">
                        <a:spcAft>
                          <a:spcPts val="0"/>
                        </a:spcAft>
                      </a:pPr>
                      <a:r>
                        <a:rPr lang="en-US" sz="1800" b="1" dirty="0">
                          <a:solidFill>
                            <a:srgbClr val="000000"/>
                          </a:solidFill>
                          <a:latin typeface="Garamond"/>
                          <a:ea typeface="Times New Roman"/>
                          <a:cs typeface="Times New Roman"/>
                        </a:rPr>
                        <a:t>Agua</a:t>
                      </a:r>
                      <a:endParaRPr lang="es-ES" sz="1800" b="1" dirty="0">
                        <a:latin typeface="Garamond"/>
                        <a:ea typeface="Times New Roman"/>
                        <a:cs typeface="Times New Roman"/>
                      </a:endParaRPr>
                    </a:p>
                  </a:txBody>
                  <a:tcPr marL="44450" marR="44450" marT="0" marB="0" anchor="ctr">
                    <a:lnL>
                      <a:noFill/>
                    </a:lnL>
                    <a:lnR>
                      <a:noFill/>
                    </a:lnR>
                    <a:lnT w="19050" cap="flat" cmpd="dbl" algn="ctr">
                      <a:solidFill>
                        <a:srgbClr val="000000"/>
                      </a:solidFill>
                      <a:prstDash val="solid"/>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a:spcAft>
                          <a:spcPts val="0"/>
                        </a:spcAft>
                      </a:pPr>
                      <a:r>
                        <a:rPr lang="en-US" sz="1800" dirty="0">
                          <a:solidFill>
                            <a:srgbClr val="000000"/>
                          </a:solidFill>
                          <a:latin typeface="Garamond"/>
                          <a:ea typeface="Times New Roman"/>
                          <a:cs typeface="Times New Roman"/>
                        </a:rPr>
                        <a:t>2% 2 mm</a:t>
                      </a:r>
                      <a:endParaRPr lang="es-ES" sz="1800" dirty="0">
                        <a:latin typeface="Garamond"/>
                        <a:ea typeface="Times New Roman"/>
                        <a:cs typeface="Times New Roman"/>
                      </a:endParaRPr>
                    </a:p>
                  </a:txBody>
                  <a:tcPr marL="44450" marR="44450" marT="0" marB="0" anchor="b">
                    <a:lnL>
                      <a:noFill/>
                    </a:lnL>
                    <a:lnR>
                      <a:noFill/>
                    </a:lnR>
                    <a:lnT>
                      <a:noFill/>
                    </a:lnT>
                    <a:lnB>
                      <a:noFill/>
                    </a:lnB>
                  </a:tcPr>
                </a:tc>
                <a:tc>
                  <a:txBody>
                    <a:bodyPr/>
                    <a:lstStyle/>
                    <a:p>
                      <a:pPr algn="ctr">
                        <a:spcAft>
                          <a:spcPts val="0"/>
                        </a:spcAft>
                      </a:pPr>
                      <a:r>
                        <a:rPr lang="es-ES" sz="1800" dirty="0">
                          <a:solidFill>
                            <a:srgbClr val="000000"/>
                          </a:solidFill>
                          <a:latin typeface="Garamond" pitchFamily="18" charset="0"/>
                          <a:ea typeface="Times New Roman"/>
                          <a:cs typeface="Garamond"/>
                        </a:rPr>
                        <a:t>100.0</a:t>
                      </a:r>
                      <a:endParaRPr lang="es-ES" sz="1800" dirty="0">
                        <a:latin typeface="Garamond" pitchFamily="18" charset="0"/>
                        <a:ea typeface="Times New Roman"/>
                        <a:cs typeface="Times New Roman"/>
                      </a:endParaRPr>
                    </a:p>
                  </a:txBody>
                  <a:tcPr marL="44450" marR="44450" marT="0" marB="0" anchor="b">
                    <a:lnL>
                      <a:noFill/>
                    </a:lnL>
                    <a:lnR>
                      <a:noFill/>
                    </a:lnR>
                    <a:lnT w="19050" cap="flat" cmpd="dbl" algn="ctr">
                      <a:solidFill>
                        <a:srgbClr val="000000"/>
                      </a:solidFill>
                      <a:prstDash val="solid"/>
                      <a:round/>
                      <a:headEnd type="none" w="med" len="med"/>
                      <a:tailEnd type="none" w="med" len="med"/>
                    </a:lnT>
                    <a:lnB>
                      <a:noFill/>
                    </a:lnB>
                  </a:tcPr>
                </a:tc>
                <a:tc>
                  <a:txBody>
                    <a:bodyPr/>
                    <a:lstStyle/>
                    <a:p>
                      <a:pPr algn="ctr">
                        <a:spcAft>
                          <a:spcPts val="0"/>
                        </a:spcAft>
                      </a:pPr>
                      <a:r>
                        <a:rPr lang="en-US" sz="1800">
                          <a:solidFill>
                            <a:srgbClr val="000000"/>
                          </a:solidFill>
                          <a:latin typeface="Garamond" pitchFamily="18" charset="0"/>
                          <a:ea typeface="Times New Roman"/>
                          <a:cs typeface="Times New Roman"/>
                        </a:rPr>
                        <a:t>100.0</a:t>
                      </a:r>
                      <a:endParaRPr lang="es-ES" sz="1800">
                        <a:latin typeface="Garamond" pitchFamily="18" charset="0"/>
                        <a:ea typeface="Times New Roman"/>
                        <a:cs typeface="Times New Roman"/>
                      </a:endParaRPr>
                    </a:p>
                  </a:txBody>
                  <a:tcPr marL="44450" marR="44450" marT="0" marB="0" anchor="b">
                    <a:lnL>
                      <a:noFill/>
                    </a:lnL>
                    <a:lnR>
                      <a:noFill/>
                    </a:lnR>
                    <a:lnT w="19050" cap="flat" cmpd="dbl" algn="ctr">
                      <a:solidFill>
                        <a:srgbClr val="000000"/>
                      </a:solidFill>
                      <a:prstDash val="solid"/>
                      <a:round/>
                      <a:headEnd type="none" w="med" len="med"/>
                      <a:tailEnd type="none" w="med" len="med"/>
                    </a:lnT>
                    <a:lnB>
                      <a:noFill/>
                    </a:lnB>
                  </a:tcPr>
                </a:tc>
                <a:tc>
                  <a:txBody>
                    <a:bodyPr/>
                    <a:lstStyle/>
                    <a:p>
                      <a:pPr algn="ctr">
                        <a:spcAft>
                          <a:spcPts val="0"/>
                        </a:spcAft>
                      </a:pPr>
                      <a:r>
                        <a:rPr lang="en-US" sz="1800" dirty="0">
                          <a:solidFill>
                            <a:srgbClr val="000000"/>
                          </a:solidFill>
                          <a:latin typeface="Garamond" pitchFamily="18" charset="0"/>
                          <a:ea typeface="Times New Roman"/>
                          <a:cs typeface="Times New Roman"/>
                        </a:rPr>
                        <a:t>100</a:t>
                      </a:r>
                      <a:endParaRPr lang="es-ES" sz="1800" dirty="0">
                        <a:latin typeface="Garamond" pitchFamily="18" charset="0"/>
                        <a:ea typeface="Times New Roman"/>
                        <a:cs typeface="Times New Roman"/>
                      </a:endParaRPr>
                    </a:p>
                  </a:txBody>
                  <a:tcPr marL="44450" marR="44450" marT="0" marB="0" anchor="b">
                    <a:lnL>
                      <a:noFill/>
                    </a:lnL>
                    <a:lnR>
                      <a:noFill/>
                    </a:lnR>
                    <a:lnT w="19050" cap="flat" cmpd="dbl" algn="ctr">
                      <a:solidFill>
                        <a:srgbClr val="000000"/>
                      </a:solidFill>
                      <a:prstDash val="solid"/>
                      <a:round/>
                      <a:headEnd type="none" w="med" len="med"/>
                      <a:tailEnd type="none" w="med" len="med"/>
                    </a:lnT>
                    <a:lnB>
                      <a:noFill/>
                    </a:lnB>
                  </a:tcPr>
                </a:tc>
                <a:tc>
                  <a:txBody>
                    <a:bodyPr/>
                    <a:lstStyle/>
                    <a:p>
                      <a:pPr algn="ctr">
                        <a:spcAft>
                          <a:spcPts val="0"/>
                        </a:spcAft>
                      </a:pPr>
                      <a:r>
                        <a:rPr lang="en-US" sz="1800">
                          <a:solidFill>
                            <a:srgbClr val="000000"/>
                          </a:solidFill>
                          <a:latin typeface="Garamond" pitchFamily="18" charset="0"/>
                          <a:ea typeface="Times New Roman"/>
                          <a:cs typeface="Times New Roman"/>
                        </a:rPr>
                        <a:t>99.9</a:t>
                      </a:r>
                      <a:endParaRPr lang="es-ES" sz="1800">
                        <a:latin typeface="Garamond" pitchFamily="18" charset="0"/>
                        <a:ea typeface="Times New Roman"/>
                        <a:cs typeface="Times New Roman"/>
                      </a:endParaRPr>
                    </a:p>
                  </a:txBody>
                  <a:tcPr marL="44450" marR="44450" marT="0" marB="0" anchor="b">
                    <a:lnL>
                      <a:noFill/>
                    </a:lnL>
                    <a:lnR>
                      <a:noFill/>
                    </a:lnR>
                    <a:lnT w="19050" cap="flat" cmpd="dbl" algn="ctr">
                      <a:solidFill>
                        <a:srgbClr val="000000"/>
                      </a:solidFill>
                      <a:prstDash val="solid"/>
                      <a:round/>
                      <a:headEnd type="none" w="med" len="med"/>
                      <a:tailEnd type="none" w="med" len="med"/>
                    </a:lnT>
                    <a:lnB>
                      <a:noFill/>
                    </a:lnB>
                  </a:tcPr>
                </a:tc>
                <a:tc>
                  <a:txBody>
                    <a:bodyPr/>
                    <a:lstStyle/>
                    <a:p>
                      <a:pPr algn="ctr">
                        <a:spcAft>
                          <a:spcPts val="0"/>
                        </a:spcAft>
                      </a:pPr>
                      <a:r>
                        <a:rPr lang="es-ES" sz="1800">
                          <a:latin typeface="Garamond" pitchFamily="18" charset="0"/>
                          <a:ea typeface="Times New Roman"/>
                          <a:cs typeface="Times New Roman"/>
                        </a:rPr>
                        <a:t>97.7</a:t>
                      </a:r>
                    </a:p>
                  </a:txBody>
                  <a:tcPr marL="44450" marR="44450" marT="0" marB="0" anchor="b">
                    <a:lnL>
                      <a:noFill/>
                    </a:lnL>
                    <a:lnR>
                      <a:noFill/>
                    </a:lnR>
                    <a:lnT w="19050" cap="flat" cmpd="dbl" algn="ctr">
                      <a:solidFill>
                        <a:srgbClr val="000000"/>
                      </a:solidFill>
                      <a:prstDash val="solid"/>
                      <a:round/>
                      <a:headEnd type="none" w="med" len="med"/>
                      <a:tailEnd type="none" w="med" len="med"/>
                    </a:lnT>
                    <a:lnB>
                      <a:noFill/>
                    </a:lnB>
                  </a:tcPr>
                </a:tc>
                <a:tc>
                  <a:txBody>
                    <a:bodyPr/>
                    <a:lstStyle/>
                    <a:p>
                      <a:pPr algn="ctr">
                        <a:spcAft>
                          <a:spcPts val="0"/>
                        </a:spcAft>
                      </a:pPr>
                      <a:r>
                        <a:rPr lang="es-ES" sz="1800">
                          <a:solidFill>
                            <a:srgbClr val="FF0000"/>
                          </a:solidFill>
                          <a:latin typeface="Garamond" pitchFamily="18" charset="0"/>
                          <a:ea typeface="Times New Roman"/>
                          <a:cs typeface="Times New Roman"/>
                        </a:rPr>
                        <a:t>76.2</a:t>
                      </a:r>
                      <a:endParaRPr lang="es-ES" sz="1800">
                        <a:latin typeface="Garamond" pitchFamily="18" charset="0"/>
                        <a:ea typeface="Times New Roman"/>
                        <a:cs typeface="Times New Roman"/>
                      </a:endParaRPr>
                    </a:p>
                  </a:txBody>
                  <a:tcPr marL="44450" marR="44450" marT="0" marB="0" anchor="b">
                    <a:lnL>
                      <a:noFill/>
                    </a:lnL>
                    <a:lnR>
                      <a:noFill/>
                    </a:lnR>
                    <a:lnT w="19050" cap="flat" cmpd="dbl" algn="ctr">
                      <a:solidFill>
                        <a:srgbClr val="000000"/>
                      </a:solidFill>
                      <a:prstDash val="solid"/>
                      <a:round/>
                      <a:headEnd type="none" w="med" len="med"/>
                      <a:tailEnd type="none" w="med" len="med"/>
                    </a:lnT>
                    <a:lnB>
                      <a:noFill/>
                    </a:lnB>
                  </a:tcPr>
                </a:tc>
              </a:tr>
              <a:tr h="195580">
                <a:tc vMerge="1">
                  <a:txBody>
                    <a:bodyPr/>
                    <a:lstStyle/>
                    <a:p>
                      <a:endParaRPr lang="es-ES"/>
                    </a:p>
                  </a:txBody>
                  <a:tcPr/>
                </a:tc>
                <a:tc>
                  <a:txBody>
                    <a:bodyPr/>
                    <a:lstStyle/>
                    <a:p>
                      <a:pPr algn="ctr">
                        <a:spcAft>
                          <a:spcPts val="0"/>
                        </a:spcAft>
                      </a:pPr>
                      <a:r>
                        <a:rPr lang="en-US" sz="1800" b="1" dirty="0">
                          <a:solidFill>
                            <a:srgbClr val="000000"/>
                          </a:solidFill>
                          <a:latin typeface="Garamond"/>
                          <a:ea typeface="Times New Roman"/>
                          <a:cs typeface="Times New Roman"/>
                        </a:rPr>
                        <a:t>3% 3 mm</a:t>
                      </a:r>
                      <a:endParaRPr lang="es-ES" sz="1800" dirty="0">
                        <a:latin typeface="Garamond"/>
                        <a:ea typeface="Times New Roman"/>
                        <a:cs typeface="Times New Roman"/>
                      </a:endParaRPr>
                    </a:p>
                  </a:txBody>
                  <a:tcPr marL="44450" marR="44450" marT="0" marB="0" anchor="b">
                    <a:lnL>
                      <a:noFill/>
                    </a:lnL>
                    <a:lnR>
                      <a:noFill/>
                    </a:lnR>
                    <a:lnT>
                      <a:noFill/>
                    </a:lnT>
                    <a:lnB w="12700" cap="flat" cmpd="sng" algn="ctr">
                      <a:solidFill>
                        <a:srgbClr val="000000"/>
                      </a:solidFill>
                      <a:prstDash val="dash"/>
                      <a:round/>
                      <a:headEnd type="none" w="med" len="med"/>
                      <a:tailEnd type="none" w="med" len="med"/>
                    </a:lnB>
                  </a:tcPr>
                </a:tc>
                <a:tc>
                  <a:txBody>
                    <a:bodyPr/>
                    <a:lstStyle/>
                    <a:p>
                      <a:pPr algn="ctr">
                        <a:spcAft>
                          <a:spcPts val="0"/>
                        </a:spcAft>
                      </a:pPr>
                      <a:r>
                        <a:rPr lang="es-ES" sz="1800" b="1" dirty="0">
                          <a:solidFill>
                            <a:srgbClr val="000000"/>
                          </a:solidFill>
                          <a:latin typeface="Garamond" pitchFamily="18" charset="0"/>
                          <a:ea typeface="Times New Roman"/>
                          <a:cs typeface="Times New Roman"/>
                        </a:rPr>
                        <a:t>100.0</a:t>
                      </a:r>
                      <a:endParaRPr lang="es-ES" sz="1800" dirty="0">
                        <a:latin typeface="Garamond" pitchFamily="18" charset="0"/>
                        <a:ea typeface="Times New Roman"/>
                        <a:cs typeface="Times New Roman"/>
                      </a:endParaRPr>
                    </a:p>
                  </a:txBody>
                  <a:tcPr marL="44450" marR="44450" marT="0" marB="0" anchor="b">
                    <a:lnL>
                      <a:noFill/>
                    </a:lnL>
                    <a:lnR>
                      <a:noFill/>
                    </a:lnR>
                    <a:lnT>
                      <a:noFill/>
                    </a:lnT>
                    <a:lnB w="12700" cap="flat" cmpd="sng" algn="ctr">
                      <a:solidFill>
                        <a:srgbClr val="000000"/>
                      </a:solidFill>
                      <a:prstDash val="dash"/>
                      <a:round/>
                      <a:headEnd type="none" w="med" len="med"/>
                      <a:tailEnd type="none" w="med" len="med"/>
                    </a:lnB>
                  </a:tcPr>
                </a:tc>
                <a:tc>
                  <a:txBody>
                    <a:bodyPr/>
                    <a:lstStyle/>
                    <a:p>
                      <a:pPr algn="ctr">
                        <a:spcAft>
                          <a:spcPts val="0"/>
                        </a:spcAft>
                      </a:pPr>
                      <a:r>
                        <a:rPr lang="es-ES" sz="1800" b="1">
                          <a:solidFill>
                            <a:srgbClr val="000000"/>
                          </a:solidFill>
                          <a:latin typeface="Garamond" pitchFamily="18" charset="0"/>
                          <a:ea typeface="Times New Roman"/>
                          <a:cs typeface="Times New Roman"/>
                        </a:rPr>
                        <a:t>100.0</a:t>
                      </a:r>
                      <a:endParaRPr lang="es-ES" sz="1800">
                        <a:latin typeface="Garamond" pitchFamily="18" charset="0"/>
                        <a:ea typeface="Times New Roman"/>
                        <a:cs typeface="Times New Roman"/>
                      </a:endParaRPr>
                    </a:p>
                  </a:txBody>
                  <a:tcPr marL="44450" marR="44450" marT="0" marB="0" anchor="b">
                    <a:lnL>
                      <a:noFill/>
                    </a:lnL>
                    <a:lnR>
                      <a:noFill/>
                    </a:lnR>
                    <a:lnT>
                      <a:noFill/>
                    </a:lnT>
                    <a:lnB w="12700" cap="flat" cmpd="sng" algn="ctr">
                      <a:solidFill>
                        <a:srgbClr val="000000"/>
                      </a:solidFill>
                      <a:prstDash val="dash"/>
                      <a:round/>
                      <a:headEnd type="none" w="med" len="med"/>
                      <a:tailEnd type="none" w="med" len="med"/>
                    </a:lnB>
                  </a:tcPr>
                </a:tc>
                <a:tc>
                  <a:txBody>
                    <a:bodyPr/>
                    <a:lstStyle/>
                    <a:p>
                      <a:pPr algn="ctr">
                        <a:spcAft>
                          <a:spcPts val="0"/>
                        </a:spcAft>
                      </a:pPr>
                      <a:r>
                        <a:rPr lang="es-ES" sz="1800" b="1" dirty="0">
                          <a:solidFill>
                            <a:srgbClr val="000000"/>
                          </a:solidFill>
                          <a:latin typeface="Garamond" pitchFamily="18" charset="0"/>
                          <a:ea typeface="Times New Roman"/>
                          <a:cs typeface="Times New Roman"/>
                        </a:rPr>
                        <a:t>100</a:t>
                      </a:r>
                      <a:endParaRPr lang="es-ES" sz="1800" dirty="0">
                        <a:latin typeface="Garamond" pitchFamily="18" charset="0"/>
                        <a:ea typeface="Times New Roman"/>
                        <a:cs typeface="Times New Roman"/>
                      </a:endParaRPr>
                    </a:p>
                  </a:txBody>
                  <a:tcPr marL="44450" marR="44450" marT="0" marB="0" anchor="b">
                    <a:lnL>
                      <a:noFill/>
                    </a:lnL>
                    <a:lnR>
                      <a:noFill/>
                    </a:lnR>
                    <a:lnT>
                      <a:noFill/>
                    </a:lnT>
                    <a:lnB w="12700" cap="flat" cmpd="sng" algn="ctr">
                      <a:solidFill>
                        <a:srgbClr val="000000"/>
                      </a:solidFill>
                      <a:prstDash val="dash"/>
                      <a:round/>
                      <a:headEnd type="none" w="med" len="med"/>
                      <a:tailEnd type="none" w="med" len="med"/>
                    </a:lnB>
                  </a:tcPr>
                </a:tc>
                <a:tc>
                  <a:txBody>
                    <a:bodyPr/>
                    <a:lstStyle/>
                    <a:p>
                      <a:pPr algn="ctr">
                        <a:spcAft>
                          <a:spcPts val="0"/>
                        </a:spcAft>
                      </a:pPr>
                      <a:r>
                        <a:rPr lang="en-US" sz="1800" b="1">
                          <a:solidFill>
                            <a:srgbClr val="000000"/>
                          </a:solidFill>
                          <a:latin typeface="Garamond" pitchFamily="18" charset="0"/>
                          <a:ea typeface="Times New Roman"/>
                          <a:cs typeface="Times New Roman"/>
                        </a:rPr>
                        <a:t>100.0</a:t>
                      </a:r>
                      <a:endParaRPr lang="es-ES" sz="1800">
                        <a:latin typeface="Garamond" pitchFamily="18" charset="0"/>
                        <a:ea typeface="Times New Roman"/>
                        <a:cs typeface="Times New Roman"/>
                      </a:endParaRPr>
                    </a:p>
                  </a:txBody>
                  <a:tcPr marL="44450" marR="44450" marT="0" marB="0" anchor="b">
                    <a:lnL>
                      <a:noFill/>
                    </a:lnL>
                    <a:lnR>
                      <a:noFill/>
                    </a:lnR>
                    <a:lnT>
                      <a:noFill/>
                    </a:lnT>
                    <a:lnB w="12700" cap="flat" cmpd="sng" algn="ctr">
                      <a:solidFill>
                        <a:srgbClr val="000000"/>
                      </a:solidFill>
                      <a:prstDash val="dash"/>
                      <a:round/>
                      <a:headEnd type="none" w="med" len="med"/>
                      <a:tailEnd type="none" w="med" len="med"/>
                    </a:lnB>
                  </a:tcPr>
                </a:tc>
                <a:tc>
                  <a:txBody>
                    <a:bodyPr/>
                    <a:lstStyle/>
                    <a:p>
                      <a:pPr algn="ctr">
                        <a:spcAft>
                          <a:spcPts val="0"/>
                        </a:spcAft>
                      </a:pPr>
                      <a:r>
                        <a:rPr lang="es-ES" sz="1800" b="1">
                          <a:solidFill>
                            <a:srgbClr val="000000"/>
                          </a:solidFill>
                          <a:latin typeface="Garamond" pitchFamily="18" charset="0"/>
                          <a:ea typeface="Times New Roman"/>
                          <a:cs typeface="Times New Roman"/>
                        </a:rPr>
                        <a:t>99.8</a:t>
                      </a:r>
                      <a:endParaRPr lang="es-ES" sz="1800">
                        <a:latin typeface="Garamond" pitchFamily="18" charset="0"/>
                        <a:ea typeface="Times New Roman"/>
                        <a:cs typeface="Times New Roman"/>
                      </a:endParaRPr>
                    </a:p>
                  </a:txBody>
                  <a:tcPr marL="44450" marR="44450" marT="0" marB="0" anchor="b">
                    <a:lnL>
                      <a:noFill/>
                    </a:lnL>
                    <a:lnR>
                      <a:noFill/>
                    </a:lnR>
                    <a:lnT>
                      <a:noFill/>
                    </a:lnT>
                    <a:lnB w="12700" cap="flat" cmpd="sng" algn="ctr">
                      <a:solidFill>
                        <a:srgbClr val="000000"/>
                      </a:solidFill>
                      <a:prstDash val="dash"/>
                      <a:round/>
                      <a:headEnd type="none" w="med" len="med"/>
                      <a:tailEnd type="none" w="med" len="med"/>
                    </a:lnB>
                  </a:tcPr>
                </a:tc>
                <a:tc>
                  <a:txBody>
                    <a:bodyPr/>
                    <a:lstStyle/>
                    <a:p>
                      <a:pPr algn="ctr">
                        <a:spcAft>
                          <a:spcPts val="0"/>
                        </a:spcAft>
                      </a:pPr>
                      <a:r>
                        <a:rPr lang="es-ES" sz="1800" b="1">
                          <a:solidFill>
                            <a:srgbClr val="000000"/>
                          </a:solidFill>
                          <a:latin typeface="Garamond" pitchFamily="18" charset="0"/>
                          <a:ea typeface="Times New Roman"/>
                          <a:cs typeface="Times New Roman"/>
                        </a:rPr>
                        <a:t>95.1</a:t>
                      </a:r>
                      <a:endParaRPr lang="es-ES" sz="1800">
                        <a:latin typeface="Garamond" pitchFamily="18" charset="0"/>
                        <a:ea typeface="Times New Roman"/>
                        <a:cs typeface="Times New Roman"/>
                      </a:endParaRPr>
                    </a:p>
                  </a:txBody>
                  <a:tcPr marL="44450" marR="44450" marT="0" marB="0" anchor="b">
                    <a:lnL>
                      <a:noFill/>
                    </a:lnL>
                    <a:lnR>
                      <a:noFill/>
                    </a:lnR>
                    <a:lnT>
                      <a:noFill/>
                    </a:lnT>
                    <a:lnB w="12700" cap="flat" cmpd="sng" algn="ctr">
                      <a:solidFill>
                        <a:srgbClr val="000000"/>
                      </a:solidFill>
                      <a:prstDash val="dash"/>
                      <a:round/>
                      <a:headEnd type="none" w="med" len="med"/>
                      <a:tailEnd type="none" w="med" len="med"/>
                    </a:lnB>
                  </a:tcPr>
                </a:tc>
              </a:tr>
              <a:tr h="195580">
                <a:tc rowSpan="2">
                  <a:txBody>
                    <a:bodyPr/>
                    <a:lstStyle/>
                    <a:p>
                      <a:pPr algn="ctr">
                        <a:spcAft>
                          <a:spcPts val="0"/>
                        </a:spcAft>
                      </a:pPr>
                      <a:endParaRPr lang="en-US" sz="1800" b="1" dirty="0">
                        <a:solidFill>
                          <a:srgbClr val="000000"/>
                        </a:solidFill>
                        <a:latin typeface="Garamond"/>
                        <a:ea typeface="Times New Roman"/>
                        <a:cs typeface="Times New Roman"/>
                      </a:endParaRPr>
                    </a:p>
                    <a:p>
                      <a:pPr algn="ctr">
                        <a:spcAft>
                          <a:spcPts val="0"/>
                        </a:spcAft>
                      </a:pPr>
                      <a:r>
                        <a:rPr lang="en-US" sz="1800" b="1" dirty="0" err="1">
                          <a:solidFill>
                            <a:srgbClr val="000000"/>
                          </a:solidFill>
                          <a:latin typeface="Garamond"/>
                          <a:ea typeface="Times New Roman"/>
                          <a:cs typeface="Times New Roman"/>
                        </a:rPr>
                        <a:t>Aire</a:t>
                      </a:r>
                      <a:endParaRPr lang="es-ES" sz="1800" b="1" dirty="0">
                        <a:latin typeface="Garamond"/>
                        <a:ea typeface="Times New Roman"/>
                        <a:cs typeface="Times New Roman"/>
                      </a:endParaRPr>
                    </a:p>
                  </a:txBody>
                  <a:tcPr marL="44450" marR="44450" marT="0" marB="0" anchor="ctr">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a:spcAft>
                          <a:spcPts val="0"/>
                        </a:spcAft>
                      </a:pPr>
                      <a:r>
                        <a:rPr lang="en-US" sz="1800" dirty="0">
                          <a:solidFill>
                            <a:srgbClr val="000000"/>
                          </a:solidFill>
                          <a:latin typeface="Garamond"/>
                          <a:ea typeface="Times New Roman"/>
                          <a:cs typeface="Times New Roman"/>
                        </a:rPr>
                        <a:t>2% 2 mm</a:t>
                      </a:r>
                      <a:endParaRPr lang="es-ES" sz="1800" dirty="0">
                        <a:latin typeface="Garamond"/>
                        <a:ea typeface="Times New Roman"/>
                        <a:cs typeface="Times New Roman"/>
                      </a:endParaRPr>
                    </a:p>
                  </a:txBody>
                  <a:tcPr marL="44450" marR="44450" marT="0" marB="0" anchor="b">
                    <a:lnL>
                      <a:noFill/>
                    </a:lnL>
                    <a:lnR>
                      <a:noFill/>
                    </a:lnR>
                    <a:lnT w="12700" cap="flat" cmpd="sng" algn="ctr">
                      <a:solidFill>
                        <a:srgbClr val="000000"/>
                      </a:solidFill>
                      <a:prstDash val="dash"/>
                      <a:round/>
                      <a:headEnd type="none" w="med" len="med"/>
                      <a:tailEnd type="none" w="med" len="med"/>
                    </a:lnT>
                    <a:lnB>
                      <a:noFill/>
                    </a:lnB>
                  </a:tcPr>
                </a:tc>
                <a:tc>
                  <a:txBody>
                    <a:bodyPr/>
                    <a:lstStyle/>
                    <a:p>
                      <a:pPr algn="ctr">
                        <a:spcAft>
                          <a:spcPts val="0"/>
                        </a:spcAft>
                      </a:pPr>
                      <a:r>
                        <a:rPr lang="en-US" sz="1800" dirty="0">
                          <a:solidFill>
                            <a:srgbClr val="000000"/>
                          </a:solidFill>
                          <a:latin typeface="Garamond" pitchFamily="18" charset="0"/>
                          <a:ea typeface="Times New Roman"/>
                          <a:cs typeface="Times New Roman"/>
                        </a:rPr>
                        <a:t>97.8</a:t>
                      </a:r>
                      <a:endParaRPr lang="es-ES" sz="1800" dirty="0">
                        <a:latin typeface="Garamond" pitchFamily="18" charset="0"/>
                        <a:ea typeface="Times New Roman"/>
                        <a:cs typeface="Times New Roman"/>
                      </a:endParaRPr>
                    </a:p>
                  </a:txBody>
                  <a:tcPr marL="44450" marR="44450" marT="0" marB="0" anchor="b">
                    <a:lnL>
                      <a:noFill/>
                    </a:lnL>
                    <a:lnR>
                      <a:noFill/>
                    </a:lnR>
                    <a:lnT w="12700" cap="flat" cmpd="sng" algn="ctr">
                      <a:solidFill>
                        <a:srgbClr val="000000"/>
                      </a:solidFill>
                      <a:prstDash val="dash"/>
                      <a:round/>
                      <a:headEnd type="none" w="med" len="med"/>
                      <a:tailEnd type="none" w="med" len="med"/>
                    </a:lnT>
                    <a:lnB>
                      <a:noFill/>
                    </a:lnB>
                  </a:tcPr>
                </a:tc>
                <a:tc>
                  <a:txBody>
                    <a:bodyPr/>
                    <a:lstStyle/>
                    <a:p>
                      <a:pPr algn="ctr">
                        <a:spcAft>
                          <a:spcPts val="0"/>
                        </a:spcAft>
                      </a:pPr>
                      <a:r>
                        <a:rPr lang="en-US" sz="1800" dirty="0">
                          <a:solidFill>
                            <a:srgbClr val="000000"/>
                          </a:solidFill>
                          <a:latin typeface="Garamond" pitchFamily="18" charset="0"/>
                          <a:ea typeface="Times New Roman"/>
                          <a:cs typeface="Times New Roman"/>
                        </a:rPr>
                        <a:t>99.5</a:t>
                      </a:r>
                      <a:endParaRPr lang="es-ES" sz="1800" dirty="0">
                        <a:latin typeface="Garamond" pitchFamily="18" charset="0"/>
                        <a:ea typeface="Times New Roman"/>
                        <a:cs typeface="Times New Roman"/>
                      </a:endParaRPr>
                    </a:p>
                  </a:txBody>
                  <a:tcPr marL="44450" marR="44450" marT="0" marB="0" anchor="b">
                    <a:lnL>
                      <a:noFill/>
                    </a:lnL>
                    <a:lnR>
                      <a:noFill/>
                    </a:lnR>
                    <a:lnT w="12700" cap="flat" cmpd="sng" algn="ctr">
                      <a:solidFill>
                        <a:srgbClr val="000000"/>
                      </a:solidFill>
                      <a:prstDash val="dash"/>
                      <a:round/>
                      <a:headEnd type="none" w="med" len="med"/>
                      <a:tailEnd type="none" w="med" len="med"/>
                    </a:lnT>
                    <a:lnB>
                      <a:noFill/>
                    </a:lnB>
                  </a:tcPr>
                </a:tc>
                <a:tc>
                  <a:txBody>
                    <a:bodyPr/>
                    <a:lstStyle/>
                    <a:p>
                      <a:pPr algn="ctr">
                        <a:spcAft>
                          <a:spcPts val="0"/>
                        </a:spcAft>
                      </a:pPr>
                      <a:r>
                        <a:rPr lang="en-US" sz="1800" dirty="0">
                          <a:solidFill>
                            <a:srgbClr val="FF0000"/>
                          </a:solidFill>
                          <a:latin typeface="Garamond" pitchFamily="18" charset="0"/>
                          <a:ea typeface="Times New Roman"/>
                          <a:cs typeface="Times New Roman"/>
                        </a:rPr>
                        <a:t>40.7</a:t>
                      </a:r>
                      <a:endParaRPr lang="es-ES" sz="1800" dirty="0">
                        <a:latin typeface="Garamond" pitchFamily="18" charset="0"/>
                        <a:ea typeface="Times New Roman"/>
                        <a:cs typeface="Times New Roman"/>
                      </a:endParaRPr>
                    </a:p>
                  </a:txBody>
                  <a:tcPr marL="44450" marR="44450" marT="0" marB="0" anchor="b">
                    <a:lnL>
                      <a:noFill/>
                    </a:lnL>
                    <a:lnR>
                      <a:noFill/>
                    </a:lnR>
                    <a:lnT w="12700" cap="flat" cmpd="sng" algn="ctr">
                      <a:solidFill>
                        <a:srgbClr val="000000"/>
                      </a:solidFill>
                      <a:prstDash val="dash"/>
                      <a:round/>
                      <a:headEnd type="none" w="med" len="med"/>
                      <a:tailEnd type="none" w="med" len="med"/>
                    </a:lnT>
                    <a:lnB>
                      <a:noFill/>
                    </a:lnB>
                  </a:tcPr>
                </a:tc>
                <a:tc>
                  <a:txBody>
                    <a:bodyPr/>
                    <a:lstStyle/>
                    <a:p>
                      <a:pPr algn="ctr">
                        <a:spcAft>
                          <a:spcPts val="0"/>
                        </a:spcAft>
                      </a:pPr>
                      <a:r>
                        <a:rPr lang="en-US" sz="1800">
                          <a:solidFill>
                            <a:srgbClr val="FF0000"/>
                          </a:solidFill>
                          <a:latin typeface="Garamond" pitchFamily="18" charset="0"/>
                          <a:ea typeface="Times New Roman"/>
                          <a:cs typeface="Times New Roman"/>
                        </a:rPr>
                        <a:t>14.0</a:t>
                      </a:r>
                      <a:endParaRPr lang="es-ES" sz="1800">
                        <a:latin typeface="Garamond" pitchFamily="18" charset="0"/>
                        <a:ea typeface="Times New Roman"/>
                        <a:cs typeface="Times New Roman"/>
                      </a:endParaRPr>
                    </a:p>
                  </a:txBody>
                  <a:tcPr marL="44450" marR="44450" marT="0" marB="0" anchor="b">
                    <a:lnL>
                      <a:noFill/>
                    </a:lnL>
                    <a:lnR>
                      <a:noFill/>
                    </a:lnR>
                    <a:lnT w="12700" cap="flat" cmpd="sng" algn="ctr">
                      <a:solidFill>
                        <a:srgbClr val="000000"/>
                      </a:solidFill>
                      <a:prstDash val="dash"/>
                      <a:round/>
                      <a:headEnd type="none" w="med" len="med"/>
                      <a:tailEnd type="none" w="med" len="med"/>
                    </a:lnT>
                    <a:lnB>
                      <a:noFill/>
                    </a:lnB>
                  </a:tcPr>
                </a:tc>
                <a:tc>
                  <a:txBody>
                    <a:bodyPr/>
                    <a:lstStyle/>
                    <a:p>
                      <a:pPr algn="ctr">
                        <a:spcAft>
                          <a:spcPts val="0"/>
                        </a:spcAft>
                      </a:pPr>
                      <a:r>
                        <a:rPr lang="en-US" sz="1800">
                          <a:solidFill>
                            <a:srgbClr val="FF0000"/>
                          </a:solidFill>
                          <a:latin typeface="Garamond" pitchFamily="18" charset="0"/>
                          <a:ea typeface="Times New Roman"/>
                          <a:cs typeface="Times New Roman"/>
                        </a:rPr>
                        <a:t>65.4</a:t>
                      </a:r>
                      <a:endParaRPr lang="es-ES" sz="1800">
                        <a:latin typeface="Garamond" pitchFamily="18" charset="0"/>
                        <a:ea typeface="Times New Roman"/>
                        <a:cs typeface="Times New Roman"/>
                      </a:endParaRPr>
                    </a:p>
                  </a:txBody>
                  <a:tcPr marL="44450" marR="44450" marT="0" marB="0" anchor="b">
                    <a:lnL>
                      <a:noFill/>
                    </a:lnL>
                    <a:lnR>
                      <a:noFill/>
                    </a:lnR>
                    <a:lnT w="12700" cap="flat" cmpd="sng" algn="ctr">
                      <a:solidFill>
                        <a:srgbClr val="000000"/>
                      </a:solidFill>
                      <a:prstDash val="dash"/>
                      <a:round/>
                      <a:headEnd type="none" w="med" len="med"/>
                      <a:tailEnd type="none" w="med" len="med"/>
                    </a:lnT>
                    <a:lnB>
                      <a:noFill/>
                    </a:lnB>
                  </a:tcPr>
                </a:tc>
                <a:tc>
                  <a:txBody>
                    <a:bodyPr/>
                    <a:lstStyle/>
                    <a:p>
                      <a:pPr algn="ctr">
                        <a:spcAft>
                          <a:spcPts val="0"/>
                        </a:spcAft>
                      </a:pPr>
                      <a:r>
                        <a:rPr lang="en-US" sz="1800">
                          <a:solidFill>
                            <a:srgbClr val="FF0000"/>
                          </a:solidFill>
                          <a:latin typeface="Garamond" pitchFamily="18" charset="0"/>
                          <a:ea typeface="Times New Roman"/>
                          <a:cs typeface="Times New Roman"/>
                        </a:rPr>
                        <a:t>13.9</a:t>
                      </a:r>
                      <a:endParaRPr lang="es-ES" sz="1800">
                        <a:latin typeface="Garamond" pitchFamily="18" charset="0"/>
                        <a:ea typeface="Times New Roman"/>
                        <a:cs typeface="Times New Roman"/>
                      </a:endParaRPr>
                    </a:p>
                  </a:txBody>
                  <a:tcPr marL="44450" marR="44450" marT="0" marB="0" anchor="b">
                    <a:lnL>
                      <a:noFill/>
                    </a:lnL>
                    <a:lnR>
                      <a:noFill/>
                    </a:lnR>
                    <a:lnT w="12700" cap="flat" cmpd="sng" algn="ctr">
                      <a:solidFill>
                        <a:srgbClr val="000000"/>
                      </a:solidFill>
                      <a:prstDash val="dash"/>
                      <a:round/>
                      <a:headEnd type="none" w="med" len="med"/>
                      <a:tailEnd type="none" w="med" len="med"/>
                    </a:lnT>
                    <a:lnB>
                      <a:noFill/>
                    </a:lnB>
                  </a:tcPr>
                </a:tc>
              </a:tr>
              <a:tr h="195580">
                <a:tc vMerge="1">
                  <a:txBody>
                    <a:bodyPr/>
                    <a:lstStyle/>
                    <a:p>
                      <a:endParaRPr lang="es-ES"/>
                    </a:p>
                  </a:txBody>
                  <a:tcPr/>
                </a:tc>
                <a:tc>
                  <a:txBody>
                    <a:bodyPr/>
                    <a:lstStyle/>
                    <a:p>
                      <a:pPr algn="ctr">
                        <a:spcAft>
                          <a:spcPts val="0"/>
                        </a:spcAft>
                      </a:pPr>
                      <a:r>
                        <a:rPr lang="en-US" sz="1800" b="1" dirty="0">
                          <a:solidFill>
                            <a:srgbClr val="000000"/>
                          </a:solidFill>
                          <a:latin typeface="Garamond"/>
                          <a:ea typeface="Times New Roman"/>
                          <a:cs typeface="Times New Roman"/>
                        </a:rPr>
                        <a:t>3% 3 </a:t>
                      </a:r>
                      <a:r>
                        <a:rPr lang="es-ES" sz="1800" b="1" dirty="0">
                          <a:solidFill>
                            <a:srgbClr val="000000"/>
                          </a:solidFill>
                          <a:latin typeface="Garamond"/>
                          <a:ea typeface="Times New Roman"/>
                          <a:cs typeface="Times New Roman"/>
                        </a:rPr>
                        <a:t>mm</a:t>
                      </a:r>
                      <a:endParaRPr lang="es-ES" sz="1800" dirty="0">
                        <a:latin typeface="Garamond"/>
                        <a:ea typeface="Times New Roman"/>
                        <a:cs typeface="Times New Roman"/>
                      </a:endParaRPr>
                    </a:p>
                  </a:txBody>
                  <a:tcPr marL="44450" marR="44450" marT="0" marB="0" anchor="b">
                    <a:lnL>
                      <a:noFill/>
                    </a:lnL>
                    <a:lnR>
                      <a:noFill/>
                    </a:lnR>
                    <a:lnT>
                      <a:noFill/>
                    </a:lnT>
                    <a:lnB w="12700" cap="flat" cmpd="sng" algn="ctr">
                      <a:solidFill>
                        <a:srgbClr val="000000"/>
                      </a:solidFill>
                      <a:prstDash val="dash"/>
                      <a:round/>
                      <a:headEnd type="none" w="med" len="med"/>
                      <a:tailEnd type="none" w="med" len="med"/>
                    </a:lnB>
                  </a:tcPr>
                </a:tc>
                <a:tc>
                  <a:txBody>
                    <a:bodyPr/>
                    <a:lstStyle/>
                    <a:p>
                      <a:pPr algn="ctr">
                        <a:spcAft>
                          <a:spcPts val="0"/>
                        </a:spcAft>
                      </a:pPr>
                      <a:r>
                        <a:rPr lang="es-ES" sz="1800" b="1" dirty="0">
                          <a:solidFill>
                            <a:srgbClr val="000000"/>
                          </a:solidFill>
                          <a:latin typeface="Garamond" pitchFamily="18" charset="0"/>
                          <a:ea typeface="Times New Roman"/>
                          <a:cs typeface="Times New Roman"/>
                        </a:rPr>
                        <a:t>100.0</a:t>
                      </a:r>
                      <a:endParaRPr lang="es-ES" sz="1800" dirty="0">
                        <a:latin typeface="Garamond" pitchFamily="18" charset="0"/>
                        <a:ea typeface="Times New Roman"/>
                        <a:cs typeface="Times New Roman"/>
                      </a:endParaRPr>
                    </a:p>
                  </a:txBody>
                  <a:tcPr marL="44450" marR="44450" marT="0" marB="0" anchor="b">
                    <a:lnL>
                      <a:noFill/>
                    </a:lnL>
                    <a:lnR>
                      <a:noFill/>
                    </a:lnR>
                    <a:lnT>
                      <a:noFill/>
                    </a:lnT>
                    <a:lnB w="12700" cap="flat" cmpd="sng" algn="ctr">
                      <a:solidFill>
                        <a:srgbClr val="000000"/>
                      </a:solidFill>
                      <a:prstDash val="dash"/>
                      <a:round/>
                      <a:headEnd type="none" w="med" len="med"/>
                      <a:tailEnd type="none" w="med" len="med"/>
                    </a:lnB>
                  </a:tcPr>
                </a:tc>
                <a:tc>
                  <a:txBody>
                    <a:bodyPr/>
                    <a:lstStyle/>
                    <a:p>
                      <a:pPr algn="ctr">
                        <a:spcAft>
                          <a:spcPts val="0"/>
                        </a:spcAft>
                      </a:pPr>
                      <a:r>
                        <a:rPr lang="es-ES" sz="1800" b="1" dirty="0">
                          <a:solidFill>
                            <a:srgbClr val="000000"/>
                          </a:solidFill>
                          <a:latin typeface="Garamond" pitchFamily="18" charset="0"/>
                          <a:ea typeface="Times New Roman"/>
                          <a:cs typeface="Times New Roman"/>
                        </a:rPr>
                        <a:t>100.0</a:t>
                      </a:r>
                      <a:endParaRPr lang="es-ES" sz="1800" dirty="0">
                        <a:latin typeface="Garamond" pitchFamily="18" charset="0"/>
                        <a:ea typeface="Times New Roman"/>
                        <a:cs typeface="Times New Roman"/>
                      </a:endParaRPr>
                    </a:p>
                  </a:txBody>
                  <a:tcPr marL="44450" marR="44450" marT="0" marB="0" anchor="b">
                    <a:lnL>
                      <a:noFill/>
                    </a:lnL>
                    <a:lnR>
                      <a:noFill/>
                    </a:lnR>
                    <a:lnT>
                      <a:noFill/>
                    </a:lnT>
                    <a:lnB w="12700" cap="flat" cmpd="sng" algn="ctr">
                      <a:solidFill>
                        <a:srgbClr val="000000"/>
                      </a:solidFill>
                      <a:prstDash val="dash"/>
                      <a:round/>
                      <a:headEnd type="none" w="med" len="med"/>
                      <a:tailEnd type="none" w="med" len="med"/>
                    </a:lnB>
                  </a:tcPr>
                </a:tc>
                <a:tc>
                  <a:txBody>
                    <a:bodyPr/>
                    <a:lstStyle/>
                    <a:p>
                      <a:pPr algn="ctr">
                        <a:spcAft>
                          <a:spcPts val="0"/>
                        </a:spcAft>
                      </a:pPr>
                      <a:r>
                        <a:rPr lang="es-ES" sz="1800" b="1" dirty="0">
                          <a:solidFill>
                            <a:srgbClr val="FF0000"/>
                          </a:solidFill>
                          <a:latin typeface="Garamond" pitchFamily="18" charset="0"/>
                          <a:ea typeface="Times New Roman"/>
                          <a:cs typeface="Times New Roman"/>
                        </a:rPr>
                        <a:t>76.4</a:t>
                      </a:r>
                      <a:endParaRPr lang="es-ES" sz="1800" dirty="0">
                        <a:latin typeface="Garamond" pitchFamily="18" charset="0"/>
                        <a:ea typeface="Times New Roman"/>
                        <a:cs typeface="Times New Roman"/>
                      </a:endParaRPr>
                    </a:p>
                  </a:txBody>
                  <a:tcPr marL="44450" marR="44450" marT="0" marB="0" anchor="b">
                    <a:lnL>
                      <a:noFill/>
                    </a:lnL>
                    <a:lnR>
                      <a:noFill/>
                    </a:lnR>
                    <a:lnT>
                      <a:noFill/>
                    </a:lnT>
                    <a:lnB w="12700" cap="flat" cmpd="sng" algn="ctr">
                      <a:solidFill>
                        <a:srgbClr val="000000"/>
                      </a:solidFill>
                      <a:prstDash val="dash"/>
                      <a:round/>
                      <a:headEnd type="none" w="med" len="med"/>
                      <a:tailEnd type="none" w="med" len="med"/>
                    </a:lnB>
                  </a:tcPr>
                </a:tc>
                <a:tc>
                  <a:txBody>
                    <a:bodyPr/>
                    <a:lstStyle/>
                    <a:p>
                      <a:pPr algn="ctr">
                        <a:spcAft>
                          <a:spcPts val="0"/>
                        </a:spcAft>
                      </a:pPr>
                      <a:r>
                        <a:rPr lang="es-ES" sz="1800" b="1" dirty="0">
                          <a:solidFill>
                            <a:srgbClr val="FF0000"/>
                          </a:solidFill>
                          <a:latin typeface="Garamond" pitchFamily="18" charset="0"/>
                          <a:ea typeface="Times New Roman"/>
                          <a:cs typeface="Times New Roman"/>
                        </a:rPr>
                        <a:t>28.9</a:t>
                      </a:r>
                      <a:endParaRPr lang="es-ES" sz="1800" dirty="0">
                        <a:latin typeface="Garamond" pitchFamily="18" charset="0"/>
                        <a:ea typeface="Times New Roman"/>
                        <a:cs typeface="Times New Roman"/>
                      </a:endParaRPr>
                    </a:p>
                  </a:txBody>
                  <a:tcPr marL="44450" marR="44450" marT="0" marB="0" anchor="b">
                    <a:lnL>
                      <a:noFill/>
                    </a:lnL>
                    <a:lnR>
                      <a:noFill/>
                    </a:lnR>
                    <a:lnT>
                      <a:noFill/>
                    </a:lnT>
                    <a:lnB w="12700" cap="flat" cmpd="sng" algn="ctr">
                      <a:solidFill>
                        <a:srgbClr val="000000"/>
                      </a:solidFill>
                      <a:prstDash val="dash"/>
                      <a:round/>
                      <a:headEnd type="none" w="med" len="med"/>
                      <a:tailEnd type="none" w="med" len="med"/>
                    </a:lnB>
                  </a:tcPr>
                </a:tc>
                <a:tc>
                  <a:txBody>
                    <a:bodyPr/>
                    <a:lstStyle/>
                    <a:p>
                      <a:pPr algn="ctr">
                        <a:spcAft>
                          <a:spcPts val="0"/>
                        </a:spcAft>
                      </a:pPr>
                      <a:r>
                        <a:rPr lang="es-ES" sz="1800" b="1">
                          <a:solidFill>
                            <a:srgbClr val="FF0000"/>
                          </a:solidFill>
                          <a:latin typeface="Garamond" pitchFamily="18" charset="0"/>
                          <a:ea typeface="Times New Roman"/>
                          <a:cs typeface="Times New Roman"/>
                        </a:rPr>
                        <a:t>73.5</a:t>
                      </a:r>
                      <a:endParaRPr lang="es-ES" sz="1800">
                        <a:latin typeface="Garamond" pitchFamily="18" charset="0"/>
                        <a:ea typeface="Times New Roman"/>
                        <a:cs typeface="Times New Roman"/>
                      </a:endParaRPr>
                    </a:p>
                  </a:txBody>
                  <a:tcPr marL="44450" marR="44450" marT="0" marB="0" anchor="b">
                    <a:lnL>
                      <a:noFill/>
                    </a:lnL>
                    <a:lnR>
                      <a:noFill/>
                    </a:lnR>
                    <a:lnT>
                      <a:noFill/>
                    </a:lnT>
                    <a:lnB w="12700" cap="flat" cmpd="sng" algn="ctr">
                      <a:solidFill>
                        <a:srgbClr val="000000"/>
                      </a:solidFill>
                      <a:prstDash val="dash"/>
                      <a:round/>
                      <a:headEnd type="none" w="med" len="med"/>
                      <a:tailEnd type="none" w="med" len="med"/>
                    </a:lnB>
                  </a:tcPr>
                </a:tc>
                <a:tc>
                  <a:txBody>
                    <a:bodyPr/>
                    <a:lstStyle/>
                    <a:p>
                      <a:pPr algn="ctr">
                        <a:spcAft>
                          <a:spcPts val="0"/>
                        </a:spcAft>
                      </a:pPr>
                      <a:r>
                        <a:rPr lang="es-ES" sz="1800" b="1">
                          <a:solidFill>
                            <a:srgbClr val="FF0000"/>
                          </a:solidFill>
                          <a:latin typeface="Garamond" pitchFamily="18" charset="0"/>
                          <a:ea typeface="Times New Roman"/>
                          <a:cs typeface="Times New Roman"/>
                        </a:rPr>
                        <a:t>21.6</a:t>
                      </a:r>
                      <a:endParaRPr lang="es-ES" sz="1800">
                        <a:latin typeface="Garamond" pitchFamily="18" charset="0"/>
                        <a:ea typeface="Times New Roman"/>
                        <a:cs typeface="Times New Roman"/>
                      </a:endParaRPr>
                    </a:p>
                  </a:txBody>
                  <a:tcPr marL="44450" marR="44450" marT="0" marB="0" anchor="b">
                    <a:lnL>
                      <a:noFill/>
                    </a:lnL>
                    <a:lnR>
                      <a:noFill/>
                    </a:lnR>
                    <a:lnT>
                      <a:noFill/>
                    </a:lnT>
                    <a:lnB w="12700" cap="flat" cmpd="sng" algn="ctr">
                      <a:solidFill>
                        <a:srgbClr val="000000"/>
                      </a:solidFill>
                      <a:prstDash val="dash"/>
                      <a:round/>
                      <a:headEnd type="none" w="med" len="med"/>
                      <a:tailEnd type="none" w="med" len="med"/>
                    </a:lnB>
                  </a:tcPr>
                </a:tc>
              </a:tr>
              <a:tr h="195580">
                <a:tc rowSpan="2">
                  <a:txBody>
                    <a:bodyPr/>
                    <a:lstStyle/>
                    <a:p>
                      <a:pPr algn="ctr">
                        <a:spcAft>
                          <a:spcPts val="0"/>
                        </a:spcAft>
                      </a:pPr>
                      <a:endParaRPr lang="es-ES" sz="1800" b="1" dirty="0">
                        <a:solidFill>
                          <a:srgbClr val="000000"/>
                        </a:solidFill>
                        <a:latin typeface="Garamond"/>
                        <a:ea typeface="Times New Roman"/>
                        <a:cs typeface="Times New Roman"/>
                      </a:endParaRPr>
                    </a:p>
                    <a:p>
                      <a:pPr algn="ctr">
                        <a:spcAft>
                          <a:spcPts val="0"/>
                        </a:spcAft>
                      </a:pPr>
                      <a:r>
                        <a:rPr lang="es-ES" sz="1800" b="1" dirty="0">
                          <a:solidFill>
                            <a:srgbClr val="000000"/>
                          </a:solidFill>
                          <a:latin typeface="Garamond"/>
                          <a:ea typeface="Times New Roman"/>
                          <a:cs typeface="Times New Roman"/>
                        </a:rPr>
                        <a:t>Aplicador</a:t>
                      </a:r>
                      <a:endParaRPr lang="es-ES" sz="1800" b="1" dirty="0">
                        <a:latin typeface="Garamond"/>
                        <a:ea typeface="Times New Roman"/>
                        <a:cs typeface="Times New Roman"/>
                      </a:endParaRPr>
                    </a:p>
                  </a:txBody>
                  <a:tcPr marL="44450" marR="44450" marT="0" marB="0" anchor="ctr">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a:spcAft>
                          <a:spcPts val="0"/>
                        </a:spcAft>
                      </a:pPr>
                      <a:r>
                        <a:rPr lang="es-ES" sz="1800">
                          <a:solidFill>
                            <a:srgbClr val="000000"/>
                          </a:solidFill>
                          <a:latin typeface="Garamond"/>
                          <a:ea typeface="Times New Roman"/>
                          <a:cs typeface="Times New Roman"/>
                        </a:rPr>
                        <a:t>2% 2 mm</a:t>
                      </a:r>
                      <a:endParaRPr lang="es-ES" sz="1800">
                        <a:latin typeface="Garamond"/>
                        <a:ea typeface="Times New Roman"/>
                        <a:cs typeface="Times New Roman"/>
                      </a:endParaRPr>
                    </a:p>
                  </a:txBody>
                  <a:tcPr marL="44450" marR="44450" marT="0" marB="0" anchor="b">
                    <a:lnL>
                      <a:noFill/>
                    </a:lnL>
                    <a:lnR>
                      <a:noFill/>
                    </a:lnR>
                    <a:lnT w="12700" cap="flat" cmpd="sng" algn="ctr">
                      <a:solidFill>
                        <a:srgbClr val="000000"/>
                      </a:solidFill>
                      <a:prstDash val="dash"/>
                      <a:round/>
                      <a:headEnd type="none" w="med" len="med"/>
                      <a:tailEnd type="none" w="med" len="med"/>
                    </a:lnT>
                    <a:lnB>
                      <a:noFill/>
                    </a:lnB>
                  </a:tcPr>
                </a:tc>
                <a:tc>
                  <a:txBody>
                    <a:bodyPr/>
                    <a:lstStyle/>
                    <a:p>
                      <a:pPr algn="ctr">
                        <a:spcAft>
                          <a:spcPts val="0"/>
                        </a:spcAft>
                      </a:pPr>
                      <a:r>
                        <a:rPr lang="es-ES" sz="1800" dirty="0">
                          <a:solidFill>
                            <a:srgbClr val="FF0000"/>
                          </a:solidFill>
                          <a:latin typeface="Garamond" pitchFamily="18" charset="0"/>
                          <a:ea typeface="Times New Roman"/>
                          <a:cs typeface="Times New Roman"/>
                        </a:rPr>
                        <a:t>90.8</a:t>
                      </a:r>
                      <a:endParaRPr lang="es-ES" sz="1800" dirty="0">
                        <a:latin typeface="Garamond" pitchFamily="18" charset="0"/>
                        <a:ea typeface="Times New Roman"/>
                        <a:cs typeface="Times New Roman"/>
                      </a:endParaRPr>
                    </a:p>
                  </a:txBody>
                  <a:tcPr marL="44450" marR="44450" marT="0" marB="0" anchor="b">
                    <a:lnL>
                      <a:noFill/>
                    </a:lnL>
                    <a:lnR>
                      <a:noFill/>
                    </a:lnR>
                    <a:lnT w="12700" cap="flat" cmpd="sng" algn="ctr">
                      <a:solidFill>
                        <a:srgbClr val="000000"/>
                      </a:solidFill>
                      <a:prstDash val="dash"/>
                      <a:round/>
                      <a:headEnd type="none" w="med" len="med"/>
                      <a:tailEnd type="none" w="med" len="med"/>
                    </a:lnT>
                    <a:lnB>
                      <a:noFill/>
                    </a:lnB>
                  </a:tcPr>
                </a:tc>
                <a:tc>
                  <a:txBody>
                    <a:bodyPr/>
                    <a:lstStyle/>
                    <a:p>
                      <a:pPr algn="ctr">
                        <a:spcAft>
                          <a:spcPts val="0"/>
                        </a:spcAft>
                      </a:pPr>
                      <a:r>
                        <a:rPr lang="es-ES" sz="1800" dirty="0">
                          <a:solidFill>
                            <a:srgbClr val="FF0000"/>
                          </a:solidFill>
                          <a:latin typeface="Garamond" pitchFamily="18" charset="0"/>
                          <a:ea typeface="Times New Roman"/>
                          <a:cs typeface="Times New Roman"/>
                        </a:rPr>
                        <a:t>87.8</a:t>
                      </a:r>
                      <a:endParaRPr lang="es-ES" sz="1800" dirty="0">
                        <a:latin typeface="Garamond" pitchFamily="18" charset="0"/>
                        <a:ea typeface="Times New Roman"/>
                        <a:cs typeface="Times New Roman"/>
                      </a:endParaRPr>
                    </a:p>
                  </a:txBody>
                  <a:tcPr marL="44450" marR="44450" marT="0" marB="0" anchor="b">
                    <a:lnL>
                      <a:noFill/>
                    </a:lnL>
                    <a:lnR>
                      <a:noFill/>
                    </a:lnR>
                    <a:lnT w="12700" cap="flat" cmpd="sng" algn="ctr">
                      <a:solidFill>
                        <a:srgbClr val="000000"/>
                      </a:solidFill>
                      <a:prstDash val="dash"/>
                      <a:round/>
                      <a:headEnd type="none" w="med" len="med"/>
                      <a:tailEnd type="none" w="med" len="med"/>
                    </a:lnT>
                    <a:lnB>
                      <a:noFill/>
                    </a:lnB>
                  </a:tcPr>
                </a:tc>
                <a:tc>
                  <a:txBody>
                    <a:bodyPr/>
                    <a:lstStyle/>
                    <a:p>
                      <a:pPr algn="ctr">
                        <a:spcAft>
                          <a:spcPts val="0"/>
                        </a:spcAft>
                      </a:pPr>
                      <a:r>
                        <a:rPr lang="es-ES" sz="1800">
                          <a:solidFill>
                            <a:srgbClr val="FF0000"/>
                          </a:solidFill>
                          <a:latin typeface="Garamond" pitchFamily="18" charset="0"/>
                          <a:ea typeface="Times New Roman"/>
                          <a:cs typeface="Times New Roman"/>
                        </a:rPr>
                        <a:t>57.8</a:t>
                      </a:r>
                      <a:endParaRPr lang="es-ES" sz="1800">
                        <a:latin typeface="Garamond" pitchFamily="18" charset="0"/>
                        <a:ea typeface="Times New Roman"/>
                        <a:cs typeface="Times New Roman"/>
                      </a:endParaRPr>
                    </a:p>
                  </a:txBody>
                  <a:tcPr marL="44450" marR="44450" marT="0" marB="0" anchor="b">
                    <a:lnL>
                      <a:noFill/>
                    </a:lnL>
                    <a:lnR>
                      <a:noFill/>
                    </a:lnR>
                    <a:lnT w="12700" cap="flat" cmpd="sng" algn="ctr">
                      <a:solidFill>
                        <a:srgbClr val="000000"/>
                      </a:solidFill>
                      <a:prstDash val="dash"/>
                      <a:round/>
                      <a:headEnd type="none" w="med" len="med"/>
                      <a:tailEnd type="none" w="med" len="med"/>
                    </a:lnT>
                    <a:lnB>
                      <a:noFill/>
                    </a:lnB>
                  </a:tcPr>
                </a:tc>
                <a:tc>
                  <a:txBody>
                    <a:bodyPr/>
                    <a:lstStyle/>
                    <a:p>
                      <a:pPr algn="ctr">
                        <a:spcAft>
                          <a:spcPts val="0"/>
                        </a:spcAft>
                      </a:pPr>
                      <a:r>
                        <a:rPr lang="es-ES" sz="1800" dirty="0">
                          <a:solidFill>
                            <a:srgbClr val="FF0000"/>
                          </a:solidFill>
                          <a:latin typeface="Garamond" pitchFamily="18" charset="0"/>
                          <a:ea typeface="Times New Roman"/>
                          <a:cs typeface="Times New Roman"/>
                        </a:rPr>
                        <a:t>24.7</a:t>
                      </a:r>
                      <a:endParaRPr lang="es-ES" sz="1800" dirty="0">
                        <a:latin typeface="Garamond" pitchFamily="18" charset="0"/>
                        <a:ea typeface="Times New Roman"/>
                        <a:cs typeface="Times New Roman"/>
                      </a:endParaRPr>
                    </a:p>
                  </a:txBody>
                  <a:tcPr marL="44450" marR="44450" marT="0" marB="0" anchor="b">
                    <a:lnL>
                      <a:noFill/>
                    </a:lnL>
                    <a:lnR>
                      <a:noFill/>
                    </a:lnR>
                    <a:lnT w="12700" cap="flat" cmpd="sng" algn="ctr">
                      <a:solidFill>
                        <a:srgbClr val="000000"/>
                      </a:solidFill>
                      <a:prstDash val="dash"/>
                      <a:round/>
                      <a:headEnd type="none" w="med" len="med"/>
                      <a:tailEnd type="none" w="med" len="med"/>
                    </a:lnT>
                    <a:lnB>
                      <a:noFill/>
                    </a:lnB>
                  </a:tcPr>
                </a:tc>
                <a:tc>
                  <a:txBody>
                    <a:bodyPr/>
                    <a:lstStyle/>
                    <a:p>
                      <a:pPr algn="ctr">
                        <a:spcAft>
                          <a:spcPts val="0"/>
                        </a:spcAft>
                      </a:pPr>
                      <a:r>
                        <a:rPr lang="es-ES" sz="1800" dirty="0">
                          <a:solidFill>
                            <a:srgbClr val="FF0000"/>
                          </a:solidFill>
                          <a:latin typeface="Garamond" pitchFamily="18" charset="0"/>
                          <a:ea typeface="Times New Roman"/>
                          <a:cs typeface="Times New Roman"/>
                        </a:rPr>
                        <a:t>71.6</a:t>
                      </a:r>
                      <a:endParaRPr lang="es-ES" sz="1800" dirty="0">
                        <a:latin typeface="Garamond" pitchFamily="18" charset="0"/>
                        <a:ea typeface="Times New Roman"/>
                        <a:cs typeface="Times New Roman"/>
                      </a:endParaRPr>
                    </a:p>
                  </a:txBody>
                  <a:tcPr marL="44450" marR="44450" marT="0" marB="0" anchor="b">
                    <a:lnL>
                      <a:noFill/>
                    </a:lnL>
                    <a:lnR>
                      <a:noFill/>
                    </a:lnR>
                    <a:lnT w="12700" cap="flat" cmpd="sng" algn="ctr">
                      <a:solidFill>
                        <a:srgbClr val="000000"/>
                      </a:solidFill>
                      <a:prstDash val="dash"/>
                      <a:round/>
                      <a:headEnd type="none" w="med" len="med"/>
                      <a:tailEnd type="none" w="med" len="med"/>
                    </a:lnT>
                    <a:lnB>
                      <a:noFill/>
                    </a:lnB>
                  </a:tcPr>
                </a:tc>
                <a:tc>
                  <a:txBody>
                    <a:bodyPr/>
                    <a:lstStyle/>
                    <a:p>
                      <a:pPr algn="ctr">
                        <a:spcAft>
                          <a:spcPts val="0"/>
                        </a:spcAft>
                      </a:pPr>
                      <a:r>
                        <a:rPr lang="es-ES" sz="1800">
                          <a:solidFill>
                            <a:srgbClr val="FF0000"/>
                          </a:solidFill>
                          <a:latin typeface="Garamond" pitchFamily="18" charset="0"/>
                          <a:ea typeface="Times New Roman"/>
                          <a:cs typeface="Times New Roman"/>
                        </a:rPr>
                        <a:t>22.7</a:t>
                      </a:r>
                      <a:endParaRPr lang="es-ES" sz="1800">
                        <a:latin typeface="Garamond" pitchFamily="18" charset="0"/>
                        <a:ea typeface="Times New Roman"/>
                        <a:cs typeface="Times New Roman"/>
                      </a:endParaRPr>
                    </a:p>
                  </a:txBody>
                  <a:tcPr marL="44450" marR="44450" marT="0" marB="0" anchor="b">
                    <a:lnL>
                      <a:noFill/>
                    </a:lnL>
                    <a:lnR>
                      <a:noFill/>
                    </a:lnR>
                    <a:lnT w="12700" cap="flat" cmpd="sng" algn="ctr">
                      <a:solidFill>
                        <a:srgbClr val="000000"/>
                      </a:solidFill>
                      <a:prstDash val="dash"/>
                      <a:round/>
                      <a:headEnd type="none" w="med" len="med"/>
                      <a:tailEnd type="none" w="med" len="med"/>
                    </a:lnT>
                    <a:lnB>
                      <a:noFill/>
                    </a:lnB>
                  </a:tcPr>
                </a:tc>
              </a:tr>
              <a:tr h="195580">
                <a:tc vMerge="1">
                  <a:txBody>
                    <a:bodyPr/>
                    <a:lstStyle/>
                    <a:p>
                      <a:endParaRPr lang="es-ES"/>
                    </a:p>
                  </a:txBody>
                  <a:tcPr/>
                </a:tc>
                <a:tc>
                  <a:txBody>
                    <a:bodyPr/>
                    <a:lstStyle/>
                    <a:p>
                      <a:pPr algn="ctr">
                        <a:spcAft>
                          <a:spcPts val="0"/>
                        </a:spcAft>
                      </a:pPr>
                      <a:r>
                        <a:rPr lang="es-ES" sz="1800" b="1">
                          <a:solidFill>
                            <a:srgbClr val="000000"/>
                          </a:solidFill>
                          <a:latin typeface="Garamond"/>
                          <a:ea typeface="Times New Roman"/>
                          <a:cs typeface="Times New Roman"/>
                        </a:rPr>
                        <a:t>3% 3 mm</a:t>
                      </a:r>
                      <a:endParaRPr lang="es-ES" sz="1800">
                        <a:latin typeface="Garamond"/>
                        <a:ea typeface="Times New Roman"/>
                        <a:cs typeface="Times New Roman"/>
                      </a:endParaRPr>
                    </a:p>
                  </a:txBody>
                  <a:tcPr marL="44450" marR="44450" marT="0" marB="0" anchor="b">
                    <a:lnL>
                      <a:noFill/>
                    </a:lnL>
                    <a:lnR>
                      <a:noFill/>
                    </a:lnR>
                    <a:lnT>
                      <a:noFill/>
                    </a:lnT>
                    <a:lnB w="12700" cap="flat" cmpd="sng" algn="ctr">
                      <a:solidFill>
                        <a:srgbClr val="000000"/>
                      </a:solidFill>
                      <a:prstDash val="dash"/>
                      <a:round/>
                      <a:headEnd type="none" w="med" len="med"/>
                      <a:tailEnd type="none" w="med" len="med"/>
                    </a:lnB>
                  </a:tcPr>
                </a:tc>
                <a:tc>
                  <a:txBody>
                    <a:bodyPr/>
                    <a:lstStyle/>
                    <a:p>
                      <a:pPr algn="ctr">
                        <a:spcAft>
                          <a:spcPts val="0"/>
                        </a:spcAft>
                      </a:pPr>
                      <a:r>
                        <a:rPr lang="es-ES" sz="1800" b="1" dirty="0">
                          <a:solidFill>
                            <a:srgbClr val="000000"/>
                          </a:solidFill>
                          <a:latin typeface="Garamond" pitchFamily="18" charset="0"/>
                          <a:ea typeface="Times New Roman"/>
                          <a:cs typeface="Times New Roman"/>
                        </a:rPr>
                        <a:t>99.8</a:t>
                      </a:r>
                      <a:endParaRPr lang="es-ES" sz="1800" dirty="0">
                        <a:latin typeface="Garamond" pitchFamily="18" charset="0"/>
                        <a:ea typeface="Times New Roman"/>
                        <a:cs typeface="Times New Roman"/>
                      </a:endParaRPr>
                    </a:p>
                  </a:txBody>
                  <a:tcPr marL="44450" marR="44450" marT="0" marB="0" anchor="b">
                    <a:lnL>
                      <a:noFill/>
                    </a:lnL>
                    <a:lnR>
                      <a:noFill/>
                    </a:lnR>
                    <a:lnT>
                      <a:noFill/>
                    </a:lnT>
                    <a:lnB w="12700" cap="flat" cmpd="sng" algn="ctr">
                      <a:solidFill>
                        <a:srgbClr val="000000"/>
                      </a:solidFill>
                      <a:prstDash val="dash"/>
                      <a:round/>
                      <a:headEnd type="none" w="med" len="med"/>
                      <a:tailEnd type="none" w="med" len="med"/>
                    </a:lnB>
                  </a:tcPr>
                </a:tc>
                <a:tc>
                  <a:txBody>
                    <a:bodyPr/>
                    <a:lstStyle/>
                    <a:p>
                      <a:pPr algn="ctr">
                        <a:spcAft>
                          <a:spcPts val="0"/>
                        </a:spcAft>
                      </a:pPr>
                      <a:r>
                        <a:rPr lang="es-ES" sz="1800" b="1" dirty="0">
                          <a:solidFill>
                            <a:srgbClr val="000000"/>
                          </a:solidFill>
                          <a:latin typeface="Garamond" pitchFamily="18" charset="0"/>
                          <a:ea typeface="Times New Roman"/>
                          <a:cs typeface="Times New Roman"/>
                        </a:rPr>
                        <a:t>99.8</a:t>
                      </a:r>
                      <a:endParaRPr lang="es-ES" sz="1800" dirty="0">
                        <a:latin typeface="Garamond" pitchFamily="18" charset="0"/>
                        <a:ea typeface="Times New Roman"/>
                        <a:cs typeface="Times New Roman"/>
                      </a:endParaRPr>
                    </a:p>
                  </a:txBody>
                  <a:tcPr marL="44450" marR="44450" marT="0" marB="0" anchor="b">
                    <a:lnL>
                      <a:noFill/>
                    </a:lnL>
                    <a:lnR>
                      <a:noFill/>
                    </a:lnR>
                    <a:lnT>
                      <a:noFill/>
                    </a:lnT>
                    <a:lnB w="12700" cap="flat" cmpd="sng" algn="ctr">
                      <a:solidFill>
                        <a:srgbClr val="000000"/>
                      </a:solidFill>
                      <a:prstDash val="dash"/>
                      <a:round/>
                      <a:headEnd type="none" w="med" len="med"/>
                      <a:tailEnd type="none" w="med" len="med"/>
                    </a:lnB>
                  </a:tcPr>
                </a:tc>
                <a:tc>
                  <a:txBody>
                    <a:bodyPr/>
                    <a:lstStyle/>
                    <a:p>
                      <a:pPr algn="ctr">
                        <a:spcAft>
                          <a:spcPts val="0"/>
                        </a:spcAft>
                      </a:pPr>
                      <a:r>
                        <a:rPr lang="es-ES" sz="1800" b="1" dirty="0">
                          <a:solidFill>
                            <a:srgbClr val="FF0000"/>
                          </a:solidFill>
                          <a:latin typeface="Garamond" pitchFamily="18" charset="0"/>
                          <a:ea typeface="Times New Roman"/>
                          <a:cs typeface="Times New Roman"/>
                        </a:rPr>
                        <a:t>88.4</a:t>
                      </a:r>
                      <a:endParaRPr lang="es-ES" sz="1800" dirty="0">
                        <a:latin typeface="Garamond" pitchFamily="18" charset="0"/>
                        <a:ea typeface="Times New Roman"/>
                        <a:cs typeface="Times New Roman"/>
                      </a:endParaRPr>
                    </a:p>
                  </a:txBody>
                  <a:tcPr marL="44450" marR="44450" marT="0" marB="0" anchor="b">
                    <a:lnL>
                      <a:noFill/>
                    </a:lnL>
                    <a:lnR>
                      <a:noFill/>
                    </a:lnR>
                    <a:lnT>
                      <a:noFill/>
                    </a:lnT>
                    <a:lnB w="12700" cap="flat" cmpd="sng" algn="ctr">
                      <a:solidFill>
                        <a:srgbClr val="000000"/>
                      </a:solidFill>
                      <a:prstDash val="dash"/>
                      <a:round/>
                      <a:headEnd type="none" w="med" len="med"/>
                      <a:tailEnd type="none" w="med" len="med"/>
                    </a:lnB>
                  </a:tcPr>
                </a:tc>
                <a:tc>
                  <a:txBody>
                    <a:bodyPr/>
                    <a:lstStyle/>
                    <a:p>
                      <a:pPr algn="ctr">
                        <a:spcAft>
                          <a:spcPts val="0"/>
                        </a:spcAft>
                      </a:pPr>
                      <a:r>
                        <a:rPr lang="es-ES" sz="1800" b="1" dirty="0">
                          <a:solidFill>
                            <a:srgbClr val="FF0000"/>
                          </a:solidFill>
                          <a:latin typeface="Garamond" pitchFamily="18" charset="0"/>
                          <a:ea typeface="Times New Roman"/>
                          <a:cs typeface="Times New Roman"/>
                        </a:rPr>
                        <a:t>53.0</a:t>
                      </a:r>
                      <a:endParaRPr lang="es-ES" sz="1800" dirty="0">
                        <a:latin typeface="Garamond" pitchFamily="18" charset="0"/>
                        <a:ea typeface="Times New Roman"/>
                        <a:cs typeface="Times New Roman"/>
                      </a:endParaRPr>
                    </a:p>
                  </a:txBody>
                  <a:tcPr marL="44450" marR="44450" marT="0" marB="0" anchor="b">
                    <a:lnL>
                      <a:noFill/>
                    </a:lnL>
                    <a:lnR>
                      <a:noFill/>
                    </a:lnR>
                    <a:lnT>
                      <a:noFill/>
                    </a:lnT>
                    <a:lnB w="12700" cap="flat" cmpd="sng" algn="ctr">
                      <a:solidFill>
                        <a:srgbClr val="000000"/>
                      </a:solidFill>
                      <a:prstDash val="dash"/>
                      <a:round/>
                      <a:headEnd type="none" w="med" len="med"/>
                      <a:tailEnd type="none" w="med" len="med"/>
                    </a:lnB>
                  </a:tcPr>
                </a:tc>
                <a:tc>
                  <a:txBody>
                    <a:bodyPr/>
                    <a:lstStyle/>
                    <a:p>
                      <a:pPr algn="ctr">
                        <a:spcAft>
                          <a:spcPts val="0"/>
                        </a:spcAft>
                      </a:pPr>
                      <a:r>
                        <a:rPr lang="es-ES" sz="1800" b="1" dirty="0">
                          <a:solidFill>
                            <a:srgbClr val="FF0000"/>
                          </a:solidFill>
                          <a:latin typeface="Garamond" pitchFamily="18" charset="0"/>
                          <a:ea typeface="Times New Roman"/>
                          <a:cs typeface="Times New Roman"/>
                        </a:rPr>
                        <a:t>81.3</a:t>
                      </a:r>
                      <a:endParaRPr lang="es-ES" sz="1800" dirty="0">
                        <a:latin typeface="Garamond" pitchFamily="18" charset="0"/>
                        <a:ea typeface="Times New Roman"/>
                        <a:cs typeface="Times New Roman"/>
                      </a:endParaRPr>
                    </a:p>
                  </a:txBody>
                  <a:tcPr marL="44450" marR="44450" marT="0" marB="0" anchor="b">
                    <a:lnL>
                      <a:noFill/>
                    </a:lnL>
                    <a:lnR>
                      <a:noFill/>
                    </a:lnR>
                    <a:lnT>
                      <a:noFill/>
                    </a:lnT>
                    <a:lnB w="12700" cap="flat" cmpd="sng" algn="ctr">
                      <a:solidFill>
                        <a:srgbClr val="000000"/>
                      </a:solidFill>
                      <a:prstDash val="dash"/>
                      <a:round/>
                      <a:headEnd type="none" w="med" len="med"/>
                      <a:tailEnd type="none" w="med" len="med"/>
                    </a:lnB>
                  </a:tcPr>
                </a:tc>
                <a:tc>
                  <a:txBody>
                    <a:bodyPr/>
                    <a:lstStyle/>
                    <a:p>
                      <a:pPr algn="ctr">
                        <a:spcAft>
                          <a:spcPts val="0"/>
                        </a:spcAft>
                      </a:pPr>
                      <a:r>
                        <a:rPr lang="es-ES" sz="1800" b="1" dirty="0">
                          <a:solidFill>
                            <a:srgbClr val="FF0000"/>
                          </a:solidFill>
                          <a:latin typeface="Garamond" pitchFamily="18" charset="0"/>
                          <a:ea typeface="Times New Roman"/>
                          <a:cs typeface="Times New Roman"/>
                        </a:rPr>
                        <a:t>42.7</a:t>
                      </a:r>
                      <a:endParaRPr lang="es-ES" sz="1800" dirty="0">
                        <a:latin typeface="Garamond" pitchFamily="18" charset="0"/>
                        <a:ea typeface="Times New Roman"/>
                        <a:cs typeface="Times New Roman"/>
                      </a:endParaRPr>
                    </a:p>
                  </a:txBody>
                  <a:tcPr marL="44450" marR="44450" marT="0" marB="0" anchor="b">
                    <a:lnL>
                      <a:noFill/>
                    </a:lnL>
                    <a:lnR>
                      <a:noFill/>
                    </a:lnR>
                    <a:lnT>
                      <a:noFill/>
                    </a:lnT>
                    <a:lnB w="12700" cap="flat" cmpd="sng" algn="ctr">
                      <a:solidFill>
                        <a:srgbClr val="000000"/>
                      </a:solidFill>
                      <a:prstDash val="dash"/>
                      <a:round/>
                      <a:headEnd type="none" w="med" len="med"/>
                      <a:tailEnd type="none" w="med" len="med"/>
                    </a:lnB>
                  </a:tcPr>
                </a:tc>
              </a:tr>
              <a:tr h="195580">
                <a:tc rowSpan="2">
                  <a:txBody>
                    <a:bodyPr/>
                    <a:lstStyle/>
                    <a:p>
                      <a:pPr algn="ctr">
                        <a:spcAft>
                          <a:spcPts val="0"/>
                        </a:spcAft>
                      </a:pPr>
                      <a:endParaRPr lang="es-ES" sz="1800" b="1" dirty="0">
                        <a:solidFill>
                          <a:srgbClr val="000000"/>
                        </a:solidFill>
                        <a:latin typeface="Garamond"/>
                        <a:ea typeface="Times New Roman"/>
                        <a:cs typeface="Times New Roman"/>
                      </a:endParaRPr>
                    </a:p>
                    <a:p>
                      <a:pPr algn="ctr">
                        <a:spcAft>
                          <a:spcPts val="0"/>
                        </a:spcAft>
                      </a:pPr>
                      <a:r>
                        <a:rPr lang="es-ES" sz="1800" b="1" dirty="0">
                          <a:solidFill>
                            <a:srgbClr val="000000"/>
                          </a:solidFill>
                          <a:latin typeface="Garamond"/>
                          <a:ea typeface="Times New Roman"/>
                          <a:cs typeface="Times New Roman"/>
                        </a:rPr>
                        <a:t>Bisel</a:t>
                      </a:r>
                      <a:endParaRPr lang="es-ES" sz="1800" b="1" dirty="0">
                        <a:latin typeface="Garamond"/>
                        <a:ea typeface="Times New Roman"/>
                        <a:cs typeface="Times New Roman"/>
                      </a:endParaRPr>
                    </a:p>
                  </a:txBody>
                  <a:tcPr marL="44450" marR="44450" marT="0" marB="0" anchor="ctr">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a:spcAft>
                          <a:spcPts val="0"/>
                        </a:spcAft>
                      </a:pPr>
                      <a:r>
                        <a:rPr lang="es-ES" sz="1800">
                          <a:solidFill>
                            <a:srgbClr val="000000"/>
                          </a:solidFill>
                          <a:latin typeface="Garamond"/>
                          <a:ea typeface="Times New Roman"/>
                          <a:cs typeface="Times New Roman"/>
                        </a:rPr>
                        <a:t>2% 2 mm</a:t>
                      </a:r>
                      <a:endParaRPr lang="es-ES" sz="1800">
                        <a:latin typeface="Garamond"/>
                        <a:ea typeface="Times New Roman"/>
                        <a:cs typeface="Times New Roman"/>
                      </a:endParaRPr>
                    </a:p>
                  </a:txBody>
                  <a:tcPr marL="44450" marR="44450" marT="0" marB="0" anchor="b">
                    <a:lnL>
                      <a:noFill/>
                    </a:lnL>
                    <a:lnR>
                      <a:noFill/>
                    </a:lnR>
                    <a:lnT w="12700" cap="flat" cmpd="sng" algn="ctr">
                      <a:solidFill>
                        <a:srgbClr val="000000"/>
                      </a:solidFill>
                      <a:prstDash val="dash"/>
                      <a:round/>
                      <a:headEnd type="none" w="med" len="med"/>
                      <a:tailEnd type="none" w="med" len="med"/>
                    </a:lnT>
                    <a:lnB>
                      <a:noFill/>
                    </a:lnB>
                  </a:tcPr>
                </a:tc>
                <a:tc>
                  <a:txBody>
                    <a:bodyPr/>
                    <a:lstStyle/>
                    <a:p>
                      <a:pPr algn="ctr">
                        <a:spcAft>
                          <a:spcPts val="0"/>
                        </a:spcAft>
                      </a:pPr>
                      <a:r>
                        <a:rPr lang="es-ES" sz="1800">
                          <a:solidFill>
                            <a:srgbClr val="000000"/>
                          </a:solidFill>
                          <a:latin typeface="Garamond" pitchFamily="18" charset="0"/>
                          <a:ea typeface="Times New Roman"/>
                          <a:cs typeface="Times New Roman"/>
                        </a:rPr>
                        <a:t>99.2</a:t>
                      </a:r>
                      <a:endParaRPr lang="es-ES" sz="1800">
                        <a:latin typeface="Garamond" pitchFamily="18" charset="0"/>
                        <a:ea typeface="Times New Roman"/>
                        <a:cs typeface="Times New Roman"/>
                      </a:endParaRPr>
                    </a:p>
                  </a:txBody>
                  <a:tcPr marL="44450" marR="44450" marT="0" marB="0" anchor="b">
                    <a:lnL>
                      <a:noFill/>
                    </a:lnL>
                    <a:lnR>
                      <a:noFill/>
                    </a:lnR>
                    <a:lnT w="12700" cap="flat" cmpd="sng" algn="ctr">
                      <a:solidFill>
                        <a:srgbClr val="000000"/>
                      </a:solidFill>
                      <a:prstDash val="dash"/>
                      <a:round/>
                      <a:headEnd type="none" w="med" len="med"/>
                      <a:tailEnd type="none" w="med" len="med"/>
                    </a:lnT>
                    <a:lnB>
                      <a:noFill/>
                    </a:lnB>
                  </a:tcPr>
                </a:tc>
                <a:tc>
                  <a:txBody>
                    <a:bodyPr/>
                    <a:lstStyle/>
                    <a:p>
                      <a:pPr algn="ctr">
                        <a:spcAft>
                          <a:spcPts val="0"/>
                        </a:spcAft>
                      </a:pPr>
                      <a:r>
                        <a:rPr lang="es-ES" sz="1800" dirty="0">
                          <a:solidFill>
                            <a:srgbClr val="000000"/>
                          </a:solidFill>
                          <a:latin typeface="Garamond" pitchFamily="18" charset="0"/>
                          <a:ea typeface="Times New Roman"/>
                          <a:cs typeface="Times New Roman"/>
                        </a:rPr>
                        <a:t>98.3</a:t>
                      </a:r>
                      <a:endParaRPr lang="es-ES" sz="1800" dirty="0">
                        <a:latin typeface="Garamond" pitchFamily="18" charset="0"/>
                        <a:ea typeface="Times New Roman"/>
                        <a:cs typeface="Times New Roman"/>
                      </a:endParaRPr>
                    </a:p>
                  </a:txBody>
                  <a:tcPr marL="44450" marR="44450" marT="0" marB="0" anchor="b">
                    <a:lnL>
                      <a:noFill/>
                    </a:lnL>
                    <a:lnR>
                      <a:noFill/>
                    </a:lnR>
                    <a:lnT w="12700" cap="flat" cmpd="sng" algn="ctr">
                      <a:solidFill>
                        <a:srgbClr val="000000"/>
                      </a:solidFill>
                      <a:prstDash val="dash"/>
                      <a:round/>
                      <a:headEnd type="none" w="med" len="med"/>
                      <a:tailEnd type="none" w="med" len="med"/>
                    </a:lnT>
                    <a:lnB>
                      <a:noFill/>
                    </a:lnB>
                  </a:tcPr>
                </a:tc>
                <a:tc>
                  <a:txBody>
                    <a:bodyPr/>
                    <a:lstStyle/>
                    <a:p>
                      <a:pPr algn="ctr">
                        <a:spcAft>
                          <a:spcPts val="0"/>
                        </a:spcAft>
                      </a:pPr>
                      <a:r>
                        <a:rPr lang="es-ES" sz="1800" dirty="0">
                          <a:solidFill>
                            <a:srgbClr val="FF0000"/>
                          </a:solidFill>
                          <a:latin typeface="Garamond" pitchFamily="18" charset="0"/>
                          <a:ea typeface="Times New Roman"/>
                          <a:cs typeface="Times New Roman"/>
                        </a:rPr>
                        <a:t>80.6  </a:t>
                      </a:r>
                      <a:endParaRPr lang="es-ES" sz="1800" dirty="0">
                        <a:latin typeface="Garamond" pitchFamily="18" charset="0"/>
                        <a:ea typeface="Times New Roman"/>
                        <a:cs typeface="Times New Roman"/>
                      </a:endParaRPr>
                    </a:p>
                  </a:txBody>
                  <a:tcPr marL="44450" marR="44450" marT="0" marB="0" anchor="b">
                    <a:lnL>
                      <a:noFill/>
                    </a:lnL>
                    <a:lnR>
                      <a:noFill/>
                    </a:lnR>
                    <a:lnT w="12700" cap="flat" cmpd="sng" algn="ctr">
                      <a:solidFill>
                        <a:srgbClr val="000000"/>
                      </a:solidFill>
                      <a:prstDash val="dash"/>
                      <a:round/>
                      <a:headEnd type="none" w="med" len="med"/>
                      <a:tailEnd type="none" w="med" len="med"/>
                    </a:lnT>
                    <a:lnB>
                      <a:noFill/>
                    </a:lnB>
                  </a:tcPr>
                </a:tc>
                <a:tc>
                  <a:txBody>
                    <a:bodyPr/>
                    <a:lstStyle/>
                    <a:p>
                      <a:pPr algn="ctr">
                        <a:spcAft>
                          <a:spcPts val="0"/>
                        </a:spcAft>
                      </a:pPr>
                      <a:r>
                        <a:rPr lang="es-ES" sz="1800" dirty="0">
                          <a:solidFill>
                            <a:srgbClr val="FF0000"/>
                          </a:solidFill>
                          <a:latin typeface="Garamond" pitchFamily="18" charset="0"/>
                          <a:ea typeface="Times New Roman"/>
                          <a:cs typeface="Times New Roman"/>
                        </a:rPr>
                        <a:t>37.2</a:t>
                      </a:r>
                      <a:endParaRPr lang="es-ES" sz="1800" dirty="0">
                        <a:latin typeface="Garamond" pitchFamily="18" charset="0"/>
                        <a:ea typeface="Times New Roman"/>
                        <a:cs typeface="Times New Roman"/>
                      </a:endParaRPr>
                    </a:p>
                  </a:txBody>
                  <a:tcPr marL="44450" marR="44450" marT="0" marB="0" anchor="b">
                    <a:lnL>
                      <a:noFill/>
                    </a:lnL>
                    <a:lnR>
                      <a:noFill/>
                    </a:lnR>
                    <a:lnT w="12700" cap="flat" cmpd="sng" algn="ctr">
                      <a:solidFill>
                        <a:srgbClr val="000000"/>
                      </a:solidFill>
                      <a:prstDash val="dash"/>
                      <a:round/>
                      <a:headEnd type="none" w="med" len="med"/>
                      <a:tailEnd type="none" w="med" len="med"/>
                    </a:lnT>
                    <a:lnB>
                      <a:noFill/>
                    </a:lnB>
                  </a:tcPr>
                </a:tc>
                <a:tc>
                  <a:txBody>
                    <a:bodyPr/>
                    <a:lstStyle/>
                    <a:p>
                      <a:pPr algn="ctr">
                        <a:spcAft>
                          <a:spcPts val="0"/>
                        </a:spcAft>
                      </a:pPr>
                      <a:r>
                        <a:rPr lang="es-ES" sz="1800" dirty="0">
                          <a:solidFill>
                            <a:srgbClr val="FF0000"/>
                          </a:solidFill>
                          <a:latin typeface="Garamond" pitchFamily="18" charset="0"/>
                          <a:ea typeface="Times New Roman"/>
                          <a:cs typeface="Times New Roman"/>
                        </a:rPr>
                        <a:t>91.6</a:t>
                      </a:r>
                      <a:endParaRPr lang="es-ES" sz="1800" dirty="0">
                        <a:latin typeface="Garamond" pitchFamily="18" charset="0"/>
                        <a:ea typeface="Times New Roman"/>
                        <a:cs typeface="Times New Roman"/>
                      </a:endParaRPr>
                    </a:p>
                  </a:txBody>
                  <a:tcPr marL="44450" marR="44450" marT="0" marB="0" anchor="b">
                    <a:lnL>
                      <a:noFill/>
                    </a:lnL>
                    <a:lnR>
                      <a:noFill/>
                    </a:lnR>
                    <a:lnT w="12700" cap="flat" cmpd="sng" algn="ctr">
                      <a:solidFill>
                        <a:srgbClr val="000000"/>
                      </a:solidFill>
                      <a:prstDash val="dash"/>
                      <a:round/>
                      <a:headEnd type="none" w="med" len="med"/>
                      <a:tailEnd type="none" w="med" len="med"/>
                    </a:lnT>
                    <a:lnB>
                      <a:noFill/>
                    </a:lnB>
                  </a:tcPr>
                </a:tc>
                <a:tc>
                  <a:txBody>
                    <a:bodyPr/>
                    <a:lstStyle/>
                    <a:p>
                      <a:pPr algn="ctr">
                        <a:spcAft>
                          <a:spcPts val="0"/>
                        </a:spcAft>
                      </a:pPr>
                      <a:r>
                        <a:rPr lang="es-ES" sz="1800" dirty="0">
                          <a:solidFill>
                            <a:srgbClr val="FF0000"/>
                          </a:solidFill>
                          <a:latin typeface="Garamond" pitchFamily="18" charset="0"/>
                          <a:ea typeface="Times New Roman"/>
                          <a:cs typeface="Times New Roman"/>
                        </a:rPr>
                        <a:t>50.2</a:t>
                      </a:r>
                      <a:endParaRPr lang="es-ES" sz="1800" dirty="0">
                        <a:latin typeface="Garamond" pitchFamily="18" charset="0"/>
                        <a:ea typeface="Times New Roman"/>
                        <a:cs typeface="Times New Roman"/>
                      </a:endParaRPr>
                    </a:p>
                  </a:txBody>
                  <a:tcPr marL="44450" marR="44450" marT="0" marB="0" anchor="b">
                    <a:lnL>
                      <a:noFill/>
                    </a:lnL>
                    <a:lnR>
                      <a:noFill/>
                    </a:lnR>
                    <a:lnT w="12700" cap="flat" cmpd="sng" algn="ctr">
                      <a:solidFill>
                        <a:srgbClr val="000000"/>
                      </a:solidFill>
                      <a:prstDash val="dash"/>
                      <a:round/>
                      <a:headEnd type="none" w="med" len="med"/>
                      <a:tailEnd type="none" w="med" len="med"/>
                    </a:lnT>
                    <a:lnB>
                      <a:noFill/>
                    </a:lnB>
                  </a:tcPr>
                </a:tc>
              </a:tr>
              <a:tr h="195580">
                <a:tc vMerge="1">
                  <a:txBody>
                    <a:bodyPr/>
                    <a:lstStyle/>
                    <a:p>
                      <a:endParaRPr lang="es-ES"/>
                    </a:p>
                  </a:txBody>
                  <a:tcPr/>
                </a:tc>
                <a:tc>
                  <a:txBody>
                    <a:bodyPr/>
                    <a:lstStyle/>
                    <a:p>
                      <a:pPr algn="ctr">
                        <a:spcAft>
                          <a:spcPts val="0"/>
                        </a:spcAft>
                      </a:pPr>
                      <a:r>
                        <a:rPr lang="es-ES" sz="1800" b="1">
                          <a:solidFill>
                            <a:srgbClr val="000000"/>
                          </a:solidFill>
                          <a:latin typeface="Garamond"/>
                          <a:ea typeface="Times New Roman"/>
                          <a:cs typeface="Times New Roman"/>
                        </a:rPr>
                        <a:t>3% 3 mm</a:t>
                      </a:r>
                      <a:endParaRPr lang="es-ES" sz="1800">
                        <a:latin typeface="Garamond"/>
                        <a:ea typeface="Times New Roman"/>
                        <a:cs typeface="Times New Roman"/>
                      </a:endParaRPr>
                    </a:p>
                  </a:txBody>
                  <a:tcPr marL="44450" marR="44450" marT="0" marB="0" anchor="b">
                    <a:lnL>
                      <a:noFill/>
                    </a:lnL>
                    <a:lnR>
                      <a:noFill/>
                    </a:lnR>
                    <a:lnT>
                      <a:noFill/>
                    </a:lnT>
                    <a:lnB w="12700" cap="flat" cmpd="sng" algn="ctr">
                      <a:solidFill>
                        <a:srgbClr val="000000"/>
                      </a:solidFill>
                      <a:prstDash val="dash"/>
                      <a:round/>
                      <a:headEnd type="none" w="med" len="med"/>
                      <a:tailEnd type="none" w="med" len="med"/>
                    </a:lnB>
                  </a:tcPr>
                </a:tc>
                <a:tc>
                  <a:txBody>
                    <a:bodyPr/>
                    <a:lstStyle/>
                    <a:p>
                      <a:pPr algn="ctr">
                        <a:spcAft>
                          <a:spcPts val="0"/>
                        </a:spcAft>
                      </a:pPr>
                      <a:r>
                        <a:rPr lang="es-ES" sz="1800" b="1" dirty="0">
                          <a:solidFill>
                            <a:srgbClr val="000000"/>
                          </a:solidFill>
                          <a:latin typeface="Garamond" pitchFamily="18" charset="0"/>
                          <a:ea typeface="Times New Roman"/>
                          <a:cs typeface="Times New Roman"/>
                        </a:rPr>
                        <a:t>100.0</a:t>
                      </a:r>
                      <a:endParaRPr lang="es-ES" sz="1800" dirty="0">
                        <a:latin typeface="Garamond" pitchFamily="18" charset="0"/>
                        <a:ea typeface="Times New Roman"/>
                        <a:cs typeface="Times New Roman"/>
                      </a:endParaRPr>
                    </a:p>
                  </a:txBody>
                  <a:tcPr marL="44450" marR="44450" marT="0" marB="0" anchor="b">
                    <a:lnL>
                      <a:noFill/>
                    </a:lnL>
                    <a:lnR>
                      <a:noFill/>
                    </a:lnR>
                    <a:lnT>
                      <a:noFill/>
                    </a:lnT>
                    <a:lnB w="12700" cap="flat" cmpd="sng" algn="ctr">
                      <a:solidFill>
                        <a:srgbClr val="000000"/>
                      </a:solidFill>
                      <a:prstDash val="dash"/>
                      <a:round/>
                      <a:headEnd type="none" w="med" len="med"/>
                      <a:tailEnd type="none" w="med" len="med"/>
                    </a:lnB>
                  </a:tcPr>
                </a:tc>
                <a:tc>
                  <a:txBody>
                    <a:bodyPr/>
                    <a:lstStyle/>
                    <a:p>
                      <a:pPr algn="ctr">
                        <a:spcAft>
                          <a:spcPts val="0"/>
                        </a:spcAft>
                      </a:pPr>
                      <a:r>
                        <a:rPr lang="es-ES" sz="1800" b="1" dirty="0">
                          <a:solidFill>
                            <a:srgbClr val="000000"/>
                          </a:solidFill>
                          <a:latin typeface="Garamond" pitchFamily="18" charset="0"/>
                          <a:ea typeface="Times New Roman"/>
                          <a:cs typeface="Times New Roman"/>
                        </a:rPr>
                        <a:t>100.0</a:t>
                      </a:r>
                      <a:endParaRPr lang="es-ES" sz="1800" dirty="0">
                        <a:latin typeface="Garamond" pitchFamily="18" charset="0"/>
                        <a:ea typeface="Times New Roman"/>
                        <a:cs typeface="Times New Roman"/>
                      </a:endParaRPr>
                    </a:p>
                  </a:txBody>
                  <a:tcPr marL="44450" marR="44450" marT="0" marB="0" anchor="b">
                    <a:lnL>
                      <a:noFill/>
                    </a:lnL>
                    <a:lnR>
                      <a:noFill/>
                    </a:lnR>
                    <a:lnT>
                      <a:noFill/>
                    </a:lnT>
                    <a:lnB w="12700" cap="flat" cmpd="sng" algn="ctr">
                      <a:solidFill>
                        <a:srgbClr val="000000"/>
                      </a:solidFill>
                      <a:prstDash val="dash"/>
                      <a:round/>
                      <a:headEnd type="none" w="med" len="med"/>
                      <a:tailEnd type="none" w="med" len="med"/>
                    </a:lnB>
                  </a:tcPr>
                </a:tc>
                <a:tc>
                  <a:txBody>
                    <a:bodyPr/>
                    <a:lstStyle/>
                    <a:p>
                      <a:pPr algn="ctr">
                        <a:spcAft>
                          <a:spcPts val="0"/>
                        </a:spcAft>
                      </a:pPr>
                      <a:r>
                        <a:rPr lang="es-ES" sz="1800" b="1" dirty="0">
                          <a:solidFill>
                            <a:schemeClr val="tx1"/>
                          </a:solidFill>
                          <a:latin typeface="Garamond" pitchFamily="18" charset="0"/>
                          <a:ea typeface="Times New Roman"/>
                          <a:cs typeface="Times New Roman"/>
                        </a:rPr>
                        <a:t>97.3</a:t>
                      </a:r>
                      <a:endParaRPr lang="es-ES" sz="1800" dirty="0">
                        <a:solidFill>
                          <a:schemeClr val="tx1"/>
                        </a:solidFill>
                        <a:latin typeface="Garamond" pitchFamily="18" charset="0"/>
                        <a:ea typeface="Times New Roman"/>
                        <a:cs typeface="Times New Roman"/>
                      </a:endParaRPr>
                    </a:p>
                  </a:txBody>
                  <a:tcPr marL="44450" marR="44450" marT="0" marB="0" anchor="b">
                    <a:lnL>
                      <a:noFill/>
                    </a:lnL>
                    <a:lnR>
                      <a:noFill/>
                    </a:lnR>
                    <a:lnT>
                      <a:noFill/>
                    </a:lnT>
                    <a:lnB w="12700" cap="flat" cmpd="sng" algn="ctr">
                      <a:solidFill>
                        <a:srgbClr val="000000"/>
                      </a:solidFill>
                      <a:prstDash val="dash"/>
                      <a:round/>
                      <a:headEnd type="none" w="med" len="med"/>
                      <a:tailEnd type="none" w="med" len="med"/>
                    </a:lnB>
                  </a:tcPr>
                </a:tc>
                <a:tc>
                  <a:txBody>
                    <a:bodyPr/>
                    <a:lstStyle/>
                    <a:p>
                      <a:pPr algn="ctr">
                        <a:spcAft>
                          <a:spcPts val="0"/>
                        </a:spcAft>
                      </a:pPr>
                      <a:r>
                        <a:rPr lang="es-ES" sz="1800" b="1" dirty="0">
                          <a:solidFill>
                            <a:srgbClr val="FF0000"/>
                          </a:solidFill>
                          <a:latin typeface="Garamond" pitchFamily="18" charset="0"/>
                          <a:ea typeface="Times New Roman"/>
                          <a:cs typeface="Times New Roman"/>
                        </a:rPr>
                        <a:t>72.3</a:t>
                      </a:r>
                      <a:endParaRPr lang="es-ES" sz="1800" dirty="0">
                        <a:latin typeface="Garamond" pitchFamily="18" charset="0"/>
                        <a:ea typeface="Times New Roman"/>
                        <a:cs typeface="Times New Roman"/>
                      </a:endParaRPr>
                    </a:p>
                  </a:txBody>
                  <a:tcPr marL="44450" marR="44450" marT="0" marB="0" anchor="b">
                    <a:lnL>
                      <a:noFill/>
                    </a:lnL>
                    <a:lnR>
                      <a:noFill/>
                    </a:lnR>
                    <a:lnT>
                      <a:noFill/>
                    </a:lnT>
                    <a:lnB w="12700" cap="flat" cmpd="sng" algn="ctr">
                      <a:solidFill>
                        <a:srgbClr val="000000"/>
                      </a:solidFill>
                      <a:prstDash val="dash"/>
                      <a:round/>
                      <a:headEnd type="none" w="med" len="med"/>
                      <a:tailEnd type="none" w="med" len="med"/>
                    </a:lnB>
                  </a:tcPr>
                </a:tc>
                <a:tc>
                  <a:txBody>
                    <a:bodyPr/>
                    <a:lstStyle/>
                    <a:p>
                      <a:pPr algn="ctr">
                        <a:spcAft>
                          <a:spcPts val="0"/>
                        </a:spcAft>
                      </a:pPr>
                      <a:r>
                        <a:rPr lang="es-ES" sz="1800" b="1">
                          <a:solidFill>
                            <a:srgbClr val="FF0000"/>
                          </a:solidFill>
                          <a:latin typeface="Garamond" pitchFamily="18" charset="0"/>
                          <a:ea typeface="Times New Roman"/>
                          <a:cs typeface="Times New Roman"/>
                        </a:rPr>
                        <a:t>93.7</a:t>
                      </a:r>
                      <a:endParaRPr lang="es-ES" sz="1800">
                        <a:latin typeface="Garamond" pitchFamily="18" charset="0"/>
                        <a:ea typeface="Times New Roman"/>
                        <a:cs typeface="Times New Roman"/>
                      </a:endParaRPr>
                    </a:p>
                  </a:txBody>
                  <a:tcPr marL="44450" marR="44450" marT="0" marB="0" anchor="b">
                    <a:lnL>
                      <a:noFill/>
                    </a:lnL>
                    <a:lnR>
                      <a:noFill/>
                    </a:lnR>
                    <a:lnT>
                      <a:noFill/>
                    </a:lnT>
                    <a:lnB w="12700" cap="flat" cmpd="sng" algn="ctr">
                      <a:solidFill>
                        <a:srgbClr val="000000"/>
                      </a:solidFill>
                      <a:prstDash val="dash"/>
                      <a:round/>
                      <a:headEnd type="none" w="med" len="med"/>
                      <a:tailEnd type="none" w="med" len="med"/>
                    </a:lnB>
                  </a:tcPr>
                </a:tc>
                <a:tc>
                  <a:txBody>
                    <a:bodyPr/>
                    <a:lstStyle/>
                    <a:p>
                      <a:pPr algn="ctr">
                        <a:spcAft>
                          <a:spcPts val="0"/>
                        </a:spcAft>
                      </a:pPr>
                      <a:r>
                        <a:rPr lang="es-ES" sz="1800" b="1" dirty="0">
                          <a:solidFill>
                            <a:srgbClr val="FF0000"/>
                          </a:solidFill>
                          <a:latin typeface="Garamond" pitchFamily="18" charset="0"/>
                          <a:ea typeface="Times New Roman"/>
                          <a:cs typeface="Times New Roman"/>
                        </a:rPr>
                        <a:t>64.4</a:t>
                      </a:r>
                      <a:endParaRPr lang="es-ES" sz="1800" dirty="0">
                        <a:latin typeface="Garamond" pitchFamily="18" charset="0"/>
                        <a:ea typeface="Times New Roman"/>
                        <a:cs typeface="Times New Roman"/>
                      </a:endParaRPr>
                    </a:p>
                  </a:txBody>
                  <a:tcPr marL="44450" marR="44450" marT="0" marB="0" anchor="b">
                    <a:lnL>
                      <a:noFill/>
                    </a:lnL>
                    <a:lnR>
                      <a:noFill/>
                    </a:lnR>
                    <a:lnT>
                      <a:noFill/>
                    </a:lnT>
                    <a:lnB w="12700" cap="flat" cmpd="sng" algn="ctr">
                      <a:solidFill>
                        <a:srgbClr val="000000"/>
                      </a:solidFill>
                      <a:prstDash val="dash"/>
                      <a:round/>
                      <a:headEnd type="none" w="med" len="med"/>
                      <a:tailEnd type="none" w="med" len="med"/>
                    </a:lnB>
                  </a:tcPr>
                </a:tc>
              </a:tr>
              <a:tr h="195580">
                <a:tc rowSpan="2">
                  <a:txBody>
                    <a:bodyPr/>
                    <a:lstStyle/>
                    <a:p>
                      <a:pPr algn="ctr">
                        <a:spcAft>
                          <a:spcPts val="0"/>
                        </a:spcAft>
                      </a:pPr>
                      <a:endParaRPr lang="es-ES" sz="1800" b="1" dirty="0">
                        <a:solidFill>
                          <a:srgbClr val="000000"/>
                        </a:solidFill>
                        <a:latin typeface="Garamond"/>
                        <a:ea typeface="Times New Roman"/>
                        <a:cs typeface="Times New Roman"/>
                      </a:endParaRPr>
                    </a:p>
                    <a:p>
                      <a:pPr algn="ctr">
                        <a:spcAft>
                          <a:spcPts val="0"/>
                        </a:spcAft>
                      </a:pPr>
                      <a:r>
                        <a:rPr lang="es-ES" sz="1800" b="1" dirty="0">
                          <a:solidFill>
                            <a:srgbClr val="000000"/>
                          </a:solidFill>
                          <a:latin typeface="Garamond"/>
                          <a:ea typeface="Times New Roman"/>
                          <a:cs typeface="Times New Roman"/>
                        </a:rPr>
                        <a:t>Pulmón</a:t>
                      </a:r>
                      <a:endParaRPr lang="es-ES" sz="1800" b="1" dirty="0">
                        <a:latin typeface="Garamond"/>
                        <a:ea typeface="Times New Roman"/>
                        <a:cs typeface="Times New Roman"/>
                      </a:endParaRPr>
                    </a:p>
                  </a:txBody>
                  <a:tcPr marL="44450" marR="44450" marT="0" marB="0" anchor="ctr">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a:spcAft>
                          <a:spcPts val="0"/>
                        </a:spcAft>
                      </a:pPr>
                      <a:r>
                        <a:rPr lang="es-ES" sz="1800">
                          <a:solidFill>
                            <a:srgbClr val="000000"/>
                          </a:solidFill>
                          <a:latin typeface="Garamond"/>
                          <a:ea typeface="Times New Roman"/>
                          <a:cs typeface="Times New Roman"/>
                        </a:rPr>
                        <a:t>2% 2 mm</a:t>
                      </a:r>
                      <a:endParaRPr lang="es-ES" sz="1800">
                        <a:latin typeface="Garamond"/>
                        <a:ea typeface="Times New Roman"/>
                        <a:cs typeface="Times New Roman"/>
                      </a:endParaRPr>
                    </a:p>
                  </a:txBody>
                  <a:tcPr marL="44450" marR="44450" marT="0" marB="0" anchor="b">
                    <a:lnL>
                      <a:noFill/>
                    </a:lnL>
                    <a:lnR>
                      <a:noFill/>
                    </a:lnR>
                    <a:lnT w="12700" cap="flat" cmpd="sng" algn="ctr">
                      <a:solidFill>
                        <a:srgbClr val="000000"/>
                      </a:solidFill>
                      <a:prstDash val="dash"/>
                      <a:round/>
                      <a:headEnd type="none" w="med" len="med"/>
                      <a:tailEnd type="none" w="med" len="med"/>
                    </a:lnT>
                    <a:lnB>
                      <a:noFill/>
                    </a:lnB>
                  </a:tcPr>
                </a:tc>
                <a:tc>
                  <a:txBody>
                    <a:bodyPr/>
                    <a:lstStyle/>
                    <a:p>
                      <a:pPr algn="ctr">
                        <a:spcAft>
                          <a:spcPts val="0"/>
                        </a:spcAft>
                      </a:pPr>
                      <a:r>
                        <a:rPr lang="es-ES" sz="1800">
                          <a:solidFill>
                            <a:srgbClr val="000000"/>
                          </a:solidFill>
                          <a:latin typeface="Garamond" pitchFamily="18" charset="0"/>
                          <a:ea typeface="Times New Roman"/>
                          <a:cs typeface="Times New Roman"/>
                        </a:rPr>
                        <a:t>100.0</a:t>
                      </a:r>
                      <a:endParaRPr lang="es-ES" sz="1800">
                        <a:latin typeface="Garamond" pitchFamily="18" charset="0"/>
                        <a:ea typeface="Times New Roman"/>
                        <a:cs typeface="Times New Roman"/>
                      </a:endParaRPr>
                    </a:p>
                  </a:txBody>
                  <a:tcPr marL="44450" marR="44450" marT="0" marB="0" anchor="b">
                    <a:lnL>
                      <a:noFill/>
                    </a:lnL>
                    <a:lnR>
                      <a:noFill/>
                    </a:lnR>
                    <a:lnT w="12700" cap="flat" cmpd="sng" algn="ctr">
                      <a:solidFill>
                        <a:srgbClr val="000000"/>
                      </a:solidFill>
                      <a:prstDash val="dash"/>
                      <a:round/>
                      <a:headEnd type="none" w="med" len="med"/>
                      <a:tailEnd type="none" w="med" len="med"/>
                    </a:lnT>
                    <a:lnB>
                      <a:noFill/>
                    </a:lnB>
                  </a:tcPr>
                </a:tc>
                <a:tc>
                  <a:txBody>
                    <a:bodyPr/>
                    <a:lstStyle/>
                    <a:p>
                      <a:pPr algn="ctr">
                        <a:spcAft>
                          <a:spcPts val="0"/>
                        </a:spcAft>
                      </a:pPr>
                      <a:r>
                        <a:rPr lang="es-ES" sz="1800" dirty="0">
                          <a:solidFill>
                            <a:srgbClr val="000000"/>
                          </a:solidFill>
                          <a:latin typeface="Garamond" pitchFamily="18" charset="0"/>
                          <a:ea typeface="Times New Roman"/>
                          <a:cs typeface="Times New Roman"/>
                        </a:rPr>
                        <a:t>100.0</a:t>
                      </a:r>
                      <a:endParaRPr lang="es-ES" sz="1800" dirty="0">
                        <a:latin typeface="Garamond" pitchFamily="18" charset="0"/>
                        <a:ea typeface="Times New Roman"/>
                        <a:cs typeface="Times New Roman"/>
                      </a:endParaRPr>
                    </a:p>
                  </a:txBody>
                  <a:tcPr marL="44450" marR="44450" marT="0" marB="0" anchor="b">
                    <a:lnL>
                      <a:noFill/>
                    </a:lnL>
                    <a:lnR>
                      <a:noFill/>
                    </a:lnR>
                    <a:lnT w="12700" cap="flat" cmpd="sng" algn="ctr">
                      <a:solidFill>
                        <a:srgbClr val="000000"/>
                      </a:solidFill>
                      <a:prstDash val="dash"/>
                      <a:round/>
                      <a:headEnd type="none" w="med" len="med"/>
                      <a:tailEnd type="none" w="med" len="med"/>
                    </a:lnT>
                    <a:lnB>
                      <a:noFill/>
                    </a:lnB>
                  </a:tcPr>
                </a:tc>
                <a:tc>
                  <a:txBody>
                    <a:bodyPr/>
                    <a:lstStyle/>
                    <a:p>
                      <a:pPr algn="ctr">
                        <a:spcAft>
                          <a:spcPts val="0"/>
                        </a:spcAft>
                      </a:pPr>
                      <a:r>
                        <a:rPr lang="es-ES" sz="1800" dirty="0">
                          <a:solidFill>
                            <a:srgbClr val="000000"/>
                          </a:solidFill>
                          <a:latin typeface="Garamond" pitchFamily="18" charset="0"/>
                          <a:ea typeface="Times New Roman"/>
                          <a:cs typeface="Times New Roman"/>
                        </a:rPr>
                        <a:t>100.0</a:t>
                      </a:r>
                      <a:endParaRPr lang="es-ES" sz="1800" dirty="0">
                        <a:latin typeface="Garamond" pitchFamily="18" charset="0"/>
                        <a:ea typeface="Times New Roman"/>
                        <a:cs typeface="Times New Roman"/>
                      </a:endParaRPr>
                    </a:p>
                  </a:txBody>
                  <a:tcPr marL="44450" marR="44450" marT="0" marB="0" anchor="b">
                    <a:lnL>
                      <a:noFill/>
                    </a:lnL>
                    <a:lnR>
                      <a:noFill/>
                    </a:lnR>
                    <a:lnT w="12700" cap="flat" cmpd="sng" algn="ctr">
                      <a:solidFill>
                        <a:srgbClr val="000000"/>
                      </a:solidFill>
                      <a:prstDash val="dash"/>
                      <a:round/>
                      <a:headEnd type="none" w="med" len="med"/>
                      <a:tailEnd type="none" w="med" len="med"/>
                    </a:lnT>
                    <a:lnB>
                      <a:noFill/>
                    </a:lnB>
                  </a:tcPr>
                </a:tc>
                <a:tc>
                  <a:txBody>
                    <a:bodyPr/>
                    <a:lstStyle/>
                    <a:p>
                      <a:pPr algn="ctr">
                        <a:spcAft>
                          <a:spcPts val="0"/>
                        </a:spcAft>
                      </a:pPr>
                      <a:r>
                        <a:rPr lang="es-ES" sz="1800" dirty="0">
                          <a:solidFill>
                            <a:srgbClr val="000000"/>
                          </a:solidFill>
                          <a:latin typeface="Garamond" pitchFamily="18" charset="0"/>
                          <a:ea typeface="Times New Roman"/>
                          <a:cs typeface="Times New Roman"/>
                        </a:rPr>
                        <a:t>99.7</a:t>
                      </a:r>
                      <a:endParaRPr lang="es-ES" sz="1800" dirty="0">
                        <a:latin typeface="Garamond" pitchFamily="18" charset="0"/>
                        <a:ea typeface="Times New Roman"/>
                        <a:cs typeface="Times New Roman"/>
                      </a:endParaRPr>
                    </a:p>
                  </a:txBody>
                  <a:tcPr marL="44450" marR="44450" marT="0" marB="0" anchor="b">
                    <a:lnL>
                      <a:noFill/>
                    </a:lnL>
                    <a:lnR>
                      <a:noFill/>
                    </a:lnR>
                    <a:lnT w="12700" cap="flat" cmpd="sng" algn="ctr">
                      <a:solidFill>
                        <a:srgbClr val="000000"/>
                      </a:solidFill>
                      <a:prstDash val="dash"/>
                      <a:round/>
                      <a:headEnd type="none" w="med" len="med"/>
                      <a:tailEnd type="none" w="med" len="med"/>
                    </a:lnT>
                    <a:lnB>
                      <a:noFill/>
                    </a:lnB>
                  </a:tcPr>
                </a:tc>
                <a:tc>
                  <a:txBody>
                    <a:bodyPr/>
                    <a:lstStyle/>
                    <a:p>
                      <a:pPr algn="ctr">
                        <a:spcAft>
                          <a:spcPts val="0"/>
                        </a:spcAft>
                      </a:pPr>
                      <a:r>
                        <a:rPr lang="es-ES" sz="1800" dirty="0">
                          <a:solidFill>
                            <a:srgbClr val="000000"/>
                          </a:solidFill>
                          <a:latin typeface="Garamond" pitchFamily="18" charset="0"/>
                          <a:ea typeface="Times New Roman"/>
                          <a:cs typeface="Times New Roman"/>
                        </a:rPr>
                        <a:t>96.5</a:t>
                      </a:r>
                      <a:endParaRPr lang="es-ES" sz="1800" dirty="0">
                        <a:latin typeface="Garamond" pitchFamily="18" charset="0"/>
                        <a:ea typeface="Times New Roman"/>
                        <a:cs typeface="Times New Roman"/>
                      </a:endParaRPr>
                    </a:p>
                  </a:txBody>
                  <a:tcPr marL="44450" marR="44450" marT="0" marB="0" anchor="b">
                    <a:lnL>
                      <a:noFill/>
                    </a:lnL>
                    <a:lnR>
                      <a:noFill/>
                    </a:lnR>
                    <a:lnT w="12700" cap="flat" cmpd="sng" algn="ctr">
                      <a:solidFill>
                        <a:srgbClr val="000000"/>
                      </a:solidFill>
                      <a:prstDash val="dash"/>
                      <a:round/>
                      <a:headEnd type="none" w="med" len="med"/>
                      <a:tailEnd type="none" w="med" len="med"/>
                    </a:lnT>
                    <a:lnB>
                      <a:noFill/>
                    </a:lnB>
                  </a:tcPr>
                </a:tc>
                <a:tc>
                  <a:txBody>
                    <a:bodyPr/>
                    <a:lstStyle/>
                    <a:p>
                      <a:pPr algn="ctr">
                        <a:spcAft>
                          <a:spcPts val="0"/>
                        </a:spcAft>
                      </a:pPr>
                      <a:r>
                        <a:rPr lang="es-ES" sz="1800" dirty="0">
                          <a:solidFill>
                            <a:srgbClr val="FF0000"/>
                          </a:solidFill>
                          <a:latin typeface="Garamond" pitchFamily="18" charset="0"/>
                          <a:ea typeface="Times New Roman"/>
                          <a:cs typeface="Times New Roman"/>
                        </a:rPr>
                        <a:t>80.1</a:t>
                      </a:r>
                      <a:endParaRPr lang="es-ES" sz="1800" dirty="0">
                        <a:latin typeface="Garamond" pitchFamily="18" charset="0"/>
                        <a:ea typeface="Times New Roman"/>
                        <a:cs typeface="Times New Roman"/>
                      </a:endParaRPr>
                    </a:p>
                  </a:txBody>
                  <a:tcPr marL="44450" marR="44450" marT="0" marB="0" anchor="b">
                    <a:lnL>
                      <a:noFill/>
                    </a:lnL>
                    <a:lnR>
                      <a:noFill/>
                    </a:lnR>
                    <a:lnT w="12700" cap="flat" cmpd="sng" algn="ctr">
                      <a:solidFill>
                        <a:srgbClr val="000000"/>
                      </a:solidFill>
                      <a:prstDash val="dash"/>
                      <a:round/>
                      <a:headEnd type="none" w="med" len="med"/>
                      <a:tailEnd type="none" w="med" len="med"/>
                    </a:lnT>
                    <a:lnB>
                      <a:noFill/>
                    </a:lnB>
                  </a:tcPr>
                </a:tc>
              </a:tr>
              <a:tr h="195580">
                <a:tc vMerge="1">
                  <a:txBody>
                    <a:bodyPr/>
                    <a:lstStyle/>
                    <a:p>
                      <a:endParaRPr lang="es-ES"/>
                    </a:p>
                  </a:txBody>
                  <a:tcPr/>
                </a:tc>
                <a:tc>
                  <a:txBody>
                    <a:bodyPr/>
                    <a:lstStyle/>
                    <a:p>
                      <a:pPr algn="ctr">
                        <a:spcAft>
                          <a:spcPts val="0"/>
                        </a:spcAft>
                      </a:pPr>
                      <a:r>
                        <a:rPr lang="es-ES" sz="1800" b="1">
                          <a:solidFill>
                            <a:srgbClr val="000000"/>
                          </a:solidFill>
                          <a:latin typeface="Garamond"/>
                          <a:ea typeface="Times New Roman"/>
                          <a:cs typeface="Times New Roman"/>
                        </a:rPr>
                        <a:t>3% 3 mm</a:t>
                      </a:r>
                      <a:endParaRPr lang="es-ES" sz="1800">
                        <a:latin typeface="Garamond"/>
                        <a:ea typeface="Times New Roman"/>
                        <a:cs typeface="Times New Roman"/>
                      </a:endParaRPr>
                    </a:p>
                  </a:txBody>
                  <a:tcPr marL="44450" marR="44450" marT="0" marB="0" anchor="b">
                    <a:lnL>
                      <a:noFill/>
                    </a:lnL>
                    <a:lnR>
                      <a:noFill/>
                    </a:lnR>
                    <a:lnT>
                      <a:noFill/>
                    </a:lnT>
                    <a:lnB w="12700" cap="flat" cmpd="sng" algn="ctr">
                      <a:solidFill>
                        <a:srgbClr val="000000"/>
                      </a:solidFill>
                      <a:prstDash val="dash"/>
                      <a:round/>
                      <a:headEnd type="none" w="med" len="med"/>
                      <a:tailEnd type="none" w="med" len="med"/>
                    </a:lnB>
                  </a:tcPr>
                </a:tc>
                <a:tc>
                  <a:txBody>
                    <a:bodyPr/>
                    <a:lstStyle/>
                    <a:p>
                      <a:pPr algn="ctr">
                        <a:spcAft>
                          <a:spcPts val="0"/>
                        </a:spcAft>
                      </a:pPr>
                      <a:r>
                        <a:rPr lang="es-ES" sz="1800" b="1">
                          <a:solidFill>
                            <a:srgbClr val="000000"/>
                          </a:solidFill>
                          <a:latin typeface="Garamond" pitchFamily="18" charset="0"/>
                          <a:ea typeface="Times New Roman"/>
                          <a:cs typeface="Times New Roman"/>
                        </a:rPr>
                        <a:t>100.0</a:t>
                      </a:r>
                      <a:endParaRPr lang="es-ES" sz="1800">
                        <a:latin typeface="Garamond" pitchFamily="18" charset="0"/>
                        <a:ea typeface="Times New Roman"/>
                        <a:cs typeface="Times New Roman"/>
                      </a:endParaRPr>
                    </a:p>
                  </a:txBody>
                  <a:tcPr marL="44450" marR="44450" marT="0" marB="0" anchor="b">
                    <a:lnL>
                      <a:noFill/>
                    </a:lnL>
                    <a:lnR>
                      <a:noFill/>
                    </a:lnR>
                    <a:lnT>
                      <a:noFill/>
                    </a:lnT>
                    <a:lnB w="12700" cap="flat" cmpd="sng" algn="ctr">
                      <a:solidFill>
                        <a:srgbClr val="000000"/>
                      </a:solidFill>
                      <a:prstDash val="dash"/>
                      <a:round/>
                      <a:headEnd type="none" w="med" len="med"/>
                      <a:tailEnd type="none" w="med" len="med"/>
                    </a:lnB>
                  </a:tcPr>
                </a:tc>
                <a:tc>
                  <a:txBody>
                    <a:bodyPr/>
                    <a:lstStyle/>
                    <a:p>
                      <a:pPr algn="ctr">
                        <a:spcAft>
                          <a:spcPts val="0"/>
                        </a:spcAft>
                      </a:pPr>
                      <a:r>
                        <a:rPr lang="es-ES" sz="1800" b="1">
                          <a:solidFill>
                            <a:srgbClr val="000000"/>
                          </a:solidFill>
                          <a:latin typeface="Garamond" pitchFamily="18" charset="0"/>
                          <a:ea typeface="Times New Roman"/>
                          <a:cs typeface="Times New Roman"/>
                        </a:rPr>
                        <a:t>100.0</a:t>
                      </a:r>
                      <a:endParaRPr lang="es-ES" sz="1800">
                        <a:latin typeface="Garamond" pitchFamily="18" charset="0"/>
                        <a:ea typeface="Times New Roman"/>
                        <a:cs typeface="Times New Roman"/>
                      </a:endParaRPr>
                    </a:p>
                  </a:txBody>
                  <a:tcPr marL="44450" marR="44450" marT="0" marB="0" anchor="b">
                    <a:lnL>
                      <a:noFill/>
                    </a:lnL>
                    <a:lnR>
                      <a:noFill/>
                    </a:lnR>
                    <a:lnT>
                      <a:noFill/>
                    </a:lnT>
                    <a:lnB w="12700" cap="flat" cmpd="sng" algn="ctr">
                      <a:solidFill>
                        <a:srgbClr val="000000"/>
                      </a:solidFill>
                      <a:prstDash val="dash"/>
                      <a:round/>
                      <a:headEnd type="none" w="med" len="med"/>
                      <a:tailEnd type="none" w="med" len="med"/>
                    </a:lnB>
                  </a:tcPr>
                </a:tc>
                <a:tc>
                  <a:txBody>
                    <a:bodyPr/>
                    <a:lstStyle/>
                    <a:p>
                      <a:pPr algn="ctr">
                        <a:spcAft>
                          <a:spcPts val="0"/>
                        </a:spcAft>
                      </a:pPr>
                      <a:r>
                        <a:rPr lang="es-ES" sz="1800" b="1" dirty="0">
                          <a:solidFill>
                            <a:srgbClr val="000000"/>
                          </a:solidFill>
                          <a:latin typeface="Garamond" pitchFamily="18" charset="0"/>
                          <a:ea typeface="Times New Roman"/>
                          <a:cs typeface="Times New Roman"/>
                        </a:rPr>
                        <a:t>100.0</a:t>
                      </a:r>
                      <a:endParaRPr lang="es-ES" sz="1800" dirty="0">
                        <a:latin typeface="Garamond" pitchFamily="18" charset="0"/>
                        <a:ea typeface="Times New Roman"/>
                        <a:cs typeface="Times New Roman"/>
                      </a:endParaRPr>
                    </a:p>
                  </a:txBody>
                  <a:tcPr marL="44450" marR="44450" marT="0" marB="0" anchor="b">
                    <a:lnL>
                      <a:noFill/>
                    </a:lnL>
                    <a:lnR>
                      <a:noFill/>
                    </a:lnR>
                    <a:lnT>
                      <a:noFill/>
                    </a:lnT>
                    <a:lnB w="12700" cap="flat" cmpd="sng" algn="ctr">
                      <a:solidFill>
                        <a:srgbClr val="000000"/>
                      </a:solidFill>
                      <a:prstDash val="dash"/>
                      <a:round/>
                      <a:headEnd type="none" w="med" len="med"/>
                      <a:tailEnd type="none" w="med" len="med"/>
                    </a:lnB>
                  </a:tcPr>
                </a:tc>
                <a:tc>
                  <a:txBody>
                    <a:bodyPr/>
                    <a:lstStyle/>
                    <a:p>
                      <a:pPr algn="ctr">
                        <a:spcAft>
                          <a:spcPts val="0"/>
                        </a:spcAft>
                      </a:pPr>
                      <a:r>
                        <a:rPr lang="es-ES" sz="1800" b="1" dirty="0">
                          <a:solidFill>
                            <a:srgbClr val="000000"/>
                          </a:solidFill>
                          <a:latin typeface="Garamond" pitchFamily="18" charset="0"/>
                          <a:ea typeface="Times New Roman"/>
                          <a:cs typeface="Times New Roman"/>
                        </a:rPr>
                        <a:t>100.0</a:t>
                      </a:r>
                      <a:endParaRPr lang="es-ES" sz="1800" dirty="0">
                        <a:latin typeface="Garamond" pitchFamily="18" charset="0"/>
                        <a:ea typeface="Times New Roman"/>
                        <a:cs typeface="Times New Roman"/>
                      </a:endParaRPr>
                    </a:p>
                  </a:txBody>
                  <a:tcPr marL="44450" marR="44450" marT="0" marB="0" anchor="b">
                    <a:lnL>
                      <a:noFill/>
                    </a:lnL>
                    <a:lnR>
                      <a:noFill/>
                    </a:lnR>
                    <a:lnT>
                      <a:noFill/>
                    </a:lnT>
                    <a:lnB w="12700" cap="flat" cmpd="sng" algn="ctr">
                      <a:solidFill>
                        <a:srgbClr val="000000"/>
                      </a:solidFill>
                      <a:prstDash val="dash"/>
                      <a:round/>
                      <a:headEnd type="none" w="med" len="med"/>
                      <a:tailEnd type="none" w="med" len="med"/>
                    </a:lnB>
                  </a:tcPr>
                </a:tc>
                <a:tc>
                  <a:txBody>
                    <a:bodyPr/>
                    <a:lstStyle/>
                    <a:p>
                      <a:pPr algn="ctr">
                        <a:spcAft>
                          <a:spcPts val="0"/>
                        </a:spcAft>
                      </a:pPr>
                      <a:r>
                        <a:rPr lang="es-ES" sz="1800" b="1" dirty="0">
                          <a:solidFill>
                            <a:srgbClr val="000000"/>
                          </a:solidFill>
                          <a:latin typeface="Garamond" pitchFamily="18" charset="0"/>
                          <a:ea typeface="Times New Roman"/>
                          <a:cs typeface="Times New Roman"/>
                        </a:rPr>
                        <a:t>99.9</a:t>
                      </a:r>
                      <a:endParaRPr lang="es-ES" sz="1800" dirty="0">
                        <a:latin typeface="Garamond" pitchFamily="18" charset="0"/>
                        <a:ea typeface="Times New Roman"/>
                        <a:cs typeface="Times New Roman"/>
                      </a:endParaRPr>
                    </a:p>
                  </a:txBody>
                  <a:tcPr marL="44450" marR="44450" marT="0" marB="0" anchor="b">
                    <a:lnL>
                      <a:noFill/>
                    </a:lnL>
                    <a:lnR>
                      <a:noFill/>
                    </a:lnR>
                    <a:lnT>
                      <a:noFill/>
                    </a:lnT>
                    <a:lnB w="12700" cap="flat" cmpd="sng" algn="ctr">
                      <a:solidFill>
                        <a:srgbClr val="000000"/>
                      </a:solidFill>
                      <a:prstDash val="dash"/>
                      <a:round/>
                      <a:headEnd type="none" w="med" len="med"/>
                      <a:tailEnd type="none" w="med" len="med"/>
                    </a:lnB>
                  </a:tcPr>
                </a:tc>
                <a:tc>
                  <a:txBody>
                    <a:bodyPr/>
                    <a:lstStyle/>
                    <a:p>
                      <a:pPr algn="ctr">
                        <a:spcAft>
                          <a:spcPts val="0"/>
                        </a:spcAft>
                      </a:pPr>
                      <a:r>
                        <a:rPr lang="es-ES" sz="1800" b="1" dirty="0">
                          <a:solidFill>
                            <a:schemeClr val="tx1"/>
                          </a:solidFill>
                          <a:latin typeface="Garamond" pitchFamily="18" charset="0"/>
                          <a:ea typeface="Times New Roman"/>
                          <a:cs typeface="Times New Roman"/>
                        </a:rPr>
                        <a:t>96.8</a:t>
                      </a:r>
                      <a:endParaRPr lang="es-ES" sz="1800" dirty="0">
                        <a:solidFill>
                          <a:schemeClr val="tx1"/>
                        </a:solidFill>
                        <a:latin typeface="Garamond" pitchFamily="18" charset="0"/>
                        <a:ea typeface="Times New Roman"/>
                        <a:cs typeface="Times New Roman"/>
                      </a:endParaRPr>
                    </a:p>
                  </a:txBody>
                  <a:tcPr marL="44450" marR="44450" marT="0" marB="0" anchor="b">
                    <a:lnL>
                      <a:noFill/>
                    </a:lnL>
                    <a:lnR>
                      <a:noFill/>
                    </a:lnR>
                    <a:lnT>
                      <a:noFill/>
                    </a:lnT>
                    <a:lnB w="12700" cap="flat" cmpd="sng" algn="ctr">
                      <a:solidFill>
                        <a:srgbClr val="000000"/>
                      </a:solidFill>
                      <a:prstDash val="dash"/>
                      <a:round/>
                      <a:headEnd type="none" w="med" len="med"/>
                      <a:tailEnd type="none" w="med" len="med"/>
                    </a:lnB>
                  </a:tcPr>
                </a:tc>
              </a:tr>
              <a:tr h="276576">
                <a:tc>
                  <a:txBody>
                    <a:bodyPr/>
                    <a:lstStyle/>
                    <a:p>
                      <a:pPr algn="ctr">
                        <a:spcAft>
                          <a:spcPts val="0"/>
                        </a:spcAft>
                      </a:pPr>
                      <a:r>
                        <a:rPr lang="es-ES" sz="1800" b="1" dirty="0">
                          <a:solidFill>
                            <a:srgbClr val="000000"/>
                          </a:solidFill>
                          <a:latin typeface="Garamond"/>
                          <a:ea typeface="Times New Roman"/>
                          <a:cs typeface="Times New Roman"/>
                        </a:rPr>
                        <a:t> </a:t>
                      </a:r>
                      <a:endParaRPr lang="es-ES" sz="1800" b="1" dirty="0">
                        <a:latin typeface="Garamond"/>
                        <a:ea typeface="Times New Roman"/>
                        <a:cs typeface="Times New Roman"/>
                      </a:endParaRPr>
                    </a:p>
                  </a:txBody>
                  <a:tcPr marL="44450" marR="44450" marT="0" marB="0" anchor="b">
                    <a:lnL>
                      <a:noFill/>
                    </a:lnL>
                    <a:lnR>
                      <a:noFill/>
                    </a:lnR>
                    <a:lnT w="12700" cap="flat" cmpd="sng" algn="ctr">
                      <a:solidFill>
                        <a:srgbClr val="000000"/>
                      </a:solidFill>
                      <a:prstDash val="dash"/>
                      <a:round/>
                      <a:headEnd type="none" w="med" len="med"/>
                      <a:tailEnd type="none" w="med" len="med"/>
                    </a:lnT>
                    <a:lnB>
                      <a:noFill/>
                    </a:lnB>
                  </a:tcPr>
                </a:tc>
                <a:tc>
                  <a:txBody>
                    <a:bodyPr/>
                    <a:lstStyle/>
                    <a:p>
                      <a:pPr algn="ctr">
                        <a:spcAft>
                          <a:spcPts val="0"/>
                        </a:spcAft>
                      </a:pPr>
                      <a:r>
                        <a:rPr lang="es-ES" sz="1800">
                          <a:solidFill>
                            <a:srgbClr val="000000"/>
                          </a:solidFill>
                          <a:latin typeface="Garamond"/>
                          <a:ea typeface="Times New Roman"/>
                          <a:cs typeface="Times New Roman"/>
                        </a:rPr>
                        <a:t>2% 2 mm</a:t>
                      </a:r>
                      <a:endParaRPr lang="es-ES" sz="1800">
                        <a:latin typeface="Garamond"/>
                        <a:ea typeface="Times New Roman"/>
                        <a:cs typeface="Times New Roman"/>
                      </a:endParaRPr>
                    </a:p>
                  </a:txBody>
                  <a:tcPr marL="44450" marR="44450" marT="0" marB="0" anchor="b">
                    <a:lnL>
                      <a:noFill/>
                    </a:lnL>
                    <a:lnR>
                      <a:noFill/>
                    </a:lnR>
                    <a:lnT w="12700" cap="flat" cmpd="sng" algn="ctr">
                      <a:solidFill>
                        <a:srgbClr val="000000"/>
                      </a:solidFill>
                      <a:prstDash val="dash"/>
                      <a:round/>
                      <a:headEnd type="none" w="med" len="med"/>
                      <a:tailEnd type="none" w="med" len="med"/>
                    </a:lnT>
                    <a:lnB>
                      <a:noFill/>
                    </a:lnB>
                  </a:tcPr>
                </a:tc>
                <a:tc>
                  <a:txBody>
                    <a:bodyPr/>
                    <a:lstStyle/>
                    <a:p>
                      <a:pPr algn="ctr">
                        <a:spcAft>
                          <a:spcPts val="0"/>
                        </a:spcAft>
                      </a:pPr>
                      <a:r>
                        <a:rPr lang="es-ES" sz="1800">
                          <a:solidFill>
                            <a:srgbClr val="000000"/>
                          </a:solidFill>
                          <a:latin typeface="Garamond" pitchFamily="18" charset="0"/>
                          <a:ea typeface="Times New Roman"/>
                          <a:cs typeface="Garamond"/>
                        </a:rPr>
                        <a:t>99.5</a:t>
                      </a:r>
                      <a:endParaRPr lang="es-ES" sz="1800">
                        <a:latin typeface="Garamond" pitchFamily="18" charset="0"/>
                        <a:ea typeface="Times New Roman"/>
                        <a:cs typeface="Times New Roman"/>
                      </a:endParaRPr>
                    </a:p>
                  </a:txBody>
                  <a:tcPr marL="44450" marR="44450" marT="0" marB="0" anchor="b">
                    <a:lnL>
                      <a:noFill/>
                    </a:lnL>
                    <a:lnR>
                      <a:noFill/>
                    </a:lnR>
                    <a:lnT w="12700" cap="flat" cmpd="sng" algn="ctr">
                      <a:solidFill>
                        <a:srgbClr val="000000"/>
                      </a:solidFill>
                      <a:prstDash val="dash"/>
                      <a:round/>
                      <a:headEnd type="none" w="med" len="med"/>
                      <a:tailEnd type="none" w="med" len="med"/>
                    </a:lnT>
                    <a:lnB>
                      <a:noFill/>
                    </a:lnB>
                  </a:tcPr>
                </a:tc>
                <a:tc>
                  <a:txBody>
                    <a:bodyPr/>
                    <a:lstStyle/>
                    <a:p>
                      <a:pPr algn="ctr">
                        <a:spcAft>
                          <a:spcPts val="0"/>
                        </a:spcAft>
                      </a:pPr>
                      <a:r>
                        <a:rPr lang="es-ES" sz="1800">
                          <a:solidFill>
                            <a:srgbClr val="000000"/>
                          </a:solidFill>
                          <a:latin typeface="Garamond" pitchFamily="18" charset="0"/>
                          <a:ea typeface="Times New Roman"/>
                          <a:cs typeface="Garamond"/>
                        </a:rPr>
                        <a:t>99.2</a:t>
                      </a:r>
                      <a:endParaRPr lang="es-ES" sz="1800">
                        <a:latin typeface="Garamond" pitchFamily="18" charset="0"/>
                        <a:ea typeface="Times New Roman"/>
                        <a:cs typeface="Times New Roman"/>
                      </a:endParaRPr>
                    </a:p>
                  </a:txBody>
                  <a:tcPr marL="44450" marR="44450" marT="0" marB="0" anchor="b">
                    <a:lnL>
                      <a:noFill/>
                    </a:lnL>
                    <a:lnR>
                      <a:noFill/>
                    </a:lnR>
                    <a:lnT w="12700" cap="flat" cmpd="sng" algn="ctr">
                      <a:solidFill>
                        <a:srgbClr val="000000"/>
                      </a:solidFill>
                      <a:prstDash val="dash"/>
                      <a:round/>
                      <a:headEnd type="none" w="med" len="med"/>
                      <a:tailEnd type="none" w="med" len="med"/>
                    </a:lnT>
                    <a:lnB>
                      <a:noFill/>
                    </a:lnB>
                  </a:tcPr>
                </a:tc>
                <a:tc>
                  <a:txBody>
                    <a:bodyPr/>
                    <a:lstStyle/>
                    <a:p>
                      <a:pPr algn="ctr">
                        <a:spcAft>
                          <a:spcPts val="0"/>
                        </a:spcAft>
                      </a:pPr>
                      <a:r>
                        <a:rPr lang="es-ES" sz="1800" dirty="0">
                          <a:solidFill>
                            <a:srgbClr val="000000"/>
                          </a:solidFill>
                          <a:latin typeface="Garamond" pitchFamily="18" charset="0"/>
                          <a:ea typeface="Times New Roman"/>
                          <a:cs typeface="Garamond"/>
                        </a:rPr>
                        <a:t>99.8</a:t>
                      </a:r>
                      <a:endParaRPr lang="es-ES" sz="1800" dirty="0">
                        <a:latin typeface="Garamond" pitchFamily="18" charset="0"/>
                        <a:ea typeface="Times New Roman"/>
                        <a:cs typeface="Times New Roman"/>
                      </a:endParaRPr>
                    </a:p>
                  </a:txBody>
                  <a:tcPr marL="44450" marR="44450" marT="0" marB="0" anchor="b">
                    <a:lnL>
                      <a:noFill/>
                    </a:lnL>
                    <a:lnR>
                      <a:noFill/>
                    </a:lnR>
                    <a:lnT w="12700" cap="flat" cmpd="sng" algn="ctr">
                      <a:solidFill>
                        <a:srgbClr val="000000"/>
                      </a:solidFill>
                      <a:prstDash val="dash"/>
                      <a:round/>
                      <a:headEnd type="none" w="med" len="med"/>
                      <a:tailEnd type="none" w="med" len="med"/>
                    </a:lnT>
                    <a:lnB>
                      <a:noFill/>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s-ES" sz="1800" b="1" dirty="0" smtClean="0">
                          <a:solidFill>
                            <a:srgbClr val="FF0000"/>
                          </a:solidFill>
                          <a:latin typeface="Garamond" pitchFamily="18" charset="0"/>
                          <a:ea typeface="Times New Roman"/>
                          <a:cs typeface="Times New Roman"/>
                        </a:rPr>
                        <a:t>87.5</a:t>
                      </a:r>
                      <a:endParaRPr lang="es-ES" sz="1800" dirty="0" smtClean="0">
                        <a:solidFill>
                          <a:srgbClr val="FF0000"/>
                        </a:solidFill>
                        <a:latin typeface="Garamond" pitchFamily="18" charset="0"/>
                        <a:ea typeface="Times New Roman"/>
                        <a:cs typeface="Times New Roman"/>
                      </a:endParaRPr>
                    </a:p>
                  </a:txBody>
                  <a:tcPr marL="44450" marR="44450" marT="0" marB="0" anchor="b">
                    <a:lnL>
                      <a:noFill/>
                    </a:lnL>
                    <a:lnR>
                      <a:noFill/>
                    </a:lnR>
                    <a:lnT w="12700" cap="flat" cmpd="sng" algn="ctr">
                      <a:solidFill>
                        <a:srgbClr val="000000"/>
                      </a:solidFill>
                      <a:prstDash val="dash"/>
                      <a:round/>
                      <a:headEnd type="none" w="med" len="med"/>
                      <a:tailEnd type="none" w="med" len="med"/>
                    </a:lnT>
                    <a:lnB>
                      <a:noFill/>
                    </a:lnB>
                  </a:tcPr>
                </a:tc>
                <a:tc>
                  <a:txBody>
                    <a:bodyPr/>
                    <a:lstStyle/>
                    <a:p>
                      <a:pPr algn="ctr">
                        <a:spcAft>
                          <a:spcPts val="0"/>
                        </a:spcAft>
                      </a:pPr>
                      <a:r>
                        <a:rPr lang="es-ES" sz="1800" dirty="0">
                          <a:solidFill>
                            <a:srgbClr val="000000"/>
                          </a:solidFill>
                          <a:latin typeface="Garamond" pitchFamily="18" charset="0"/>
                          <a:ea typeface="Times New Roman"/>
                          <a:cs typeface="Garamond"/>
                        </a:rPr>
                        <a:t>96.1</a:t>
                      </a:r>
                      <a:endParaRPr lang="es-ES" sz="1800" dirty="0">
                        <a:latin typeface="Garamond" pitchFamily="18" charset="0"/>
                        <a:ea typeface="Times New Roman"/>
                        <a:cs typeface="Times New Roman"/>
                      </a:endParaRPr>
                    </a:p>
                  </a:txBody>
                  <a:tcPr marL="44450" marR="44450" marT="0" marB="0" anchor="b">
                    <a:lnL>
                      <a:noFill/>
                    </a:lnL>
                    <a:lnR>
                      <a:noFill/>
                    </a:lnR>
                    <a:lnT w="12700" cap="flat" cmpd="sng" algn="ctr">
                      <a:solidFill>
                        <a:srgbClr val="000000"/>
                      </a:solidFill>
                      <a:prstDash val="dash"/>
                      <a:round/>
                      <a:headEnd type="none" w="med" len="med"/>
                      <a:tailEnd type="none" w="med" len="med"/>
                    </a:lnT>
                    <a:lnB>
                      <a:noFill/>
                    </a:lnB>
                  </a:tcPr>
                </a:tc>
                <a:tc>
                  <a:txBody>
                    <a:bodyPr/>
                    <a:lstStyle/>
                    <a:p>
                      <a:pPr algn="ctr">
                        <a:spcAft>
                          <a:spcPts val="0"/>
                        </a:spcAft>
                      </a:pPr>
                      <a:r>
                        <a:rPr lang="es-ES" sz="1800" dirty="0">
                          <a:solidFill>
                            <a:srgbClr val="FF0000"/>
                          </a:solidFill>
                          <a:latin typeface="Garamond" pitchFamily="18" charset="0"/>
                          <a:ea typeface="Times New Roman"/>
                          <a:cs typeface="Garamond"/>
                        </a:rPr>
                        <a:t>81</a:t>
                      </a:r>
                      <a:endParaRPr lang="es-ES" sz="1800" dirty="0">
                        <a:latin typeface="Garamond" pitchFamily="18" charset="0"/>
                        <a:ea typeface="Times New Roman"/>
                        <a:cs typeface="Times New Roman"/>
                      </a:endParaRPr>
                    </a:p>
                  </a:txBody>
                  <a:tcPr marL="44450" marR="44450" marT="0" marB="0" anchor="b">
                    <a:lnL>
                      <a:noFill/>
                    </a:lnL>
                    <a:lnR>
                      <a:noFill/>
                    </a:lnR>
                    <a:lnT w="12700" cap="flat" cmpd="sng" algn="ctr">
                      <a:solidFill>
                        <a:srgbClr val="000000"/>
                      </a:solidFill>
                      <a:prstDash val="dash"/>
                      <a:round/>
                      <a:headEnd type="none" w="med" len="med"/>
                      <a:tailEnd type="none" w="med" len="med"/>
                    </a:lnT>
                    <a:lnB>
                      <a:noFill/>
                    </a:lnB>
                  </a:tcPr>
                </a:tc>
              </a:tr>
              <a:tr h="195580">
                <a:tc>
                  <a:txBody>
                    <a:bodyPr/>
                    <a:lstStyle/>
                    <a:p>
                      <a:pPr algn="ctr">
                        <a:spcAft>
                          <a:spcPts val="0"/>
                        </a:spcAft>
                      </a:pPr>
                      <a:r>
                        <a:rPr lang="es-ES" sz="1800" b="1" dirty="0">
                          <a:solidFill>
                            <a:srgbClr val="000000"/>
                          </a:solidFill>
                          <a:latin typeface="Garamond"/>
                          <a:ea typeface="Times New Roman"/>
                          <a:cs typeface="Times New Roman"/>
                        </a:rPr>
                        <a:t>Escalón </a:t>
                      </a:r>
                      <a:endParaRPr lang="es-ES" sz="1800" b="1" dirty="0">
                        <a:latin typeface="Garamond"/>
                        <a:ea typeface="Times New Roman"/>
                        <a:cs typeface="Times New Roman"/>
                      </a:endParaRPr>
                    </a:p>
                  </a:txBody>
                  <a:tcPr marL="44450" marR="44450" marT="0" marB="0" anchor="b">
                    <a:lnL>
                      <a:noFill/>
                    </a:lnL>
                    <a:lnR>
                      <a:noFill/>
                    </a:lnR>
                    <a:lnT>
                      <a:noFill/>
                    </a:lnT>
                    <a:lnB w="12700" cap="flat" cmpd="sng" algn="ctr">
                      <a:solidFill>
                        <a:srgbClr val="000000"/>
                      </a:solidFill>
                      <a:prstDash val="dash"/>
                      <a:round/>
                      <a:headEnd type="none" w="med" len="med"/>
                      <a:tailEnd type="none" w="med" len="med"/>
                    </a:lnB>
                  </a:tcPr>
                </a:tc>
                <a:tc>
                  <a:txBody>
                    <a:bodyPr/>
                    <a:lstStyle/>
                    <a:p>
                      <a:pPr algn="ctr">
                        <a:spcAft>
                          <a:spcPts val="0"/>
                        </a:spcAft>
                      </a:pPr>
                      <a:r>
                        <a:rPr lang="es-ES" sz="1800" b="1">
                          <a:solidFill>
                            <a:srgbClr val="000000"/>
                          </a:solidFill>
                          <a:latin typeface="Garamond"/>
                          <a:ea typeface="Times New Roman"/>
                          <a:cs typeface="Times New Roman"/>
                        </a:rPr>
                        <a:t>3% 3 mm</a:t>
                      </a:r>
                      <a:endParaRPr lang="es-ES" sz="1800">
                        <a:latin typeface="Garamond"/>
                        <a:ea typeface="Times New Roman"/>
                        <a:cs typeface="Times New Roman"/>
                      </a:endParaRPr>
                    </a:p>
                  </a:txBody>
                  <a:tcPr marL="44450" marR="44450" marT="0" marB="0" anchor="b">
                    <a:lnL>
                      <a:noFill/>
                    </a:lnL>
                    <a:lnR>
                      <a:noFill/>
                    </a:lnR>
                    <a:lnT>
                      <a:noFill/>
                    </a:lnT>
                    <a:lnB w="12700" cap="flat" cmpd="sng" algn="ctr">
                      <a:solidFill>
                        <a:srgbClr val="000000"/>
                      </a:solidFill>
                      <a:prstDash val="dash"/>
                      <a:round/>
                      <a:headEnd type="none" w="med" len="med"/>
                      <a:tailEnd type="none" w="med" len="med"/>
                    </a:lnB>
                  </a:tcPr>
                </a:tc>
                <a:tc>
                  <a:txBody>
                    <a:bodyPr/>
                    <a:lstStyle/>
                    <a:p>
                      <a:pPr algn="ctr">
                        <a:spcAft>
                          <a:spcPts val="0"/>
                        </a:spcAft>
                      </a:pPr>
                      <a:r>
                        <a:rPr lang="es-ES" sz="1800" b="1" dirty="0">
                          <a:solidFill>
                            <a:srgbClr val="000000"/>
                          </a:solidFill>
                          <a:latin typeface="Garamond" pitchFamily="18" charset="0"/>
                          <a:ea typeface="Times New Roman"/>
                          <a:cs typeface="Times New Roman"/>
                        </a:rPr>
                        <a:t>100.0</a:t>
                      </a:r>
                      <a:endParaRPr lang="es-ES" sz="1800" dirty="0">
                        <a:latin typeface="Garamond" pitchFamily="18" charset="0"/>
                        <a:ea typeface="Times New Roman"/>
                        <a:cs typeface="Times New Roman"/>
                      </a:endParaRPr>
                    </a:p>
                  </a:txBody>
                  <a:tcPr marL="44450" marR="44450" marT="0" marB="0" anchor="b">
                    <a:lnL>
                      <a:noFill/>
                    </a:lnL>
                    <a:lnR>
                      <a:noFill/>
                    </a:lnR>
                    <a:lnT>
                      <a:noFill/>
                    </a:lnT>
                    <a:lnB w="12700" cap="flat" cmpd="sng" algn="ctr">
                      <a:solidFill>
                        <a:srgbClr val="000000"/>
                      </a:solidFill>
                      <a:prstDash val="dash"/>
                      <a:round/>
                      <a:headEnd type="none" w="med" len="med"/>
                      <a:tailEnd type="none" w="med" len="med"/>
                    </a:lnB>
                  </a:tcPr>
                </a:tc>
                <a:tc>
                  <a:txBody>
                    <a:bodyPr/>
                    <a:lstStyle/>
                    <a:p>
                      <a:pPr algn="ctr">
                        <a:spcAft>
                          <a:spcPts val="0"/>
                        </a:spcAft>
                      </a:pPr>
                      <a:r>
                        <a:rPr lang="es-ES" sz="1800" b="1" dirty="0">
                          <a:solidFill>
                            <a:srgbClr val="000000"/>
                          </a:solidFill>
                          <a:latin typeface="Garamond" pitchFamily="18" charset="0"/>
                          <a:ea typeface="Times New Roman"/>
                          <a:cs typeface="Times New Roman"/>
                        </a:rPr>
                        <a:t>100.0</a:t>
                      </a:r>
                      <a:endParaRPr lang="es-ES" sz="1800" dirty="0">
                        <a:latin typeface="Garamond" pitchFamily="18" charset="0"/>
                        <a:ea typeface="Times New Roman"/>
                        <a:cs typeface="Times New Roman"/>
                      </a:endParaRPr>
                    </a:p>
                  </a:txBody>
                  <a:tcPr marL="44450" marR="44450" marT="0" marB="0" anchor="b">
                    <a:lnL>
                      <a:noFill/>
                    </a:lnL>
                    <a:lnR>
                      <a:noFill/>
                    </a:lnR>
                    <a:lnT>
                      <a:noFill/>
                    </a:lnT>
                    <a:lnB w="12700" cap="flat" cmpd="sng" algn="ctr">
                      <a:solidFill>
                        <a:srgbClr val="000000"/>
                      </a:solidFill>
                      <a:prstDash val="dash"/>
                      <a:round/>
                      <a:headEnd type="none" w="med" len="med"/>
                      <a:tailEnd type="none" w="med" len="med"/>
                    </a:lnB>
                  </a:tcPr>
                </a:tc>
                <a:tc>
                  <a:txBody>
                    <a:bodyPr/>
                    <a:lstStyle/>
                    <a:p>
                      <a:pPr algn="ctr">
                        <a:spcAft>
                          <a:spcPts val="0"/>
                        </a:spcAft>
                      </a:pPr>
                      <a:r>
                        <a:rPr lang="es-ES" sz="1800" b="1">
                          <a:solidFill>
                            <a:srgbClr val="000000"/>
                          </a:solidFill>
                          <a:latin typeface="Garamond" pitchFamily="18" charset="0"/>
                          <a:ea typeface="Times New Roman"/>
                          <a:cs typeface="Times New Roman"/>
                        </a:rPr>
                        <a:t>100.0</a:t>
                      </a:r>
                      <a:endParaRPr lang="es-ES" sz="1800">
                        <a:latin typeface="Garamond" pitchFamily="18" charset="0"/>
                        <a:ea typeface="Times New Roman"/>
                        <a:cs typeface="Times New Roman"/>
                      </a:endParaRPr>
                    </a:p>
                  </a:txBody>
                  <a:tcPr marL="44450" marR="44450" marT="0" marB="0" anchor="b">
                    <a:lnL>
                      <a:noFill/>
                    </a:lnL>
                    <a:lnR>
                      <a:noFill/>
                    </a:lnR>
                    <a:lnT>
                      <a:noFill/>
                    </a:lnT>
                    <a:lnB w="12700" cap="flat" cmpd="sng" algn="ctr">
                      <a:solidFill>
                        <a:srgbClr val="000000"/>
                      </a:solidFill>
                      <a:prstDash val="dash"/>
                      <a:round/>
                      <a:headEnd type="none" w="med" len="med"/>
                      <a:tailEnd type="none" w="med" len="med"/>
                    </a:lnB>
                  </a:tcPr>
                </a:tc>
                <a:tc>
                  <a:txBody>
                    <a:bodyPr/>
                    <a:lstStyle/>
                    <a:p>
                      <a:pPr algn="ctr">
                        <a:spcAft>
                          <a:spcPts val="0"/>
                        </a:spcAft>
                      </a:pPr>
                      <a:r>
                        <a:rPr lang="es-ES_tradnl" sz="1800" b="1" dirty="0" smtClean="0">
                          <a:solidFill>
                            <a:srgbClr val="FF0000"/>
                          </a:solidFill>
                          <a:latin typeface="Garamond" pitchFamily="18" charset="0"/>
                          <a:ea typeface="Times New Roman"/>
                          <a:cs typeface="Times New Roman"/>
                        </a:rPr>
                        <a:t>90.1</a:t>
                      </a:r>
                      <a:endParaRPr lang="es-ES" sz="1800" b="1" dirty="0">
                        <a:solidFill>
                          <a:srgbClr val="FF0000"/>
                        </a:solidFill>
                        <a:latin typeface="Garamond" pitchFamily="18" charset="0"/>
                        <a:ea typeface="Times New Roman"/>
                        <a:cs typeface="Times New Roman"/>
                      </a:endParaRPr>
                    </a:p>
                  </a:txBody>
                  <a:tcPr marL="44450" marR="44450" marT="0" marB="0" anchor="b">
                    <a:lnL>
                      <a:noFill/>
                    </a:lnL>
                    <a:lnR>
                      <a:noFill/>
                    </a:lnR>
                    <a:lnT>
                      <a:noFill/>
                    </a:lnT>
                    <a:lnB w="12700" cap="flat" cmpd="sng" algn="ctr">
                      <a:solidFill>
                        <a:srgbClr val="000000"/>
                      </a:solidFill>
                      <a:prstDash val="dash"/>
                      <a:round/>
                      <a:headEnd type="none" w="med" len="med"/>
                      <a:tailEnd type="none" w="med" len="med"/>
                    </a:lnB>
                  </a:tcPr>
                </a:tc>
                <a:tc>
                  <a:txBody>
                    <a:bodyPr/>
                    <a:lstStyle/>
                    <a:p>
                      <a:pPr algn="ctr">
                        <a:spcAft>
                          <a:spcPts val="0"/>
                        </a:spcAft>
                      </a:pPr>
                      <a:r>
                        <a:rPr lang="es-ES" sz="1800" b="1" dirty="0">
                          <a:solidFill>
                            <a:srgbClr val="000000"/>
                          </a:solidFill>
                          <a:latin typeface="Garamond" pitchFamily="18" charset="0"/>
                          <a:ea typeface="Times New Roman"/>
                          <a:cs typeface="Times New Roman"/>
                        </a:rPr>
                        <a:t>99.6</a:t>
                      </a:r>
                      <a:endParaRPr lang="es-ES" sz="1800" dirty="0">
                        <a:latin typeface="Garamond" pitchFamily="18" charset="0"/>
                        <a:ea typeface="Times New Roman"/>
                        <a:cs typeface="Times New Roman"/>
                      </a:endParaRPr>
                    </a:p>
                  </a:txBody>
                  <a:tcPr marL="44450" marR="44450" marT="0" marB="0" anchor="b">
                    <a:lnL>
                      <a:noFill/>
                    </a:lnL>
                    <a:lnR>
                      <a:noFill/>
                    </a:lnR>
                    <a:lnT>
                      <a:noFill/>
                    </a:lnT>
                    <a:lnB w="12700" cap="flat" cmpd="sng" algn="ctr">
                      <a:solidFill>
                        <a:srgbClr val="000000"/>
                      </a:solidFill>
                      <a:prstDash val="dash"/>
                      <a:round/>
                      <a:headEnd type="none" w="med" len="med"/>
                      <a:tailEnd type="none" w="med" len="med"/>
                    </a:lnB>
                  </a:tcPr>
                </a:tc>
                <a:tc>
                  <a:txBody>
                    <a:bodyPr/>
                    <a:lstStyle/>
                    <a:p>
                      <a:pPr algn="ctr">
                        <a:spcAft>
                          <a:spcPts val="0"/>
                        </a:spcAft>
                      </a:pPr>
                      <a:r>
                        <a:rPr lang="es-ES" sz="1800" b="1" dirty="0">
                          <a:solidFill>
                            <a:srgbClr val="FF0000"/>
                          </a:solidFill>
                          <a:latin typeface="Garamond" pitchFamily="18" charset="0"/>
                          <a:ea typeface="Times New Roman"/>
                          <a:cs typeface="Times New Roman"/>
                        </a:rPr>
                        <a:t>8</a:t>
                      </a:r>
                      <a:r>
                        <a:rPr lang="es-ES" sz="1800" b="1" dirty="0" smtClean="0">
                          <a:solidFill>
                            <a:srgbClr val="FF0000"/>
                          </a:solidFill>
                          <a:latin typeface="Garamond" pitchFamily="18" charset="0"/>
                          <a:ea typeface="Times New Roman"/>
                          <a:cs typeface="Times New Roman"/>
                        </a:rPr>
                        <a:t>3.0</a:t>
                      </a:r>
                      <a:endParaRPr lang="es-ES" sz="1800" dirty="0">
                        <a:latin typeface="Garamond" pitchFamily="18" charset="0"/>
                        <a:ea typeface="Times New Roman"/>
                        <a:cs typeface="Times New Roman"/>
                      </a:endParaRPr>
                    </a:p>
                  </a:txBody>
                  <a:tcPr marL="44450" marR="44450" marT="0" marB="0" anchor="b">
                    <a:lnL>
                      <a:noFill/>
                    </a:lnL>
                    <a:lnR>
                      <a:noFill/>
                    </a:lnR>
                    <a:lnT>
                      <a:noFill/>
                    </a:lnT>
                    <a:lnB w="12700" cap="flat" cmpd="sng" algn="ctr">
                      <a:solidFill>
                        <a:srgbClr val="000000"/>
                      </a:solidFill>
                      <a:prstDash val="dash"/>
                      <a:round/>
                      <a:headEnd type="none" w="med" len="med"/>
                      <a:tailEnd type="none" w="med" len="med"/>
                    </a:lnB>
                  </a:tcPr>
                </a:tc>
              </a:tr>
              <a:tr h="195580">
                <a:tc>
                  <a:txBody>
                    <a:bodyPr/>
                    <a:lstStyle/>
                    <a:p>
                      <a:pPr algn="ctr">
                        <a:spcAft>
                          <a:spcPts val="0"/>
                        </a:spcAft>
                      </a:pPr>
                      <a:r>
                        <a:rPr lang="es-ES" sz="1800" b="1" dirty="0">
                          <a:solidFill>
                            <a:srgbClr val="000000"/>
                          </a:solidFill>
                          <a:latin typeface="Garamond"/>
                          <a:ea typeface="Times New Roman"/>
                          <a:cs typeface="Times New Roman"/>
                        </a:rPr>
                        <a:t> </a:t>
                      </a:r>
                      <a:endParaRPr lang="es-ES" sz="1800" b="1" dirty="0">
                        <a:latin typeface="Garamond"/>
                        <a:ea typeface="Times New Roman"/>
                        <a:cs typeface="Times New Roman"/>
                      </a:endParaRPr>
                    </a:p>
                  </a:txBody>
                  <a:tcPr marL="44450" marR="44450" marT="0" marB="0" anchor="b">
                    <a:lnL>
                      <a:noFill/>
                    </a:lnL>
                    <a:lnR>
                      <a:noFill/>
                    </a:lnR>
                    <a:lnT w="12700" cap="flat" cmpd="sng" algn="ctr">
                      <a:solidFill>
                        <a:srgbClr val="000000"/>
                      </a:solidFill>
                      <a:prstDash val="dash"/>
                      <a:round/>
                      <a:headEnd type="none" w="med" len="med"/>
                      <a:tailEnd type="none" w="med" len="med"/>
                    </a:lnT>
                    <a:lnB>
                      <a:noFill/>
                    </a:lnB>
                  </a:tcPr>
                </a:tc>
                <a:tc>
                  <a:txBody>
                    <a:bodyPr/>
                    <a:lstStyle/>
                    <a:p>
                      <a:pPr algn="ctr">
                        <a:spcAft>
                          <a:spcPts val="0"/>
                        </a:spcAft>
                      </a:pPr>
                      <a:r>
                        <a:rPr lang="es-ES" sz="1800">
                          <a:solidFill>
                            <a:srgbClr val="000000"/>
                          </a:solidFill>
                          <a:latin typeface="Garamond"/>
                          <a:ea typeface="Times New Roman"/>
                          <a:cs typeface="Times New Roman"/>
                        </a:rPr>
                        <a:t>2% 2 mm</a:t>
                      </a:r>
                      <a:endParaRPr lang="es-ES" sz="1800">
                        <a:latin typeface="Garamond"/>
                        <a:ea typeface="Times New Roman"/>
                        <a:cs typeface="Times New Roman"/>
                      </a:endParaRPr>
                    </a:p>
                  </a:txBody>
                  <a:tcPr marL="44450" marR="44450" marT="0" marB="0" anchor="b">
                    <a:lnL>
                      <a:noFill/>
                    </a:lnL>
                    <a:lnR>
                      <a:noFill/>
                    </a:lnR>
                    <a:lnT w="12700" cap="flat" cmpd="sng" algn="ctr">
                      <a:solidFill>
                        <a:srgbClr val="000000"/>
                      </a:solidFill>
                      <a:prstDash val="dash"/>
                      <a:round/>
                      <a:headEnd type="none" w="med" len="med"/>
                      <a:tailEnd type="none" w="med" len="med"/>
                    </a:lnT>
                    <a:lnB>
                      <a:noFill/>
                    </a:lnB>
                  </a:tcPr>
                </a:tc>
                <a:tc>
                  <a:txBody>
                    <a:bodyPr/>
                    <a:lstStyle/>
                    <a:p>
                      <a:pPr algn="ctr">
                        <a:spcAft>
                          <a:spcPts val="0"/>
                        </a:spcAft>
                      </a:pPr>
                      <a:r>
                        <a:rPr lang="es-ES" sz="1800">
                          <a:solidFill>
                            <a:srgbClr val="000000"/>
                          </a:solidFill>
                          <a:latin typeface="Garamond" pitchFamily="18" charset="0"/>
                          <a:ea typeface="Times New Roman"/>
                          <a:cs typeface="Times New Roman"/>
                        </a:rPr>
                        <a:t>100.0</a:t>
                      </a:r>
                      <a:endParaRPr lang="es-ES" sz="1800">
                        <a:latin typeface="Garamond" pitchFamily="18" charset="0"/>
                        <a:ea typeface="Times New Roman"/>
                        <a:cs typeface="Times New Roman"/>
                      </a:endParaRPr>
                    </a:p>
                  </a:txBody>
                  <a:tcPr marL="44450" marR="44450" marT="0" marB="0" anchor="b">
                    <a:lnL>
                      <a:noFill/>
                    </a:lnL>
                    <a:lnR>
                      <a:noFill/>
                    </a:lnR>
                    <a:lnT w="12700" cap="flat" cmpd="sng" algn="ctr">
                      <a:solidFill>
                        <a:srgbClr val="000000"/>
                      </a:solidFill>
                      <a:prstDash val="dash"/>
                      <a:round/>
                      <a:headEnd type="none" w="med" len="med"/>
                      <a:tailEnd type="none" w="med" len="med"/>
                    </a:lnT>
                    <a:lnB>
                      <a:noFill/>
                    </a:lnB>
                  </a:tcPr>
                </a:tc>
                <a:tc>
                  <a:txBody>
                    <a:bodyPr/>
                    <a:lstStyle/>
                    <a:p>
                      <a:pPr algn="ctr">
                        <a:spcAft>
                          <a:spcPts val="0"/>
                        </a:spcAft>
                      </a:pPr>
                      <a:r>
                        <a:rPr lang="es-ES" sz="1800" dirty="0">
                          <a:solidFill>
                            <a:srgbClr val="000000"/>
                          </a:solidFill>
                          <a:latin typeface="Garamond" pitchFamily="18" charset="0"/>
                          <a:ea typeface="Times New Roman"/>
                          <a:cs typeface="Times New Roman"/>
                        </a:rPr>
                        <a:t>100.0</a:t>
                      </a:r>
                      <a:endParaRPr lang="es-ES" sz="1800" dirty="0">
                        <a:latin typeface="Garamond" pitchFamily="18" charset="0"/>
                        <a:ea typeface="Times New Roman"/>
                        <a:cs typeface="Times New Roman"/>
                      </a:endParaRPr>
                    </a:p>
                  </a:txBody>
                  <a:tcPr marL="44450" marR="44450" marT="0" marB="0" anchor="b">
                    <a:lnL>
                      <a:noFill/>
                    </a:lnL>
                    <a:lnR>
                      <a:noFill/>
                    </a:lnR>
                    <a:lnT w="12700" cap="flat" cmpd="sng" algn="ctr">
                      <a:solidFill>
                        <a:srgbClr val="000000"/>
                      </a:solidFill>
                      <a:prstDash val="dash"/>
                      <a:round/>
                      <a:headEnd type="none" w="med" len="med"/>
                      <a:tailEnd type="none" w="med" len="med"/>
                    </a:lnT>
                    <a:lnB>
                      <a:noFill/>
                    </a:lnB>
                  </a:tcPr>
                </a:tc>
                <a:tc>
                  <a:txBody>
                    <a:bodyPr/>
                    <a:lstStyle/>
                    <a:p>
                      <a:pPr algn="ctr">
                        <a:spcAft>
                          <a:spcPts val="0"/>
                        </a:spcAft>
                      </a:pPr>
                      <a:r>
                        <a:rPr lang="es-ES" sz="1800" dirty="0">
                          <a:solidFill>
                            <a:srgbClr val="000000"/>
                          </a:solidFill>
                          <a:latin typeface="Garamond" pitchFamily="18" charset="0"/>
                          <a:ea typeface="Times New Roman"/>
                          <a:cs typeface="Times New Roman"/>
                        </a:rPr>
                        <a:t>100.0</a:t>
                      </a:r>
                      <a:endParaRPr lang="es-ES" sz="1800" dirty="0">
                        <a:latin typeface="Garamond" pitchFamily="18" charset="0"/>
                        <a:ea typeface="Times New Roman"/>
                        <a:cs typeface="Times New Roman"/>
                      </a:endParaRPr>
                    </a:p>
                  </a:txBody>
                  <a:tcPr marL="44450" marR="44450" marT="0" marB="0" anchor="b">
                    <a:lnL>
                      <a:noFill/>
                    </a:lnL>
                    <a:lnR>
                      <a:noFill/>
                    </a:lnR>
                    <a:lnT w="12700" cap="flat" cmpd="sng" algn="ctr">
                      <a:solidFill>
                        <a:srgbClr val="000000"/>
                      </a:solidFill>
                      <a:prstDash val="dash"/>
                      <a:round/>
                      <a:headEnd type="none" w="med" len="med"/>
                      <a:tailEnd type="none" w="med" len="med"/>
                    </a:lnT>
                    <a:lnB>
                      <a:noFill/>
                    </a:lnB>
                  </a:tcPr>
                </a:tc>
                <a:tc>
                  <a:txBody>
                    <a:bodyPr/>
                    <a:lstStyle/>
                    <a:p>
                      <a:pPr algn="ctr">
                        <a:spcAft>
                          <a:spcPts val="0"/>
                        </a:spcAft>
                      </a:pPr>
                      <a:r>
                        <a:rPr lang="es-ES" sz="1800" dirty="0">
                          <a:solidFill>
                            <a:srgbClr val="000000"/>
                          </a:solidFill>
                          <a:latin typeface="Garamond" pitchFamily="18" charset="0"/>
                          <a:ea typeface="Times New Roman"/>
                          <a:cs typeface="Times New Roman"/>
                        </a:rPr>
                        <a:t>100.0</a:t>
                      </a:r>
                      <a:endParaRPr lang="es-ES" sz="1800" dirty="0">
                        <a:latin typeface="Garamond" pitchFamily="18" charset="0"/>
                        <a:ea typeface="Times New Roman"/>
                        <a:cs typeface="Times New Roman"/>
                      </a:endParaRPr>
                    </a:p>
                  </a:txBody>
                  <a:tcPr marL="44450" marR="44450" marT="0" marB="0" anchor="b">
                    <a:lnL>
                      <a:noFill/>
                    </a:lnL>
                    <a:lnR>
                      <a:noFill/>
                    </a:lnR>
                    <a:lnT w="12700" cap="flat" cmpd="sng" algn="ctr">
                      <a:solidFill>
                        <a:srgbClr val="000000"/>
                      </a:solidFill>
                      <a:prstDash val="dash"/>
                      <a:round/>
                      <a:headEnd type="none" w="med" len="med"/>
                      <a:tailEnd type="none" w="med" len="med"/>
                    </a:lnT>
                    <a:lnB>
                      <a:noFill/>
                    </a:lnB>
                  </a:tcPr>
                </a:tc>
                <a:tc>
                  <a:txBody>
                    <a:bodyPr/>
                    <a:lstStyle/>
                    <a:p>
                      <a:pPr algn="ctr">
                        <a:spcAft>
                          <a:spcPts val="0"/>
                        </a:spcAft>
                      </a:pPr>
                      <a:r>
                        <a:rPr lang="es-ES" sz="1800" dirty="0">
                          <a:solidFill>
                            <a:srgbClr val="000000"/>
                          </a:solidFill>
                          <a:latin typeface="Garamond" pitchFamily="18" charset="0"/>
                          <a:ea typeface="Times New Roman"/>
                          <a:cs typeface="Times New Roman"/>
                        </a:rPr>
                        <a:t>97.1</a:t>
                      </a:r>
                      <a:endParaRPr lang="es-ES" sz="1800" dirty="0">
                        <a:latin typeface="Garamond" pitchFamily="18" charset="0"/>
                        <a:ea typeface="Times New Roman"/>
                        <a:cs typeface="Times New Roman"/>
                      </a:endParaRPr>
                    </a:p>
                  </a:txBody>
                  <a:tcPr marL="44450" marR="44450" marT="0" marB="0" anchor="b">
                    <a:lnL>
                      <a:noFill/>
                    </a:lnL>
                    <a:lnR>
                      <a:noFill/>
                    </a:lnR>
                    <a:lnT w="12700" cap="flat" cmpd="sng" algn="ctr">
                      <a:solidFill>
                        <a:srgbClr val="000000"/>
                      </a:solidFill>
                      <a:prstDash val="dash"/>
                      <a:round/>
                      <a:headEnd type="none" w="med" len="med"/>
                      <a:tailEnd type="none" w="med" len="med"/>
                    </a:lnT>
                    <a:lnB>
                      <a:noFill/>
                    </a:lnB>
                  </a:tcPr>
                </a:tc>
                <a:tc>
                  <a:txBody>
                    <a:bodyPr/>
                    <a:lstStyle/>
                    <a:p>
                      <a:pPr algn="ctr">
                        <a:spcAft>
                          <a:spcPts val="0"/>
                        </a:spcAft>
                      </a:pPr>
                      <a:r>
                        <a:rPr lang="es-ES" sz="1800" dirty="0">
                          <a:solidFill>
                            <a:srgbClr val="FF0000"/>
                          </a:solidFill>
                          <a:latin typeface="Garamond" pitchFamily="18" charset="0"/>
                          <a:ea typeface="Times New Roman"/>
                          <a:cs typeface="Times New Roman"/>
                        </a:rPr>
                        <a:t>90.1</a:t>
                      </a:r>
                      <a:endParaRPr lang="es-ES" sz="1800" dirty="0">
                        <a:latin typeface="Garamond" pitchFamily="18" charset="0"/>
                        <a:ea typeface="Times New Roman"/>
                        <a:cs typeface="Times New Roman"/>
                      </a:endParaRPr>
                    </a:p>
                  </a:txBody>
                  <a:tcPr marL="44450" marR="44450" marT="0" marB="0" anchor="b">
                    <a:lnL>
                      <a:noFill/>
                    </a:lnL>
                    <a:lnR>
                      <a:noFill/>
                    </a:lnR>
                    <a:lnT w="12700" cap="flat" cmpd="sng" algn="ctr">
                      <a:solidFill>
                        <a:srgbClr val="000000"/>
                      </a:solidFill>
                      <a:prstDash val="dash"/>
                      <a:round/>
                      <a:headEnd type="none" w="med" len="med"/>
                      <a:tailEnd type="none" w="med" len="med"/>
                    </a:lnT>
                    <a:lnB>
                      <a:noFill/>
                    </a:lnB>
                  </a:tcPr>
                </a:tc>
              </a:tr>
              <a:tr h="195580">
                <a:tc>
                  <a:txBody>
                    <a:bodyPr/>
                    <a:lstStyle/>
                    <a:p>
                      <a:pPr algn="ctr">
                        <a:spcAft>
                          <a:spcPts val="0"/>
                        </a:spcAft>
                      </a:pPr>
                      <a:r>
                        <a:rPr lang="es-ES" sz="1800" b="1" dirty="0">
                          <a:solidFill>
                            <a:srgbClr val="000000"/>
                          </a:solidFill>
                          <a:latin typeface="Garamond"/>
                          <a:ea typeface="Times New Roman"/>
                          <a:cs typeface="Times New Roman"/>
                        </a:rPr>
                        <a:t>Plomo</a:t>
                      </a:r>
                      <a:endParaRPr lang="es-ES" sz="1800" b="1" dirty="0">
                        <a:latin typeface="Garamond"/>
                        <a:ea typeface="Times New Roman"/>
                        <a:cs typeface="Times New Roman"/>
                      </a:endParaRPr>
                    </a:p>
                  </a:txBody>
                  <a:tcPr marL="44450" marR="44450" marT="0" marB="0" anchor="b">
                    <a:lnL>
                      <a:noFill/>
                    </a:lnL>
                    <a:lnR>
                      <a:noFill/>
                    </a:lnR>
                    <a:lnT>
                      <a:noFill/>
                    </a:lnT>
                    <a:lnB w="12700" cap="flat" cmpd="sng" algn="ctr">
                      <a:solidFill>
                        <a:srgbClr val="000000"/>
                      </a:solidFill>
                      <a:prstDash val="dash"/>
                      <a:round/>
                      <a:headEnd type="none" w="med" len="med"/>
                      <a:tailEnd type="none" w="med" len="med"/>
                    </a:lnB>
                  </a:tcPr>
                </a:tc>
                <a:tc>
                  <a:txBody>
                    <a:bodyPr/>
                    <a:lstStyle/>
                    <a:p>
                      <a:pPr algn="ctr">
                        <a:spcAft>
                          <a:spcPts val="0"/>
                        </a:spcAft>
                      </a:pPr>
                      <a:r>
                        <a:rPr lang="es-ES" sz="1800" b="1">
                          <a:solidFill>
                            <a:srgbClr val="000000"/>
                          </a:solidFill>
                          <a:latin typeface="Garamond"/>
                          <a:ea typeface="Times New Roman"/>
                          <a:cs typeface="Times New Roman"/>
                        </a:rPr>
                        <a:t>3% 3 mm</a:t>
                      </a:r>
                      <a:endParaRPr lang="es-ES" sz="1800">
                        <a:latin typeface="Garamond"/>
                        <a:ea typeface="Times New Roman"/>
                        <a:cs typeface="Times New Roman"/>
                      </a:endParaRPr>
                    </a:p>
                  </a:txBody>
                  <a:tcPr marL="44450" marR="44450" marT="0" marB="0" anchor="b">
                    <a:lnL>
                      <a:noFill/>
                    </a:lnL>
                    <a:lnR>
                      <a:noFill/>
                    </a:lnR>
                    <a:lnT>
                      <a:noFill/>
                    </a:lnT>
                    <a:lnB w="12700" cap="flat" cmpd="sng" algn="ctr">
                      <a:solidFill>
                        <a:srgbClr val="000000"/>
                      </a:solidFill>
                      <a:prstDash val="dash"/>
                      <a:round/>
                      <a:headEnd type="none" w="med" len="med"/>
                      <a:tailEnd type="none" w="med" len="med"/>
                    </a:lnB>
                  </a:tcPr>
                </a:tc>
                <a:tc>
                  <a:txBody>
                    <a:bodyPr/>
                    <a:lstStyle/>
                    <a:p>
                      <a:pPr algn="ctr">
                        <a:spcAft>
                          <a:spcPts val="0"/>
                        </a:spcAft>
                      </a:pPr>
                      <a:r>
                        <a:rPr lang="es-ES" sz="1800" b="1">
                          <a:solidFill>
                            <a:srgbClr val="000000"/>
                          </a:solidFill>
                          <a:latin typeface="Garamond" pitchFamily="18" charset="0"/>
                          <a:ea typeface="Times New Roman"/>
                          <a:cs typeface="Times New Roman"/>
                        </a:rPr>
                        <a:t>100.0</a:t>
                      </a:r>
                      <a:endParaRPr lang="es-ES" sz="1800">
                        <a:latin typeface="Garamond" pitchFamily="18" charset="0"/>
                        <a:ea typeface="Times New Roman"/>
                        <a:cs typeface="Times New Roman"/>
                      </a:endParaRPr>
                    </a:p>
                  </a:txBody>
                  <a:tcPr marL="44450" marR="44450" marT="0" marB="0" anchor="b">
                    <a:lnL>
                      <a:noFill/>
                    </a:lnL>
                    <a:lnR>
                      <a:noFill/>
                    </a:lnR>
                    <a:lnT>
                      <a:noFill/>
                    </a:lnT>
                    <a:lnB w="12700" cap="flat" cmpd="sng" algn="ctr">
                      <a:solidFill>
                        <a:srgbClr val="000000"/>
                      </a:solidFill>
                      <a:prstDash val="dash"/>
                      <a:round/>
                      <a:headEnd type="none" w="med" len="med"/>
                      <a:tailEnd type="none" w="med" len="med"/>
                    </a:lnB>
                  </a:tcPr>
                </a:tc>
                <a:tc>
                  <a:txBody>
                    <a:bodyPr/>
                    <a:lstStyle/>
                    <a:p>
                      <a:pPr algn="ctr">
                        <a:spcAft>
                          <a:spcPts val="0"/>
                        </a:spcAft>
                      </a:pPr>
                      <a:r>
                        <a:rPr lang="es-ES" sz="1800" b="1" dirty="0">
                          <a:solidFill>
                            <a:srgbClr val="000000"/>
                          </a:solidFill>
                          <a:latin typeface="Garamond" pitchFamily="18" charset="0"/>
                          <a:ea typeface="Times New Roman"/>
                          <a:cs typeface="Times New Roman"/>
                        </a:rPr>
                        <a:t>100.0</a:t>
                      </a:r>
                      <a:endParaRPr lang="es-ES" sz="1800" dirty="0">
                        <a:latin typeface="Garamond" pitchFamily="18" charset="0"/>
                        <a:ea typeface="Times New Roman"/>
                        <a:cs typeface="Times New Roman"/>
                      </a:endParaRPr>
                    </a:p>
                  </a:txBody>
                  <a:tcPr marL="44450" marR="44450" marT="0" marB="0" anchor="b">
                    <a:lnL>
                      <a:noFill/>
                    </a:lnL>
                    <a:lnR>
                      <a:noFill/>
                    </a:lnR>
                    <a:lnT>
                      <a:noFill/>
                    </a:lnT>
                    <a:lnB w="12700" cap="flat" cmpd="sng" algn="ctr">
                      <a:solidFill>
                        <a:srgbClr val="000000"/>
                      </a:solidFill>
                      <a:prstDash val="dash"/>
                      <a:round/>
                      <a:headEnd type="none" w="med" len="med"/>
                      <a:tailEnd type="none" w="med" len="med"/>
                    </a:lnB>
                  </a:tcPr>
                </a:tc>
                <a:tc>
                  <a:txBody>
                    <a:bodyPr/>
                    <a:lstStyle/>
                    <a:p>
                      <a:pPr algn="ctr">
                        <a:spcAft>
                          <a:spcPts val="0"/>
                        </a:spcAft>
                      </a:pPr>
                      <a:r>
                        <a:rPr lang="es-ES" sz="1800" b="1">
                          <a:solidFill>
                            <a:srgbClr val="000000"/>
                          </a:solidFill>
                          <a:latin typeface="Garamond" pitchFamily="18" charset="0"/>
                          <a:ea typeface="Times New Roman"/>
                          <a:cs typeface="Times New Roman"/>
                        </a:rPr>
                        <a:t>100.0</a:t>
                      </a:r>
                      <a:endParaRPr lang="es-ES" sz="1800">
                        <a:latin typeface="Garamond" pitchFamily="18" charset="0"/>
                        <a:ea typeface="Times New Roman"/>
                        <a:cs typeface="Times New Roman"/>
                      </a:endParaRPr>
                    </a:p>
                  </a:txBody>
                  <a:tcPr marL="44450" marR="44450" marT="0" marB="0" anchor="b">
                    <a:lnL>
                      <a:noFill/>
                    </a:lnL>
                    <a:lnR>
                      <a:noFill/>
                    </a:lnR>
                    <a:lnT>
                      <a:noFill/>
                    </a:lnT>
                    <a:lnB w="12700" cap="flat" cmpd="sng" algn="ctr">
                      <a:solidFill>
                        <a:srgbClr val="000000"/>
                      </a:solidFill>
                      <a:prstDash val="dash"/>
                      <a:round/>
                      <a:headEnd type="none" w="med" len="med"/>
                      <a:tailEnd type="none" w="med" len="med"/>
                    </a:lnB>
                  </a:tcPr>
                </a:tc>
                <a:tc>
                  <a:txBody>
                    <a:bodyPr/>
                    <a:lstStyle/>
                    <a:p>
                      <a:pPr algn="ctr">
                        <a:spcAft>
                          <a:spcPts val="0"/>
                        </a:spcAft>
                      </a:pPr>
                      <a:r>
                        <a:rPr lang="es-ES" sz="1800" b="1" dirty="0">
                          <a:solidFill>
                            <a:srgbClr val="000000"/>
                          </a:solidFill>
                          <a:latin typeface="Garamond" pitchFamily="18" charset="0"/>
                          <a:ea typeface="Times New Roman"/>
                          <a:cs typeface="Times New Roman"/>
                        </a:rPr>
                        <a:t>100.0</a:t>
                      </a:r>
                      <a:endParaRPr lang="es-ES" sz="1800" dirty="0">
                        <a:latin typeface="Garamond" pitchFamily="18" charset="0"/>
                        <a:ea typeface="Times New Roman"/>
                        <a:cs typeface="Times New Roman"/>
                      </a:endParaRPr>
                    </a:p>
                  </a:txBody>
                  <a:tcPr marL="44450" marR="44450" marT="0" marB="0" anchor="b">
                    <a:lnL>
                      <a:noFill/>
                    </a:lnL>
                    <a:lnR>
                      <a:noFill/>
                    </a:lnR>
                    <a:lnT>
                      <a:noFill/>
                    </a:lnT>
                    <a:lnB w="12700" cap="flat" cmpd="sng" algn="ctr">
                      <a:solidFill>
                        <a:srgbClr val="000000"/>
                      </a:solidFill>
                      <a:prstDash val="dash"/>
                      <a:round/>
                      <a:headEnd type="none" w="med" len="med"/>
                      <a:tailEnd type="none" w="med" len="med"/>
                    </a:lnB>
                  </a:tcPr>
                </a:tc>
                <a:tc>
                  <a:txBody>
                    <a:bodyPr/>
                    <a:lstStyle/>
                    <a:p>
                      <a:pPr algn="ctr">
                        <a:spcAft>
                          <a:spcPts val="0"/>
                        </a:spcAft>
                      </a:pPr>
                      <a:r>
                        <a:rPr lang="es-ES" sz="1800" b="1" dirty="0">
                          <a:solidFill>
                            <a:srgbClr val="000000"/>
                          </a:solidFill>
                          <a:latin typeface="Garamond" pitchFamily="18" charset="0"/>
                          <a:ea typeface="Times New Roman"/>
                          <a:cs typeface="Times New Roman"/>
                        </a:rPr>
                        <a:t>99.9</a:t>
                      </a:r>
                      <a:endParaRPr lang="es-ES" sz="1800" dirty="0">
                        <a:latin typeface="Garamond" pitchFamily="18" charset="0"/>
                        <a:ea typeface="Times New Roman"/>
                        <a:cs typeface="Times New Roman"/>
                      </a:endParaRPr>
                    </a:p>
                  </a:txBody>
                  <a:tcPr marL="44450" marR="44450" marT="0" marB="0" anchor="b">
                    <a:lnL>
                      <a:noFill/>
                    </a:lnL>
                    <a:lnR>
                      <a:noFill/>
                    </a:lnR>
                    <a:lnT>
                      <a:noFill/>
                    </a:lnT>
                    <a:lnB w="12700" cap="flat" cmpd="sng" algn="ctr">
                      <a:solidFill>
                        <a:srgbClr val="000000"/>
                      </a:solidFill>
                      <a:prstDash val="dash"/>
                      <a:round/>
                      <a:headEnd type="none" w="med" len="med"/>
                      <a:tailEnd type="none" w="med" len="med"/>
                    </a:lnB>
                  </a:tcPr>
                </a:tc>
                <a:tc>
                  <a:txBody>
                    <a:bodyPr/>
                    <a:lstStyle/>
                    <a:p>
                      <a:pPr algn="ctr">
                        <a:spcAft>
                          <a:spcPts val="0"/>
                        </a:spcAft>
                      </a:pPr>
                      <a:r>
                        <a:rPr lang="es-ES" sz="1800" b="1" dirty="0">
                          <a:solidFill>
                            <a:srgbClr val="000000"/>
                          </a:solidFill>
                          <a:latin typeface="Garamond" pitchFamily="18" charset="0"/>
                          <a:ea typeface="Times New Roman"/>
                          <a:cs typeface="Times New Roman"/>
                        </a:rPr>
                        <a:t>97.7</a:t>
                      </a:r>
                      <a:endParaRPr lang="es-ES" sz="1800" dirty="0">
                        <a:latin typeface="Garamond" pitchFamily="18" charset="0"/>
                        <a:ea typeface="Times New Roman"/>
                        <a:cs typeface="Times New Roman"/>
                      </a:endParaRPr>
                    </a:p>
                  </a:txBody>
                  <a:tcPr marL="44450" marR="44450" marT="0" marB="0" anchor="b">
                    <a:lnL>
                      <a:noFill/>
                    </a:lnL>
                    <a:lnR>
                      <a:noFill/>
                    </a:lnR>
                    <a:lnT>
                      <a:noFill/>
                    </a:lnT>
                    <a:lnB w="12700" cap="flat" cmpd="sng" algn="ctr">
                      <a:solidFill>
                        <a:srgbClr val="000000"/>
                      </a:solidFill>
                      <a:prstDash val="dash"/>
                      <a:round/>
                      <a:headEnd type="none" w="med" len="med"/>
                      <a:tailEnd type="none" w="med" len="med"/>
                    </a:lnB>
                  </a:tcPr>
                </a:tc>
              </a:tr>
              <a:tr h="195580">
                <a:tc>
                  <a:txBody>
                    <a:bodyPr/>
                    <a:lstStyle/>
                    <a:p>
                      <a:pPr algn="ctr">
                        <a:spcAft>
                          <a:spcPts val="0"/>
                        </a:spcAft>
                      </a:pPr>
                      <a:r>
                        <a:rPr lang="es-ES" sz="1800" b="1" dirty="0">
                          <a:solidFill>
                            <a:srgbClr val="000000"/>
                          </a:solidFill>
                          <a:latin typeface="Garamond"/>
                          <a:ea typeface="Times New Roman"/>
                          <a:cs typeface="Times New Roman"/>
                        </a:rPr>
                        <a:t> </a:t>
                      </a:r>
                      <a:endParaRPr lang="es-ES" sz="1800" b="1" dirty="0">
                        <a:latin typeface="Garamond"/>
                        <a:ea typeface="Times New Roman"/>
                        <a:cs typeface="Times New Roman"/>
                      </a:endParaRPr>
                    </a:p>
                  </a:txBody>
                  <a:tcPr marL="44450" marR="44450" marT="0" marB="0" anchor="b">
                    <a:lnL>
                      <a:noFill/>
                    </a:lnL>
                    <a:lnR>
                      <a:noFill/>
                    </a:lnR>
                    <a:lnT w="12700" cap="flat" cmpd="sng" algn="ctr">
                      <a:solidFill>
                        <a:srgbClr val="000000"/>
                      </a:solidFill>
                      <a:prstDash val="dash"/>
                      <a:round/>
                      <a:headEnd type="none" w="med" len="med"/>
                      <a:tailEnd type="none" w="med" len="med"/>
                    </a:lnT>
                    <a:lnB>
                      <a:noFill/>
                    </a:lnB>
                  </a:tcPr>
                </a:tc>
                <a:tc>
                  <a:txBody>
                    <a:bodyPr/>
                    <a:lstStyle/>
                    <a:p>
                      <a:pPr algn="ctr">
                        <a:spcAft>
                          <a:spcPts val="0"/>
                        </a:spcAft>
                      </a:pPr>
                      <a:r>
                        <a:rPr lang="es-ES" sz="1800" dirty="0">
                          <a:solidFill>
                            <a:srgbClr val="000000"/>
                          </a:solidFill>
                          <a:latin typeface="Garamond"/>
                          <a:ea typeface="Times New Roman"/>
                          <a:cs typeface="Times New Roman"/>
                        </a:rPr>
                        <a:t>2% 2 mm</a:t>
                      </a:r>
                      <a:endParaRPr lang="es-ES" sz="1800" dirty="0">
                        <a:latin typeface="Garamond"/>
                        <a:ea typeface="Times New Roman"/>
                        <a:cs typeface="Times New Roman"/>
                      </a:endParaRPr>
                    </a:p>
                  </a:txBody>
                  <a:tcPr marL="44450" marR="44450" marT="0" marB="0" anchor="b">
                    <a:lnL>
                      <a:noFill/>
                    </a:lnL>
                    <a:lnR>
                      <a:noFill/>
                    </a:lnR>
                    <a:lnT w="12700" cap="flat" cmpd="sng" algn="ctr">
                      <a:solidFill>
                        <a:srgbClr val="000000"/>
                      </a:solidFill>
                      <a:prstDash val="dash"/>
                      <a:round/>
                      <a:headEnd type="none" w="med" len="med"/>
                      <a:tailEnd type="none" w="med" len="med"/>
                    </a:lnT>
                    <a:lnB>
                      <a:noFill/>
                    </a:lnB>
                  </a:tcPr>
                </a:tc>
                <a:tc>
                  <a:txBody>
                    <a:bodyPr/>
                    <a:lstStyle/>
                    <a:p>
                      <a:pPr algn="ctr">
                        <a:spcAft>
                          <a:spcPts val="0"/>
                        </a:spcAft>
                      </a:pPr>
                      <a:r>
                        <a:rPr lang="es-ES" sz="1800">
                          <a:solidFill>
                            <a:srgbClr val="000000"/>
                          </a:solidFill>
                          <a:latin typeface="Garamond" pitchFamily="18" charset="0"/>
                          <a:ea typeface="Times New Roman"/>
                          <a:cs typeface="Times New Roman"/>
                        </a:rPr>
                        <a:t>100.0</a:t>
                      </a:r>
                      <a:endParaRPr lang="es-ES" sz="1800">
                        <a:latin typeface="Garamond" pitchFamily="18" charset="0"/>
                        <a:ea typeface="Times New Roman"/>
                        <a:cs typeface="Times New Roman"/>
                      </a:endParaRPr>
                    </a:p>
                  </a:txBody>
                  <a:tcPr marL="44450" marR="44450" marT="0" marB="0" anchor="b">
                    <a:lnL>
                      <a:noFill/>
                    </a:lnL>
                    <a:lnR>
                      <a:noFill/>
                    </a:lnR>
                    <a:lnT w="12700" cap="flat" cmpd="sng" algn="ctr">
                      <a:solidFill>
                        <a:srgbClr val="000000"/>
                      </a:solidFill>
                      <a:prstDash val="dash"/>
                      <a:round/>
                      <a:headEnd type="none" w="med" len="med"/>
                      <a:tailEnd type="none" w="med" len="med"/>
                    </a:lnT>
                    <a:lnB>
                      <a:noFill/>
                    </a:lnB>
                  </a:tcPr>
                </a:tc>
                <a:tc>
                  <a:txBody>
                    <a:bodyPr/>
                    <a:lstStyle/>
                    <a:p>
                      <a:pPr algn="ctr">
                        <a:spcAft>
                          <a:spcPts val="0"/>
                        </a:spcAft>
                      </a:pPr>
                      <a:r>
                        <a:rPr lang="es-ES" sz="1800" dirty="0">
                          <a:solidFill>
                            <a:srgbClr val="000000"/>
                          </a:solidFill>
                          <a:latin typeface="Garamond" pitchFamily="18" charset="0"/>
                          <a:ea typeface="Times New Roman"/>
                          <a:cs typeface="Times New Roman"/>
                        </a:rPr>
                        <a:t>100.0</a:t>
                      </a:r>
                      <a:endParaRPr lang="es-ES" sz="1800" dirty="0">
                        <a:latin typeface="Garamond" pitchFamily="18" charset="0"/>
                        <a:ea typeface="Times New Roman"/>
                        <a:cs typeface="Times New Roman"/>
                      </a:endParaRPr>
                    </a:p>
                  </a:txBody>
                  <a:tcPr marL="44450" marR="44450" marT="0" marB="0" anchor="b">
                    <a:lnL>
                      <a:noFill/>
                    </a:lnL>
                    <a:lnR>
                      <a:noFill/>
                    </a:lnR>
                    <a:lnT w="12700" cap="flat" cmpd="sng" algn="ctr">
                      <a:solidFill>
                        <a:srgbClr val="000000"/>
                      </a:solidFill>
                      <a:prstDash val="dash"/>
                      <a:round/>
                      <a:headEnd type="none" w="med" len="med"/>
                      <a:tailEnd type="none" w="med" len="med"/>
                    </a:lnT>
                    <a:lnB>
                      <a:noFill/>
                    </a:lnB>
                  </a:tcPr>
                </a:tc>
                <a:tc>
                  <a:txBody>
                    <a:bodyPr/>
                    <a:lstStyle/>
                    <a:p>
                      <a:pPr algn="ctr">
                        <a:spcAft>
                          <a:spcPts val="0"/>
                        </a:spcAft>
                      </a:pPr>
                      <a:r>
                        <a:rPr lang="es-ES" sz="1800">
                          <a:solidFill>
                            <a:srgbClr val="000000"/>
                          </a:solidFill>
                          <a:latin typeface="Garamond" pitchFamily="18" charset="0"/>
                          <a:ea typeface="Times New Roman"/>
                          <a:cs typeface="Times New Roman"/>
                        </a:rPr>
                        <a:t>100.0</a:t>
                      </a:r>
                      <a:endParaRPr lang="es-ES" sz="1800">
                        <a:latin typeface="Garamond" pitchFamily="18" charset="0"/>
                        <a:ea typeface="Times New Roman"/>
                        <a:cs typeface="Times New Roman"/>
                      </a:endParaRPr>
                    </a:p>
                  </a:txBody>
                  <a:tcPr marL="44450" marR="44450" marT="0" marB="0" anchor="b">
                    <a:lnL>
                      <a:noFill/>
                    </a:lnL>
                    <a:lnR>
                      <a:noFill/>
                    </a:lnR>
                    <a:lnT w="12700" cap="flat" cmpd="sng" algn="ctr">
                      <a:solidFill>
                        <a:srgbClr val="000000"/>
                      </a:solidFill>
                      <a:prstDash val="dash"/>
                      <a:round/>
                      <a:headEnd type="none" w="med" len="med"/>
                      <a:tailEnd type="none" w="med" len="med"/>
                    </a:lnT>
                    <a:lnB>
                      <a:noFill/>
                    </a:lnB>
                  </a:tcPr>
                </a:tc>
                <a:tc>
                  <a:txBody>
                    <a:bodyPr/>
                    <a:lstStyle/>
                    <a:p>
                      <a:pPr algn="ctr">
                        <a:spcAft>
                          <a:spcPts val="0"/>
                        </a:spcAft>
                      </a:pPr>
                      <a:r>
                        <a:rPr lang="en-US" sz="1800">
                          <a:solidFill>
                            <a:srgbClr val="000000"/>
                          </a:solidFill>
                          <a:latin typeface="Garamond" pitchFamily="18" charset="0"/>
                          <a:ea typeface="Times New Roman"/>
                          <a:cs typeface="Times New Roman"/>
                        </a:rPr>
                        <a:t>99.2</a:t>
                      </a:r>
                      <a:endParaRPr lang="es-ES" sz="1800">
                        <a:latin typeface="Garamond" pitchFamily="18" charset="0"/>
                        <a:ea typeface="Times New Roman"/>
                        <a:cs typeface="Times New Roman"/>
                      </a:endParaRPr>
                    </a:p>
                  </a:txBody>
                  <a:tcPr marL="44450" marR="44450" marT="0" marB="0" anchor="b">
                    <a:lnL>
                      <a:noFill/>
                    </a:lnL>
                    <a:lnR>
                      <a:noFill/>
                    </a:lnR>
                    <a:lnT w="12700" cap="flat" cmpd="sng" algn="ctr">
                      <a:solidFill>
                        <a:srgbClr val="000000"/>
                      </a:solidFill>
                      <a:prstDash val="dash"/>
                      <a:round/>
                      <a:headEnd type="none" w="med" len="med"/>
                      <a:tailEnd type="none" w="med" len="med"/>
                    </a:lnT>
                    <a:lnB>
                      <a:noFill/>
                    </a:lnB>
                  </a:tcPr>
                </a:tc>
                <a:tc>
                  <a:txBody>
                    <a:bodyPr/>
                    <a:lstStyle/>
                    <a:p>
                      <a:pPr algn="ctr">
                        <a:spcAft>
                          <a:spcPts val="0"/>
                        </a:spcAft>
                      </a:pPr>
                      <a:r>
                        <a:rPr lang="es-ES" sz="1800" dirty="0">
                          <a:solidFill>
                            <a:srgbClr val="000000"/>
                          </a:solidFill>
                          <a:latin typeface="Garamond" pitchFamily="18" charset="0"/>
                          <a:ea typeface="Times New Roman"/>
                          <a:cs typeface="Times New Roman"/>
                        </a:rPr>
                        <a:t>97.3</a:t>
                      </a:r>
                      <a:endParaRPr lang="es-ES" sz="1800" dirty="0">
                        <a:latin typeface="Garamond" pitchFamily="18" charset="0"/>
                        <a:ea typeface="Times New Roman"/>
                        <a:cs typeface="Times New Roman"/>
                      </a:endParaRPr>
                    </a:p>
                  </a:txBody>
                  <a:tcPr marL="44450" marR="44450" marT="0" marB="0" anchor="b">
                    <a:lnL>
                      <a:noFill/>
                    </a:lnL>
                    <a:lnR>
                      <a:noFill/>
                    </a:lnR>
                    <a:lnT w="12700" cap="flat" cmpd="sng" algn="ctr">
                      <a:solidFill>
                        <a:srgbClr val="000000"/>
                      </a:solidFill>
                      <a:prstDash val="dash"/>
                      <a:round/>
                      <a:headEnd type="none" w="med" len="med"/>
                      <a:tailEnd type="none" w="med" len="med"/>
                    </a:lnT>
                    <a:lnB>
                      <a:noFill/>
                    </a:lnB>
                  </a:tcPr>
                </a:tc>
                <a:tc>
                  <a:txBody>
                    <a:bodyPr/>
                    <a:lstStyle/>
                    <a:p>
                      <a:pPr algn="ctr">
                        <a:spcAft>
                          <a:spcPts val="0"/>
                        </a:spcAft>
                      </a:pPr>
                      <a:r>
                        <a:rPr lang="es-ES" sz="1800" dirty="0">
                          <a:solidFill>
                            <a:srgbClr val="FF0000"/>
                          </a:solidFill>
                          <a:latin typeface="Garamond" pitchFamily="18" charset="0"/>
                          <a:ea typeface="Times New Roman"/>
                          <a:cs typeface="Times New Roman"/>
                        </a:rPr>
                        <a:t>89.2</a:t>
                      </a:r>
                      <a:endParaRPr lang="es-ES" sz="1800" dirty="0">
                        <a:latin typeface="Garamond" pitchFamily="18" charset="0"/>
                        <a:ea typeface="Times New Roman"/>
                        <a:cs typeface="Times New Roman"/>
                      </a:endParaRPr>
                    </a:p>
                  </a:txBody>
                  <a:tcPr marL="44450" marR="44450" marT="0" marB="0" anchor="b">
                    <a:lnL>
                      <a:noFill/>
                    </a:lnL>
                    <a:lnR>
                      <a:noFill/>
                    </a:lnR>
                    <a:lnT w="12700" cap="flat" cmpd="sng" algn="ctr">
                      <a:solidFill>
                        <a:srgbClr val="000000"/>
                      </a:solidFill>
                      <a:prstDash val="dash"/>
                      <a:round/>
                      <a:headEnd type="none" w="med" len="med"/>
                      <a:tailEnd type="none" w="med" len="med"/>
                    </a:lnT>
                    <a:lnB>
                      <a:noFill/>
                    </a:lnB>
                  </a:tcPr>
                </a:tc>
              </a:tr>
              <a:tr h="195580">
                <a:tc>
                  <a:txBody>
                    <a:bodyPr/>
                    <a:lstStyle/>
                    <a:p>
                      <a:pPr algn="ctr">
                        <a:spcAft>
                          <a:spcPts val="0"/>
                        </a:spcAft>
                      </a:pPr>
                      <a:r>
                        <a:rPr lang="es-ES" sz="1800" b="1" dirty="0">
                          <a:solidFill>
                            <a:srgbClr val="000000"/>
                          </a:solidFill>
                          <a:latin typeface="Garamond"/>
                          <a:ea typeface="Times New Roman"/>
                          <a:cs typeface="Times New Roman"/>
                        </a:rPr>
                        <a:t>Hueso</a:t>
                      </a:r>
                      <a:endParaRPr lang="es-ES" sz="1800" b="1" dirty="0">
                        <a:latin typeface="Garamond"/>
                        <a:ea typeface="Times New Roman"/>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800" b="1" dirty="0">
                          <a:solidFill>
                            <a:srgbClr val="000000"/>
                          </a:solidFill>
                          <a:latin typeface="Garamond"/>
                          <a:ea typeface="Times New Roman"/>
                          <a:cs typeface="Times New Roman"/>
                        </a:rPr>
                        <a:t>3% 3 mm</a:t>
                      </a:r>
                      <a:endParaRPr lang="es-ES" sz="1800" dirty="0">
                        <a:latin typeface="Garamond"/>
                        <a:ea typeface="Times New Roman"/>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800" b="1" dirty="0">
                          <a:solidFill>
                            <a:srgbClr val="000000"/>
                          </a:solidFill>
                          <a:latin typeface="Garamond" pitchFamily="18" charset="0"/>
                          <a:ea typeface="Times New Roman"/>
                          <a:cs typeface="Times New Roman"/>
                        </a:rPr>
                        <a:t>100.0</a:t>
                      </a:r>
                      <a:endParaRPr lang="es-ES" sz="1800" dirty="0">
                        <a:latin typeface="Garamond" pitchFamily="18" charset="0"/>
                        <a:ea typeface="Times New Roman"/>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800" b="1" dirty="0">
                          <a:solidFill>
                            <a:srgbClr val="000000"/>
                          </a:solidFill>
                          <a:latin typeface="Garamond" pitchFamily="18" charset="0"/>
                          <a:ea typeface="Times New Roman"/>
                          <a:cs typeface="Times New Roman"/>
                        </a:rPr>
                        <a:t>100.0</a:t>
                      </a:r>
                      <a:endParaRPr lang="es-ES" sz="1800" dirty="0">
                        <a:latin typeface="Garamond" pitchFamily="18" charset="0"/>
                        <a:ea typeface="Times New Roman"/>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800" b="1">
                          <a:solidFill>
                            <a:srgbClr val="000000"/>
                          </a:solidFill>
                          <a:latin typeface="Garamond" pitchFamily="18" charset="0"/>
                          <a:ea typeface="Times New Roman"/>
                          <a:cs typeface="Times New Roman"/>
                        </a:rPr>
                        <a:t>100.0</a:t>
                      </a:r>
                      <a:endParaRPr lang="es-ES" sz="1800">
                        <a:latin typeface="Garamond" pitchFamily="18" charset="0"/>
                        <a:ea typeface="Times New Roman"/>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800" b="1">
                          <a:solidFill>
                            <a:srgbClr val="000000"/>
                          </a:solidFill>
                          <a:latin typeface="Garamond" pitchFamily="18" charset="0"/>
                          <a:ea typeface="Times New Roman"/>
                          <a:cs typeface="Times New Roman"/>
                        </a:rPr>
                        <a:t>99.9</a:t>
                      </a:r>
                      <a:endParaRPr lang="es-ES" sz="1800">
                        <a:latin typeface="Garamond" pitchFamily="18" charset="0"/>
                        <a:ea typeface="Times New Roman"/>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800" b="1" dirty="0">
                          <a:solidFill>
                            <a:srgbClr val="000000"/>
                          </a:solidFill>
                          <a:latin typeface="Garamond" pitchFamily="18" charset="0"/>
                          <a:ea typeface="Times New Roman"/>
                          <a:cs typeface="Times New Roman"/>
                        </a:rPr>
                        <a:t>99.7</a:t>
                      </a:r>
                      <a:endParaRPr lang="es-ES" sz="1800" dirty="0">
                        <a:latin typeface="Garamond" pitchFamily="18" charset="0"/>
                        <a:ea typeface="Times New Roman"/>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800" b="1" dirty="0">
                          <a:solidFill>
                            <a:srgbClr val="000000"/>
                          </a:solidFill>
                          <a:latin typeface="Garamond" pitchFamily="18" charset="0"/>
                          <a:ea typeface="Times New Roman"/>
                          <a:cs typeface="Times New Roman"/>
                        </a:rPr>
                        <a:t>95.9</a:t>
                      </a:r>
                      <a:endParaRPr lang="es-ES" sz="1800" dirty="0">
                        <a:latin typeface="Garamond" pitchFamily="18" charset="0"/>
                        <a:ea typeface="Times New Roman"/>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bl>
          </a:graphicData>
        </a:graphic>
      </p:graphicFrame>
      <p:cxnSp>
        <p:nvCxnSpPr>
          <p:cNvPr id="4" name="3 Conector recto"/>
          <p:cNvCxnSpPr/>
          <p:nvPr/>
        </p:nvCxnSpPr>
        <p:spPr>
          <a:xfrm>
            <a:off x="500034" y="2082260"/>
            <a:ext cx="7715250" cy="1587"/>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sp>
        <p:nvSpPr>
          <p:cNvPr id="35986" name="4 Marcador de número de diapositiva"/>
          <p:cNvSpPr>
            <a:spLocks noGrp="1"/>
          </p:cNvSpPr>
          <p:nvPr>
            <p:ph type="sldNum" sz="quarter" idx="12"/>
          </p:nvPr>
        </p:nvSpPr>
        <p:spPr>
          <a:noFill/>
          <a:ln>
            <a:miter lim="800000"/>
            <a:headEnd/>
            <a:tailEnd/>
          </a:ln>
        </p:spPr>
        <p:txBody>
          <a:bodyPr/>
          <a:lstStyle/>
          <a:p>
            <a:fld id="{09B4FB70-37AB-4608-87E9-3EAEB00FC09F}" type="slidenum">
              <a:rPr lang="es-ES" smtClean="0">
                <a:latin typeface="Arial" charset="0"/>
              </a:rPr>
              <a:pPr/>
              <a:t>40</a:t>
            </a:fld>
            <a:endParaRPr lang="es-ES" smtClean="0">
              <a:latin typeface="Arial" charset="0"/>
            </a:endParaRPr>
          </a:p>
        </p:txBody>
      </p:sp>
      <p:cxnSp>
        <p:nvCxnSpPr>
          <p:cNvPr id="6" name="5 Conector recto"/>
          <p:cNvCxnSpPr/>
          <p:nvPr/>
        </p:nvCxnSpPr>
        <p:spPr>
          <a:xfrm>
            <a:off x="500034" y="6499246"/>
            <a:ext cx="7715250" cy="1588"/>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sp>
        <p:nvSpPr>
          <p:cNvPr id="35988" name="2 Rectángulo"/>
          <p:cNvSpPr>
            <a:spLocks noChangeArrowheads="1"/>
          </p:cNvSpPr>
          <p:nvPr/>
        </p:nvSpPr>
        <p:spPr bwMode="auto">
          <a:xfrm>
            <a:off x="3929063" y="-24"/>
            <a:ext cx="5214937" cy="584775"/>
          </a:xfrm>
          <a:prstGeom prst="rect">
            <a:avLst/>
          </a:prstGeom>
          <a:noFill/>
          <a:ln w="9525">
            <a:noFill/>
            <a:miter lim="800000"/>
            <a:headEnd/>
            <a:tailEnd/>
          </a:ln>
        </p:spPr>
        <p:txBody>
          <a:bodyPr>
            <a:spAutoFit/>
          </a:bodyPr>
          <a:lstStyle/>
          <a:p>
            <a:pPr algn="r"/>
            <a:r>
              <a:rPr lang="es-ES_tradnl" sz="3200" b="1" dirty="0">
                <a:solidFill>
                  <a:srgbClr val="262673"/>
                </a:solidFill>
              </a:rPr>
              <a:t>Evaluación de resultados</a:t>
            </a:r>
            <a:endParaRPr lang="es-ES" sz="3200" dirty="0">
              <a:solidFill>
                <a:srgbClr val="262673"/>
              </a:solidFill>
            </a:endParaRPr>
          </a:p>
        </p:txBody>
      </p:sp>
      <p:cxnSp>
        <p:nvCxnSpPr>
          <p:cNvPr id="12" name="11 Conector recto"/>
          <p:cNvCxnSpPr/>
          <p:nvPr/>
        </p:nvCxnSpPr>
        <p:spPr>
          <a:xfrm>
            <a:off x="3929058" y="500042"/>
            <a:ext cx="5114930" cy="1608"/>
          </a:xfrm>
          <a:prstGeom prst="line">
            <a:avLst/>
          </a:prstGeom>
          <a:ln>
            <a:solidFill>
              <a:srgbClr val="C00000"/>
            </a:solidFill>
          </a:ln>
        </p:spPr>
        <p:style>
          <a:lnRef idx="2">
            <a:schemeClr val="dk1"/>
          </a:lnRef>
          <a:fillRef idx="0">
            <a:schemeClr val="dk1"/>
          </a:fillRef>
          <a:effectRef idx="1">
            <a:schemeClr val="dk1"/>
          </a:effectRef>
          <a:fontRef idx="minor">
            <a:schemeClr val="tx1"/>
          </a:fontRef>
        </p:style>
      </p:cxnSp>
      <p:cxnSp>
        <p:nvCxnSpPr>
          <p:cNvPr id="20" name="19 Conector recto"/>
          <p:cNvCxnSpPr/>
          <p:nvPr/>
        </p:nvCxnSpPr>
        <p:spPr>
          <a:xfrm>
            <a:off x="1928784" y="1725072"/>
            <a:ext cx="6286500" cy="1588"/>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sp>
        <p:nvSpPr>
          <p:cNvPr id="23" name="22 Rectángulo"/>
          <p:cNvSpPr/>
          <p:nvPr/>
        </p:nvSpPr>
        <p:spPr>
          <a:xfrm>
            <a:off x="2857461" y="1512316"/>
            <a:ext cx="1571636" cy="571504"/>
          </a:xfrm>
          <a:prstGeom prst="rect">
            <a:avLst/>
          </a:prstGeom>
          <a:noFill/>
          <a:ln w="31750">
            <a:solidFill>
              <a:srgbClr val="00B05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solidFill>
                <a:srgbClr val="0000FF"/>
              </a:solidFill>
            </a:endParaRPr>
          </a:p>
        </p:txBody>
      </p:sp>
      <p:sp>
        <p:nvSpPr>
          <p:cNvPr id="24" name="23 Rectángulo"/>
          <p:cNvSpPr/>
          <p:nvPr/>
        </p:nvSpPr>
        <p:spPr>
          <a:xfrm>
            <a:off x="4500535" y="1500174"/>
            <a:ext cx="3714776" cy="583646"/>
          </a:xfrm>
          <a:prstGeom prst="rect">
            <a:avLst/>
          </a:prstGeom>
          <a:noFill/>
          <a:ln w="31750">
            <a:solidFill>
              <a:srgbClr val="0000FF"/>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solidFill>
                <a:srgbClr val="0000FF"/>
              </a:solidFill>
            </a:endParaRPr>
          </a:p>
        </p:txBody>
      </p:sp>
      <p:sp>
        <p:nvSpPr>
          <p:cNvPr id="25" name="24 CuadroTexto"/>
          <p:cNvSpPr txBox="1"/>
          <p:nvPr/>
        </p:nvSpPr>
        <p:spPr>
          <a:xfrm>
            <a:off x="2786023" y="1142984"/>
            <a:ext cx="1785950" cy="400110"/>
          </a:xfrm>
          <a:prstGeom prst="rect">
            <a:avLst/>
          </a:prstGeom>
          <a:noFill/>
        </p:spPr>
        <p:txBody>
          <a:bodyPr wrap="square" rtlCol="0">
            <a:spAutoFit/>
          </a:bodyPr>
          <a:lstStyle/>
          <a:p>
            <a:r>
              <a:rPr lang="es-ES_tradnl" sz="2000" b="1" dirty="0" smtClean="0">
                <a:solidFill>
                  <a:srgbClr val="007635"/>
                </a:solidFill>
              </a:rPr>
              <a:t>Agua y Aire</a:t>
            </a:r>
            <a:endParaRPr lang="es-ES" sz="2000" b="1" dirty="0">
              <a:solidFill>
                <a:srgbClr val="007635"/>
              </a:solidFill>
            </a:endParaRPr>
          </a:p>
        </p:txBody>
      </p:sp>
      <p:sp>
        <p:nvSpPr>
          <p:cNvPr id="26" name="25 CuadroTexto"/>
          <p:cNvSpPr txBox="1"/>
          <p:nvPr/>
        </p:nvSpPr>
        <p:spPr>
          <a:xfrm>
            <a:off x="5786446" y="1142984"/>
            <a:ext cx="1000132" cy="400110"/>
          </a:xfrm>
          <a:prstGeom prst="rect">
            <a:avLst/>
          </a:prstGeom>
          <a:noFill/>
        </p:spPr>
        <p:txBody>
          <a:bodyPr wrap="square" rtlCol="0">
            <a:spAutoFit/>
          </a:bodyPr>
          <a:lstStyle/>
          <a:p>
            <a:r>
              <a:rPr lang="es-ES_tradnl" sz="2000" b="1" dirty="0" smtClean="0">
                <a:solidFill>
                  <a:srgbClr val="0000FF"/>
                </a:solidFill>
              </a:rPr>
              <a:t>Agua</a:t>
            </a:r>
            <a:endParaRPr lang="es-ES" sz="2000" b="1" dirty="0">
              <a:solidFill>
                <a:srgbClr val="0000FF"/>
              </a:solidFill>
            </a:endParaRPr>
          </a:p>
        </p:txBody>
      </p:sp>
      <p:sp>
        <p:nvSpPr>
          <p:cNvPr id="27" name="26 CuadroTexto"/>
          <p:cNvSpPr txBox="1"/>
          <p:nvPr/>
        </p:nvSpPr>
        <p:spPr>
          <a:xfrm>
            <a:off x="1643042" y="590116"/>
            <a:ext cx="4000528" cy="338554"/>
          </a:xfrm>
          <a:prstGeom prst="rect">
            <a:avLst/>
          </a:prstGeom>
          <a:noFill/>
        </p:spPr>
        <p:txBody>
          <a:bodyPr wrap="square" rtlCol="0">
            <a:spAutoFit/>
          </a:bodyPr>
          <a:lstStyle/>
          <a:p>
            <a:pPr algn="ctr" defTabSz="457200"/>
            <a:r>
              <a:rPr lang="es-ES_tradnl" sz="1600" b="1" dirty="0" smtClean="0">
                <a:solidFill>
                  <a:srgbClr val="7030A0"/>
                </a:solidFill>
              </a:rPr>
              <a:t>Distribuciones angulares analíticas </a:t>
            </a:r>
            <a:endParaRPr lang="es-ES" sz="1600" b="1" dirty="0">
              <a:solidFill>
                <a:srgbClr val="7030A0"/>
              </a:solidFill>
            </a:endParaRPr>
          </a:p>
        </p:txBody>
      </p:sp>
      <p:sp>
        <p:nvSpPr>
          <p:cNvPr id="28" name="27 CuadroTexto"/>
          <p:cNvSpPr txBox="1"/>
          <p:nvPr/>
        </p:nvSpPr>
        <p:spPr>
          <a:xfrm>
            <a:off x="1643042" y="804430"/>
            <a:ext cx="3714776" cy="338554"/>
          </a:xfrm>
          <a:prstGeom prst="rect">
            <a:avLst/>
          </a:prstGeom>
          <a:noFill/>
        </p:spPr>
        <p:txBody>
          <a:bodyPr wrap="square" rtlCol="0">
            <a:spAutoFit/>
          </a:bodyPr>
          <a:lstStyle/>
          <a:p>
            <a:pPr algn="ctr" defTabSz="457200"/>
            <a:r>
              <a:rPr lang="es-ES_tradnl" sz="1600" b="1" dirty="0" smtClean="0">
                <a:solidFill>
                  <a:srgbClr val="F57409"/>
                </a:solidFill>
              </a:rPr>
              <a:t>Distribuciones angulares planas </a:t>
            </a:r>
            <a:endParaRPr lang="es-ES" sz="1600" b="1" dirty="0">
              <a:solidFill>
                <a:srgbClr val="F57409"/>
              </a:solidFill>
            </a:endParaRPr>
          </a:p>
        </p:txBody>
      </p:sp>
      <p:sp>
        <p:nvSpPr>
          <p:cNvPr id="38" name="37 Rectángulo"/>
          <p:cNvSpPr/>
          <p:nvPr/>
        </p:nvSpPr>
        <p:spPr>
          <a:xfrm>
            <a:off x="6286485" y="1571612"/>
            <a:ext cx="1785950" cy="4929222"/>
          </a:xfrm>
          <a:prstGeom prst="rect">
            <a:avLst/>
          </a:prstGeom>
          <a:noFill/>
          <a:ln w="31750">
            <a:solidFill>
              <a:srgbClr val="B60294"/>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solidFill>
                <a:srgbClr val="0000FF"/>
              </a:solidFill>
            </a:endParaRPr>
          </a:p>
        </p:txBody>
      </p:sp>
      <p:sp>
        <p:nvSpPr>
          <p:cNvPr id="40" name="39 CuadroTexto"/>
          <p:cNvSpPr txBox="1"/>
          <p:nvPr/>
        </p:nvSpPr>
        <p:spPr>
          <a:xfrm>
            <a:off x="6500826" y="571480"/>
            <a:ext cx="2000264" cy="707886"/>
          </a:xfrm>
          <a:prstGeom prst="rect">
            <a:avLst/>
          </a:prstGeom>
          <a:noFill/>
        </p:spPr>
        <p:txBody>
          <a:bodyPr wrap="square" rtlCol="0">
            <a:spAutoFit/>
          </a:bodyPr>
          <a:lstStyle/>
          <a:p>
            <a:pPr algn="ctr"/>
            <a:r>
              <a:rPr lang="es-ES_tradnl" sz="2000" b="1" dirty="0" smtClean="0">
                <a:solidFill>
                  <a:srgbClr val="B60294"/>
                </a:solidFill>
              </a:rPr>
              <a:t>Optimización sólo en E </a:t>
            </a:r>
            <a:endParaRPr lang="es-ES" sz="2000" b="1" dirty="0">
              <a:solidFill>
                <a:srgbClr val="B60294"/>
              </a:solidFill>
            </a:endParaRPr>
          </a:p>
        </p:txBody>
      </p:sp>
      <p:cxnSp>
        <p:nvCxnSpPr>
          <p:cNvPr id="67" name="66 Conector recto de flecha"/>
          <p:cNvCxnSpPr/>
          <p:nvPr/>
        </p:nvCxnSpPr>
        <p:spPr>
          <a:xfrm rot="5400000">
            <a:off x="7104802" y="1253388"/>
            <a:ext cx="363684" cy="285752"/>
          </a:xfrm>
          <a:prstGeom prst="straightConnector1">
            <a:avLst/>
          </a:prstGeom>
          <a:ln>
            <a:solidFill>
              <a:srgbClr val="B60294"/>
            </a:solidFill>
            <a:tailEnd type="arrow"/>
          </a:ln>
        </p:spPr>
        <p:style>
          <a:lnRef idx="2">
            <a:schemeClr val="accent1"/>
          </a:lnRef>
          <a:fillRef idx="0">
            <a:schemeClr val="accent1"/>
          </a:fillRef>
          <a:effectRef idx="1">
            <a:schemeClr val="accent1"/>
          </a:effectRef>
          <a:fontRef idx="minor">
            <a:schemeClr val="tx1"/>
          </a:fontRef>
        </p:style>
      </p:cxnSp>
      <p:grpSp>
        <p:nvGrpSpPr>
          <p:cNvPr id="29" name="28 Grupo"/>
          <p:cNvGrpSpPr/>
          <p:nvPr/>
        </p:nvGrpSpPr>
        <p:grpSpPr>
          <a:xfrm>
            <a:off x="0" y="6572250"/>
            <a:ext cx="9144000" cy="285750"/>
            <a:chOff x="0" y="6572250"/>
            <a:chExt cx="9144000" cy="285750"/>
          </a:xfrm>
        </p:grpSpPr>
        <p:sp>
          <p:nvSpPr>
            <p:cNvPr id="39" name="38 Rectángulo"/>
            <p:cNvSpPr/>
            <p:nvPr/>
          </p:nvSpPr>
          <p:spPr>
            <a:xfrm>
              <a:off x="1785918" y="6572272"/>
              <a:ext cx="1285884" cy="276999"/>
            </a:xfrm>
            <a:prstGeom prst="rect">
              <a:avLst/>
            </a:prstGeom>
            <a:solidFill>
              <a:schemeClr val="bg2">
                <a:lumMod val="40000"/>
                <a:lumOff val="60000"/>
              </a:schemeClr>
            </a:solidFill>
            <a:ln>
              <a:noFill/>
            </a:ln>
          </p:spPr>
          <p:txBody>
            <a:bodyPr wrap="square">
              <a:spAutoFit/>
            </a:bodyPr>
            <a:lstStyle/>
            <a:p>
              <a:pPr algn="ctr">
                <a:defRPr/>
              </a:pPr>
              <a:r>
                <a:rPr lang="es-ES_tradnl" sz="1200" b="1" i="1" dirty="0" smtClean="0">
                  <a:solidFill>
                    <a:schemeClr val="bg1">
                      <a:lumMod val="50000"/>
                    </a:schemeClr>
                  </a:solidFill>
                </a:rPr>
                <a:t>Simulación MC</a:t>
              </a:r>
              <a:endParaRPr lang="es-ES" sz="1200" b="1" i="1" dirty="0">
                <a:solidFill>
                  <a:schemeClr val="bg1">
                    <a:lumMod val="50000"/>
                  </a:schemeClr>
                </a:solidFill>
              </a:endParaRPr>
            </a:p>
          </p:txBody>
        </p:sp>
        <p:sp>
          <p:nvSpPr>
            <p:cNvPr id="41" name="40 Rectángulo"/>
            <p:cNvSpPr/>
            <p:nvPr/>
          </p:nvSpPr>
          <p:spPr>
            <a:xfrm>
              <a:off x="857224" y="6572250"/>
              <a:ext cx="928694"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Objetivos</a:t>
              </a:r>
              <a:endParaRPr lang="es-ES" sz="1200" b="1" i="1" dirty="0">
                <a:solidFill>
                  <a:schemeClr val="bg1">
                    <a:lumMod val="50000"/>
                  </a:schemeClr>
                </a:solidFill>
              </a:endParaRPr>
            </a:p>
          </p:txBody>
        </p:sp>
        <p:sp>
          <p:nvSpPr>
            <p:cNvPr id="42" name="41 Rectángulo"/>
            <p:cNvSpPr/>
            <p:nvPr/>
          </p:nvSpPr>
          <p:spPr>
            <a:xfrm>
              <a:off x="0" y="6572250"/>
              <a:ext cx="1000100" cy="277813"/>
            </a:xfrm>
            <a:prstGeom prst="rect">
              <a:avLst/>
            </a:prstGeom>
            <a:solidFill>
              <a:schemeClr val="bg2">
                <a:lumMod val="40000"/>
                <a:lumOff val="60000"/>
              </a:schemeClr>
            </a:solidFill>
            <a:ln>
              <a:noFill/>
            </a:ln>
          </p:spPr>
          <p:txBody>
            <a:bodyPr wrap="square">
              <a:spAutoFit/>
            </a:bodyPr>
            <a:lstStyle/>
            <a:p>
              <a:pPr>
                <a:defRPr/>
              </a:pPr>
              <a:r>
                <a:rPr lang="es-ES" sz="1200" b="1" i="1" dirty="0" smtClean="0">
                  <a:solidFill>
                    <a:schemeClr val="bg1">
                      <a:lumMod val="50000"/>
                    </a:schemeClr>
                  </a:solidFill>
                </a:rPr>
                <a:t>Motivación</a:t>
              </a:r>
              <a:endParaRPr lang="es-ES" sz="1200" dirty="0">
                <a:solidFill>
                  <a:schemeClr val="bg1">
                    <a:lumMod val="50000"/>
                  </a:schemeClr>
                </a:solidFill>
              </a:endParaRPr>
            </a:p>
          </p:txBody>
        </p:sp>
        <p:sp>
          <p:nvSpPr>
            <p:cNvPr id="43" name="42 Rectángulo"/>
            <p:cNvSpPr/>
            <p:nvPr/>
          </p:nvSpPr>
          <p:spPr>
            <a:xfrm>
              <a:off x="7929586" y="6572250"/>
              <a:ext cx="1214414"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Conclusiones</a:t>
              </a:r>
              <a:endParaRPr lang="es-ES" sz="1200" b="1" i="1" dirty="0">
                <a:solidFill>
                  <a:schemeClr val="bg1">
                    <a:lumMod val="50000"/>
                  </a:schemeClr>
                </a:solidFill>
              </a:endParaRPr>
            </a:p>
          </p:txBody>
        </p:sp>
        <p:sp>
          <p:nvSpPr>
            <p:cNvPr id="44" name="43 Rectángulo"/>
            <p:cNvSpPr/>
            <p:nvPr/>
          </p:nvSpPr>
          <p:spPr>
            <a:xfrm>
              <a:off x="6429388" y="6572250"/>
              <a:ext cx="1500175"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Validación </a:t>
              </a:r>
              <a:r>
                <a:rPr lang="es-ES" sz="1200" b="1" i="1" dirty="0">
                  <a:solidFill>
                    <a:schemeClr val="bg1">
                      <a:lumMod val="50000"/>
                    </a:schemeClr>
                  </a:solidFill>
                </a:rPr>
                <a:t>datos</a:t>
              </a:r>
            </a:p>
          </p:txBody>
        </p:sp>
        <p:sp>
          <p:nvSpPr>
            <p:cNvPr id="45" name="44 Rectángulo"/>
            <p:cNvSpPr/>
            <p:nvPr/>
          </p:nvSpPr>
          <p:spPr>
            <a:xfrm>
              <a:off x="4572000" y="6572250"/>
              <a:ext cx="2000252"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t>Validación </a:t>
              </a:r>
              <a:r>
                <a:rPr lang="es-ES" sz="1200" b="1" i="1" dirty="0"/>
                <a:t>simulaciones</a:t>
              </a:r>
            </a:p>
          </p:txBody>
        </p:sp>
        <p:sp>
          <p:nvSpPr>
            <p:cNvPr id="46" name="45 Rectángulo"/>
            <p:cNvSpPr/>
            <p:nvPr/>
          </p:nvSpPr>
          <p:spPr>
            <a:xfrm>
              <a:off x="3000364" y="6572250"/>
              <a:ext cx="1714512" cy="285750"/>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Método desarrollado</a:t>
              </a:r>
            </a:p>
          </p:txBody>
        </p:sp>
      </p:gr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1 Marcador de número de diapositiva"/>
          <p:cNvSpPr>
            <a:spLocks noGrp="1"/>
          </p:cNvSpPr>
          <p:nvPr>
            <p:ph type="sldNum" sz="quarter" idx="12"/>
          </p:nvPr>
        </p:nvSpPr>
        <p:spPr>
          <a:noFill/>
          <a:ln>
            <a:miter lim="800000"/>
            <a:headEnd/>
            <a:tailEnd/>
          </a:ln>
        </p:spPr>
        <p:txBody>
          <a:bodyPr/>
          <a:lstStyle/>
          <a:p>
            <a:fld id="{B8BF58A3-A4B3-4144-96BA-FA7892F04292}" type="slidenum">
              <a:rPr lang="es-ES" smtClean="0">
                <a:latin typeface="Arial" charset="0"/>
              </a:rPr>
              <a:pPr/>
              <a:t>41</a:t>
            </a:fld>
            <a:endParaRPr lang="es-ES" smtClean="0">
              <a:latin typeface="Arial" charset="0"/>
            </a:endParaRPr>
          </a:p>
        </p:txBody>
      </p:sp>
      <p:sp>
        <p:nvSpPr>
          <p:cNvPr id="36869" name="4 Rectángulo"/>
          <p:cNvSpPr>
            <a:spLocks noChangeArrowheads="1"/>
          </p:cNvSpPr>
          <p:nvPr/>
        </p:nvSpPr>
        <p:spPr bwMode="auto">
          <a:xfrm>
            <a:off x="642938" y="1214438"/>
            <a:ext cx="8001000" cy="769441"/>
          </a:xfrm>
          <a:prstGeom prst="rect">
            <a:avLst/>
          </a:prstGeom>
          <a:noFill/>
          <a:ln w="9525">
            <a:noFill/>
            <a:miter lim="800000"/>
            <a:headEnd/>
            <a:tailEnd/>
          </a:ln>
        </p:spPr>
        <p:txBody>
          <a:bodyPr>
            <a:spAutoFit/>
          </a:bodyPr>
          <a:lstStyle/>
          <a:p>
            <a:pPr algn="just">
              <a:buClr>
                <a:srgbClr val="C00000"/>
              </a:buClr>
              <a:buFont typeface="Wingdings" pitchFamily="2" charset="2"/>
              <a:buChar char="ü"/>
            </a:pPr>
            <a:r>
              <a:rPr lang="es-ES" sz="2200" dirty="0"/>
              <a:t> Los métodos los que se han empleado datos en agua y aire en el ajuste proporcionan resultados muy </a:t>
            </a:r>
            <a:r>
              <a:rPr lang="es-ES" sz="2200" dirty="0" smtClean="0"/>
              <a:t>satisfactorios.</a:t>
            </a:r>
            <a:endParaRPr lang="es-ES" sz="2200" dirty="0"/>
          </a:p>
        </p:txBody>
      </p:sp>
      <p:sp>
        <p:nvSpPr>
          <p:cNvPr id="36870" name="5 Rectángulo"/>
          <p:cNvSpPr>
            <a:spLocks noChangeArrowheads="1"/>
          </p:cNvSpPr>
          <p:nvPr/>
        </p:nvSpPr>
        <p:spPr bwMode="auto">
          <a:xfrm>
            <a:off x="642910" y="2357430"/>
            <a:ext cx="7929562" cy="1107996"/>
          </a:xfrm>
          <a:prstGeom prst="rect">
            <a:avLst/>
          </a:prstGeom>
          <a:noFill/>
          <a:ln w="9525">
            <a:noFill/>
            <a:miter lim="800000"/>
            <a:headEnd/>
            <a:tailEnd/>
          </a:ln>
        </p:spPr>
        <p:txBody>
          <a:bodyPr>
            <a:spAutoFit/>
          </a:bodyPr>
          <a:lstStyle/>
          <a:p>
            <a:pPr algn="just">
              <a:buClr>
                <a:srgbClr val="C00000"/>
              </a:buClr>
              <a:buFont typeface="Wingdings" pitchFamily="2" charset="2"/>
              <a:buChar char="ü"/>
            </a:pPr>
            <a:r>
              <a:rPr lang="es-ES" sz="2200" dirty="0"/>
              <a:t> </a:t>
            </a:r>
            <a:r>
              <a:rPr lang="es-ES" sz="2200" dirty="0" smtClean="0"/>
              <a:t>Para </a:t>
            </a:r>
            <a:r>
              <a:rPr lang="es-ES" sz="2200" dirty="0"/>
              <a:t>los métodos en los que sólo se ha empleado datos en </a:t>
            </a:r>
            <a:r>
              <a:rPr lang="es-ES" sz="2200" dirty="0" smtClean="0"/>
              <a:t>agua sería </a:t>
            </a:r>
            <a:r>
              <a:rPr lang="es-ES" sz="2200" dirty="0"/>
              <a:t>conveniente utilizar en el ajuste algún dato adicional</a:t>
            </a:r>
          </a:p>
        </p:txBody>
      </p:sp>
      <p:sp>
        <p:nvSpPr>
          <p:cNvPr id="36871" name="6 Rectángulo"/>
          <p:cNvSpPr>
            <a:spLocks noChangeArrowheads="1"/>
          </p:cNvSpPr>
          <p:nvPr/>
        </p:nvSpPr>
        <p:spPr bwMode="auto">
          <a:xfrm>
            <a:off x="642910" y="3783931"/>
            <a:ext cx="8072437" cy="769441"/>
          </a:xfrm>
          <a:prstGeom prst="rect">
            <a:avLst/>
          </a:prstGeom>
          <a:noFill/>
          <a:ln w="9525">
            <a:noFill/>
            <a:miter lim="800000"/>
            <a:headEnd/>
            <a:tailEnd/>
          </a:ln>
        </p:spPr>
        <p:txBody>
          <a:bodyPr>
            <a:spAutoFit/>
          </a:bodyPr>
          <a:lstStyle/>
          <a:p>
            <a:pPr algn="just">
              <a:buClr>
                <a:srgbClr val="C00000"/>
              </a:buClr>
              <a:buFont typeface="Wingdings" pitchFamily="2" charset="2"/>
              <a:buChar char="ü"/>
            </a:pPr>
            <a:r>
              <a:rPr lang="es-ES" sz="2000" dirty="0"/>
              <a:t> </a:t>
            </a:r>
            <a:r>
              <a:rPr lang="es-ES" sz="2200" dirty="0"/>
              <a:t>Si </a:t>
            </a:r>
            <a:r>
              <a:rPr lang="es-ES" sz="2200" dirty="0" smtClean="0"/>
              <a:t>sólo </a:t>
            </a:r>
            <a:r>
              <a:rPr lang="es-ES" sz="2200" dirty="0"/>
              <a:t>se dispone de datos en agua, entonces se debería partir de una distribución angular inicial </a:t>
            </a:r>
            <a:r>
              <a:rPr lang="es-ES" sz="2200" dirty="0" err="1"/>
              <a:t>semi</a:t>
            </a:r>
            <a:r>
              <a:rPr lang="es-ES" sz="2200" dirty="0"/>
              <a:t>-realista</a:t>
            </a:r>
          </a:p>
        </p:txBody>
      </p:sp>
      <p:sp>
        <p:nvSpPr>
          <p:cNvPr id="36872" name="7 Rectángulo"/>
          <p:cNvSpPr>
            <a:spLocks noChangeArrowheads="1"/>
          </p:cNvSpPr>
          <p:nvPr/>
        </p:nvSpPr>
        <p:spPr bwMode="auto">
          <a:xfrm>
            <a:off x="642910" y="4998377"/>
            <a:ext cx="8001000" cy="430887"/>
          </a:xfrm>
          <a:prstGeom prst="rect">
            <a:avLst/>
          </a:prstGeom>
          <a:noFill/>
          <a:ln w="9525">
            <a:noFill/>
            <a:miter lim="800000"/>
            <a:headEnd/>
            <a:tailEnd/>
          </a:ln>
        </p:spPr>
        <p:txBody>
          <a:bodyPr>
            <a:spAutoFit/>
          </a:bodyPr>
          <a:lstStyle/>
          <a:p>
            <a:pPr algn="just">
              <a:buClr>
                <a:srgbClr val="C00000"/>
              </a:buClr>
              <a:buFont typeface="Wingdings" pitchFamily="2" charset="2"/>
              <a:buChar char="ü"/>
            </a:pPr>
            <a:r>
              <a:rPr lang="es-ES" sz="2200" dirty="0"/>
              <a:t> El ajuste 4D se muestra superior al ajuste solo en </a:t>
            </a:r>
            <a:r>
              <a:rPr lang="es-ES" sz="2200" dirty="0" smtClean="0"/>
              <a:t>energía</a:t>
            </a:r>
            <a:endParaRPr lang="es-ES" sz="2200" dirty="0"/>
          </a:p>
        </p:txBody>
      </p:sp>
      <p:sp>
        <p:nvSpPr>
          <p:cNvPr id="16" name="2 Rectángulo"/>
          <p:cNvSpPr>
            <a:spLocks noChangeArrowheads="1"/>
          </p:cNvSpPr>
          <p:nvPr/>
        </p:nvSpPr>
        <p:spPr bwMode="auto">
          <a:xfrm>
            <a:off x="3929063" y="44450"/>
            <a:ext cx="5214937" cy="584775"/>
          </a:xfrm>
          <a:prstGeom prst="rect">
            <a:avLst/>
          </a:prstGeom>
          <a:noFill/>
          <a:ln w="9525">
            <a:noFill/>
            <a:miter lim="800000"/>
            <a:headEnd/>
            <a:tailEnd/>
          </a:ln>
        </p:spPr>
        <p:txBody>
          <a:bodyPr>
            <a:spAutoFit/>
          </a:bodyPr>
          <a:lstStyle/>
          <a:p>
            <a:pPr algn="r"/>
            <a:r>
              <a:rPr lang="es-ES_tradnl" sz="3200" b="1" dirty="0">
                <a:solidFill>
                  <a:srgbClr val="262673"/>
                </a:solidFill>
              </a:rPr>
              <a:t>Evaluación de resultados</a:t>
            </a:r>
            <a:endParaRPr lang="es-ES" sz="3200" dirty="0">
              <a:solidFill>
                <a:srgbClr val="262673"/>
              </a:solidFill>
            </a:endParaRPr>
          </a:p>
        </p:txBody>
      </p:sp>
      <p:cxnSp>
        <p:nvCxnSpPr>
          <p:cNvPr id="17" name="16 Conector recto"/>
          <p:cNvCxnSpPr/>
          <p:nvPr/>
        </p:nvCxnSpPr>
        <p:spPr>
          <a:xfrm>
            <a:off x="3929058" y="569872"/>
            <a:ext cx="5114930" cy="1608"/>
          </a:xfrm>
          <a:prstGeom prst="line">
            <a:avLst/>
          </a:prstGeom>
          <a:ln>
            <a:solidFill>
              <a:srgbClr val="C00000"/>
            </a:solidFill>
          </a:ln>
        </p:spPr>
        <p:style>
          <a:lnRef idx="2">
            <a:schemeClr val="dk1"/>
          </a:lnRef>
          <a:fillRef idx="0">
            <a:schemeClr val="dk1"/>
          </a:fillRef>
          <a:effectRef idx="1">
            <a:schemeClr val="dk1"/>
          </a:effectRef>
          <a:fontRef idx="minor">
            <a:schemeClr val="tx1"/>
          </a:fontRef>
        </p:style>
      </p:cxnSp>
      <p:grpSp>
        <p:nvGrpSpPr>
          <p:cNvPr id="18" name="17 Grupo"/>
          <p:cNvGrpSpPr/>
          <p:nvPr/>
        </p:nvGrpSpPr>
        <p:grpSpPr>
          <a:xfrm>
            <a:off x="0" y="6572250"/>
            <a:ext cx="9144000" cy="285750"/>
            <a:chOff x="0" y="6572250"/>
            <a:chExt cx="9144000" cy="285750"/>
          </a:xfrm>
        </p:grpSpPr>
        <p:sp>
          <p:nvSpPr>
            <p:cNvPr id="19" name="18 Rectángulo"/>
            <p:cNvSpPr/>
            <p:nvPr/>
          </p:nvSpPr>
          <p:spPr>
            <a:xfrm>
              <a:off x="1785918" y="6572272"/>
              <a:ext cx="1285884" cy="276999"/>
            </a:xfrm>
            <a:prstGeom prst="rect">
              <a:avLst/>
            </a:prstGeom>
            <a:solidFill>
              <a:schemeClr val="bg2">
                <a:lumMod val="40000"/>
                <a:lumOff val="60000"/>
              </a:schemeClr>
            </a:solidFill>
            <a:ln>
              <a:noFill/>
            </a:ln>
          </p:spPr>
          <p:txBody>
            <a:bodyPr wrap="square">
              <a:spAutoFit/>
            </a:bodyPr>
            <a:lstStyle/>
            <a:p>
              <a:pPr algn="ctr">
                <a:defRPr/>
              </a:pPr>
              <a:r>
                <a:rPr lang="es-ES_tradnl" sz="1200" b="1" i="1" dirty="0" smtClean="0">
                  <a:solidFill>
                    <a:schemeClr val="bg1">
                      <a:lumMod val="50000"/>
                    </a:schemeClr>
                  </a:solidFill>
                </a:rPr>
                <a:t>Simulación MC</a:t>
              </a:r>
              <a:endParaRPr lang="es-ES" sz="1200" b="1" i="1" dirty="0">
                <a:solidFill>
                  <a:schemeClr val="bg1">
                    <a:lumMod val="50000"/>
                  </a:schemeClr>
                </a:solidFill>
              </a:endParaRPr>
            </a:p>
          </p:txBody>
        </p:sp>
        <p:sp>
          <p:nvSpPr>
            <p:cNvPr id="20" name="19 Rectángulo"/>
            <p:cNvSpPr/>
            <p:nvPr/>
          </p:nvSpPr>
          <p:spPr>
            <a:xfrm>
              <a:off x="857224" y="6572250"/>
              <a:ext cx="928694"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Objetivos</a:t>
              </a:r>
              <a:endParaRPr lang="es-ES" sz="1200" b="1" i="1" dirty="0">
                <a:solidFill>
                  <a:schemeClr val="bg1">
                    <a:lumMod val="50000"/>
                  </a:schemeClr>
                </a:solidFill>
              </a:endParaRPr>
            </a:p>
          </p:txBody>
        </p:sp>
        <p:sp>
          <p:nvSpPr>
            <p:cNvPr id="21" name="20 Rectángulo"/>
            <p:cNvSpPr/>
            <p:nvPr/>
          </p:nvSpPr>
          <p:spPr>
            <a:xfrm>
              <a:off x="0" y="6572250"/>
              <a:ext cx="1000100" cy="277813"/>
            </a:xfrm>
            <a:prstGeom prst="rect">
              <a:avLst/>
            </a:prstGeom>
            <a:solidFill>
              <a:schemeClr val="bg2">
                <a:lumMod val="40000"/>
                <a:lumOff val="60000"/>
              </a:schemeClr>
            </a:solidFill>
            <a:ln>
              <a:noFill/>
            </a:ln>
          </p:spPr>
          <p:txBody>
            <a:bodyPr wrap="square">
              <a:spAutoFit/>
            </a:bodyPr>
            <a:lstStyle/>
            <a:p>
              <a:pPr>
                <a:defRPr/>
              </a:pPr>
              <a:r>
                <a:rPr lang="es-ES" sz="1200" b="1" i="1" dirty="0" smtClean="0">
                  <a:solidFill>
                    <a:schemeClr val="bg1">
                      <a:lumMod val="50000"/>
                    </a:schemeClr>
                  </a:solidFill>
                </a:rPr>
                <a:t>Motivación</a:t>
              </a:r>
              <a:endParaRPr lang="es-ES" sz="1200" dirty="0">
                <a:solidFill>
                  <a:schemeClr val="bg1">
                    <a:lumMod val="50000"/>
                  </a:schemeClr>
                </a:solidFill>
              </a:endParaRPr>
            </a:p>
          </p:txBody>
        </p:sp>
        <p:sp>
          <p:nvSpPr>
            <p:cNvPr id="22" name="21 Rectángulo"/>
            <p:cNvSpPr/>
            <p:nvPr/>
          </p:nvSpPr>
          <p:spPr>
            <a:xfrm>
              <a:off x="7929586" y="6572250"/>
              <a:ext cx="1214414"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Conclusiones</a:t>
              </a:r>
              <a:endParaRPr lang="es-ES" sz="1200" b="1" i="1" dirty="0">
                <a:solidFill>
                  <a:schemeClr val="bg1">
                    <a:lumMod val="50000"/>
                  </a:schemeClr>
                </a:solidFill>
              </a:endParaRPr>
            </a:p>
          </p:txBody>
        </p:sp>
        <p:sp>
          <p:nvSpPr>
            <p:cNvPr id="23" name="22 Rectángulo"/>
            <p:cNvSpPr/>
            <p:nvPr/>
          </p:nvSpPr>
          <p:spPr>
            <a:xfrm>
              <a:off x="6429388" y="6572250"/>
              <a:ext cx="1500175"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Validación </a:t>
              </a:r>
              <a:r>
                <a:rPr lang="es-ES" sz="1200" b="1" i="1" dirty="0">
                  <a:solidFill>
                    <a:schemeClr val="bg1">
                      <a:lumMod val="50000"/>
                    </a:schemeClr>
                  </a:solidFill>
                </a:rPr>
                <a:t>datos</a:t>
              </a:r>
            </a:p>
          </p:txBody>
        </p:sp>
        <p:sp>
          <p:nvSpPr>
            <p:cNvPr id="24" name="23 Rectángulo"/>
            <p:cNvSpPr/>
            <p:nvPr/>
          </p:nvSpPr>
          <p:spPr>
            <a:xfrm>
              <a:off x="4572000" y="6572250"/>
              <a:ext cx="2000252"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t>Validación </a:t>
              </a:r>
              <a:r>
                <a:rPr lang="es-ES" sz="1200" b="1" i="1" dirty="0"/>
                <a:t>simulaciones</a:t>
              </a:r>
            </a:p>
          </p:txBody>
        </p:sp>
        <p:sp>
          <p:nvSpPr>
            <p:cNvPr id="25" name="24 Rectángulo"/>
            <p:cNvSpPr/>
            <p:nvPr/>
          </p:nvSpPr>
          <p:spPr>
            <a:xfrm>
              <a:off x="3000364" y="6572250"/>
              <a:ext cx="1714512" cy="285750"/>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Método desarrollado</a:t>
              </a:r>
            </a:p>
          </p:txBody>
        </p:sp>
      </p:gr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1 Marcador de número de diapositiva"/>
          <p:cNvSpPr>
            <a:spLocks noGrp="1"/>
          </p:cNvSpPr>
          <p:nvPr>
            <p:ph type="sldNum" sz="quarter" idx="12"/>
          </p:nvPr>
        </p:nvSpPr>
        <p:spPr>
          <a:noFill/>
          <a:ln>
            <a:miter lim="800000"/>
            <a:headEnd/>
            <a:tailEnd/>
          </a:ln>
        </p:spPr>
        <p:txBody>
          <a:bodyPr/>
          <a:lstStyle/>
          <a:p>
            <a:fld id="{53985293-C209-4470-B7BB-37853166FEA4}" type="slidenum">
              <a:rPr lang="es-ES" smtClean="0">
                <a:latin typeface="Arial" charset="0"/>
              </a:rPr>
              <a:pPr/>
              <a:t>42</a:t>
            </a:fld>
            <a:endParaRPr lang="es-ES" smtClean="0">
              <a:latin typeface="Arial" charset="0"/>
            </a:endParaRPr>
          </a:p>
        </p:txBody>
      </p:sp>
      <p:sp>
        <p:nvSpPr>
          <p:cNvPr id="37891" name="4 Rectángulo"/>
          <p:cNvSpPr>
            <a:spLocks noChangeArrowheads="1"/>
          </p:cNvSpPr>
          <p:nvPr/>
        </p:nvSpPr>
        <p:spPr bwMode="auto">
          <a:xfrm>
            <a:off x="6500813" y="44450"/>
            <a:ext cx="2643187" cy="584775"/>
          </a:xfrm>
          <a:prstGeom prst="rect">
            <a:avLst/>
          </a:prstGeom>
          <a:noFill/>
          <a:ln w="9525">
            <a:noFill/>
            <a:miter lim="800000"/>
            <a:headEnd/>
            <a:tailEnd/>
          </a:ln>
        </p:spPr>
        <p:txBody>
          <a:bodyPr>
            <a:spAutoFit/>
          </a:bodyPr>
          <a:lstStyle/>
          <a:p>
            <a:pPr algn="r"/>
            <a:r>
              <a:rPr lang="es-ES" sz="3200" b="1" dirty="0">
                <a:solidFill>
                  <a:srgbClr val="262673"/>
                </a:solidFill>
              </a:rPr>
              <a:t>Contenidos</a:t>
            </a:r>
            <a:endParaRPr lang="es-ES" sz="3200" dirty="0">
              <a:solidFill>
                <a:srgbClr val="262673"/>
              </a:solidFill>
            </a:endParaRPr>
          </a:p>
        </p:txBody>
      </p:sp>
      <p:cxnSp>
        <p:nvCxnSpPr>
          <p:cNvPr id="4" name="3 Conector recto"/>
          <p:cNvCxnSpPr/>
          <p:nvPr/>
        </p:nvCxnSpPr>
        <p:spPr>
          <a:xfrm>
            <a:off x="6643702" y="571480"/>
            <a:ext cx="2400286" cy="1588"/>
          </a:xfrm>
          <a:prstGeom prst="line">
            <a:avLst/>
          </a:prstGeom>
          <a:ln>
            <a:solidFill>
              <a:srgbClr val="C00000"/>
            </a:solidFill>
          </a:ln>
        </p:spPr>
        <p:style>
          <a:lnRef idx="2">
            <a:schemeClr val="dk1"/>
          </a:lnRef>
          <a:fillRef idx="0">
            <a:schemeClr val="dk1"/>
          </a:fillRef>
          <a:effectRef idx="1">
            <a:schemeClr val="dk1"/>
          </a:effectRef>
          <a:fontRef idx="minor">
            <a:schemeClr val="tx1"/>
          </a:fontRef>
        </p:style>
      </p:cxnSp>
      <p:sp>
        <p:nvSpPr>
          <p:cNvPr id="5" name="Marcador de contenido 2"/>
          <p:cNvSpPr txBox="1">
            <a:spLocks/>
          </p:cNvSpPr>
          <p:nvPr/>
        </p:nvSpPr>
        <p:spPr bwMode="auto">
          <a:xfrm>
            <a:off x="1214438" y="1143000"/>
            <a:ext cx="7143750" cy="5500688"/>
          </a:xfrm>
          <a:prstGeom prst="rect">
            <a:avLst/>
          </a:prstGeom>
          <a:noFill/>
          <a:ln w="9525">
            <a:noFill/>
            <a:miter lim="800000"/>
            <a:headEnd/>
            <a:tailEnd/>
          </a:ln>
        </p:spPr>
        <p:txBody>
          <a:bodyPr/>
          <a:lstStyle/>
          <a:p>
            <a:pPr marL="514350" indent="-514350">
              <a:spcBef>
                <a:spcPct val="20000"/>
              </a:spcBef>
              <a:buFont typeface="Arial" charset="0"/>
              <a:buAutoNum type="arabicPeriod"/>
              <a:defRPr/>
            </a:pPr>
            <a:r>
              <a:rPr lang="es-ES_tradnl" sz="3000" dirty="0">
                <a:solidFill>
                  <a:schemeClr val="bg2">
                    <a:lumMod val="60000"/>
                    <a:lumOff val="40000"/>
                  </a:schemeClr>
                </a:solidFill>
              </a:rPr>
              <a:t>Motivación</a:t>
            </a:r>
          </a:p>
          <a:p>
            <a:pPr marL="514350" indent="-514350">
              <a:spcBef>
                <a:spcPct val="20000"/>
              </a:spcBef>
              <a:buClr>
                <a:schemeClr val="bg2">
                  <a:lumMod val="60000"/>
                  <a:lumOff val="40000"/>
                </a:schemeClr>
              </a:buClr>
              <a:buFont typeface="Arial" charset="0"/>
              <a:buAutoNum type="arabicPeriod"/>
              <a:defRPr/>
            </a:pPr>
            <a:r>
              <a:rPr lang="es-ES_tradnl" sz="3000" dirty="0">
                <a:solidFill>
                  <a:schemeClr val="bg2">
                    <a:lumMod val="60000"/>
                    <a:lumOff val="40000"/>
                  </a:schemeClr>
                </a:solidFill>
              </a:rPr>
              <a:t>Objetivos de la </a:t>
            </a:r>
            <a:r>
              <a:rPr lang="es-ES_tradnl" sz="3000" dirty="0" smtClean="0">
                <a:solidFill>
                  <a:schemeClr val="bg2">
                    <a:lumMod val="60000"/>
                    <a:lumOff val="40000"/>
                  </a:schemeClr>
                </a:solidFill>
              </a:rPr>
              <a:t>tesis</a:t>
            </a:r>
          </a:p>
          <a:p>
            <a:pPr marL="514350" indent="-514350">
              <a:spcBef>
                <a:spcPct val="20000"/>
              </a:spcBef>
              <a:buClr>
                <a:schemeClr val="bg2">
                  <a:lumMod val="60000"/>
                  <a:lumOff val="40000"/>
                </a:schemeClr>
              </a:buClr>
              <a:buFont typeface="Arial" charset="0"/>
              <a:buAutoNum type="arabicPeriod"/>
              <a:defRPr/>
            </a:pPr>
            <a:r>
              <a:rPr lang="es-ES_tradnl" sz="3000" dirty="0" smtClean="0">
                <a:solidFill>
                  <a:schemeClr val="bg2">
                    <a:lumMod val="60000"/>
                    <a:lumOff val="40000"/>
                  </a:schemeClr>
                </a:solidFill>
              </a:rPr>
              <a:t>Simulaciones Monte Carlo</a:t>
            </a:r>
            <a:endParaRPr lang="es-ES_tradnl" sz="3000" dirty="0">
              <a:solidFill>
                <a:schemeClr val="bg2">
                  <a:lumMod val="60000"/>
                  <a:lumOff val="40000"/>
                </a:schemeClr>
              </a:solidFill>
            </a:endParaRPr>
          </a:p>
          <a:p>
            <a:pPr marL="514350" indent="-514350">
              <a:spcBef>
                <a:spcPct val="20000"/>
              </a:spcBef>
              <a:buFont typeface="Arial" charset="0"/>
              <a:buAutoNum type="arabicPeriod"/>
              <a:defRPr/>
            </a:pPr>
            <a:r>
              <a:rPr lang="es-ES_tradnl" sz="3000" dirty="0">
                <a:solidFill>
                  <a:schemeClr val="accent3">
                    <a:lumMod val="65000"/>
                  </a:schemeClr>
                </a:solidFill>
              </a:rPr>
              <a:t>Algoritmo desarrollado  </a:t>
            </a:r>
          </a:p>
          <a:p>
            <a:pPr marL="514350" indent="-514350">
              <a:spcBef>
                <a:spcPct val="20000"/>
              </a:spcBef>
              <a:buFont typeface="Arial" charset="0"/>
              <a:buAutoNum type="arabicPeriod"/>
              <a:defRPr/>
            </a:pPr>
            <a:r>
              <a:rPr lang="es-ES_tradnl" sz="3000" dirty="0">
                <a:solidFill>
                  <a:schemeClr val="accent3">
                    <a:lumMod val="65000"/>
                  </a:schemeClr>
                </a:solidFill>
              </a:rPr>
              <a:t>Validación con simulaciones</a:t>
            </a:r>
          </a:p>
          <a:p>
            <a:pPr marL="514350" indent="-514350">
              <a:spcBef>
                <a:spcPct val="20000"/>
              </a:spcBef>
              <a:buFont typeface="Arial" charset="0"/>
              <a:buAutoNum type="arabicPeriod"/>
              <a:defRPr/>
            </a:pPr>
            <a:r>
              <a:rPr lang="es-ES_tradnl" sz="3000" dirty="0"/>
              <a:t>Validación con datos de aceleradores clínicos</a:t>
            </a:r>
            <a:endParaRPr lang="es-ES" sz="3000" dirty="0"/>
          </a:p>
          <a:p>
            <a:pPr marL="514350" indent="-514350">
              <a:spcBef>
                <a:spcPct val="20000"/>
              </a:spcBef>
              <a:buFont typeface="Arial" charset="0"/>
              <a:buAutoNum type="arabicPeriod"/>
              <a:defRPr/>
            </a:pPr>
            <a:r>
              <a:rPr lang="es-ES_tradnl" sz="3000" dirty="0">
                <a:solidFill>
                  <a:schemeClr val="accent3">
                    <a:lumMod val="65000"/>
                  </a:schemeClr>
                </a:solidFill>
              </a:rPr>
              <a:t>Conclusiones generales</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1 Marcador de número de diapositiva"/>
          <p:cNvSpPr>
            <a:spLocks noGrp="1"/>
          </p:cNvSpPr>
          <p:nvPr>
            <p:ph type="sldNum" sz="quarter" idx="12"/>
          </p:nvPr>
        </p:nvSpPr>
        <p:spPr>
          <a:noFill/>
          <a:ln>
            <a:miter lim="800000"/>
            <a:headEnd/>
            <a:tailEnd/>
          </a:ln>
        </p:spPr>
        <p:txBody>
          <a:bodyPr/>
          <a:lstStyle/>
          <a:p>
            <a:fld id="{C369C727-8ADF-4923-B99D-7B0AA9331232}" type="slidenum">
              <a:rPr lang="es-ES" smtClean="0">
                <a:latin typeface="Arial" charset="0"/>
              </a:rPr>
              <a:pPr/>
              <a:t>43</a:t>
            </a:fld>
            <a:endParaRPr lang="es-ES" smtClean="0">
              <a:latin typeface="Arial" charset="0"/>
            </a:endParaRPr>
          </a:p>
        </p:txBody>
      </p:sp>
      <p:sp>
        <p:nvSpPr>
          <p:cNvPr id="38915" name="2 Rectángulo"/>
          <p:cNvSpPr>
            <a:spLocks noChangeArrowheads="1"/>
          </p:cNvSpPr>
          <p:nvPr/>
        </p:nvSpPr>
        <p:spPr bwMode="auto">
          <a:xfrm>
            <a:off x="571533" y="-71462"/>
            <a:ext cx="8643937" cy="584775"/>
          </a:xfrm>
          <a:prstGeom prst="rect">
            <a:avLst/>
          </a:prstGeom>
          <a:noFill/>
          <a:ln w="9525">
            <a:noFill/>
            <a:miter lim="800000"/>
            <a:headEnd/>
            <a:tailEnd/>
          </a:ln>
        </p:spPr>
        <p:txBody>
          <a:bodyPr>
            <a:spAutoFit/>
          </a:bodyPr>
          <a:lstStyle/>
          <a:p>
            <a:pPr algn="r"/>
            <a:r>
              <a:rPr lang="es-ES_tradnl" sz="3200" b="1" dirty="0">
                <a:solidFill>
                  <a:srgbClr val="262673"/>
                </a:solidFill>
              </a:rPr>
              <a:t>Medidas experimentales: Clínica La Luz </a:t>
            </a:r>
            <a:endParaRPr lang="es-ES" sz="3200" dirty="0">
              <a:solidFill>
                <a:srgbClr val="262673"/>
              </a:solidFill>
            </a:endParaRPr>
          </a:p>
        </p:txBody>
      </p:sp>
      <p:cxnSp>
        <p:nvCxnSpPr>
          <p:cNvPr id="5" name="4 Conector recto"/>
          <p:cNvCxnSpPr/>
          <p:nvPr/>
        </p:nvCxnSpPr>
        <p:spPr>
          <a:xfrm>
            <a:off x="1643042" y="500042"/>
            <a:ext cx="7400946" cy="1608"/>
          </a:xfrm>
          <a:prstGeom prst="line">
            <a:avLst/>
          </a:prstGeom>
          <a:ln>
            <a:solidFill>
              <a:srgbClr val="C00000"/>
            </a:solidFill>
          </a:ln>
        </p:spPr>
        <p:style>
          <a:lnRef idx="2">
            <a:schemeClr val="dk1"/>
          </a:lnRef>
          <a:fillRef idx="0">
            <a:schemeClr val="dk1"/>
          </a:fillRef>
          <a:effectRef idx="1">
            <a:schemeClr val="dk1"/>
          </a:effectRef>
          <a:fontRef idx="minor">
            <a:schemeClr val="tx1"/>
          </a:fontRef>
        </p:style>
      </p:cxnSp>
      <p:sp>
        <p:nvSpPr>
          <p:cNvPr id="38918" name="13 Rectángulo"/>
          <p:cNvSpPr>
            <a:spLocks noChangeArrowheads="1"/>
          </p:cNvSpPr>
          <p:nvPr/>
        </p:nvSpPr>
        <p:spPr bwMode="auto">
          <a:xfrm>
            <a:off x="1571625" y="785813"/>
            <a:ext cx="7643813" cy="369887"/>
          </a:xfrm>
          <a:prstGeom prst="rect">
            <a:avLst/>
          </a:prstGeom>
          <a:noFill/>
          <a:ln w="9525">
            <a:noFill/>
            <a:miter lim="800000"/>
            <a:headEnd/>
            <a:tailEnd/>
          </a:ln>
        </p:spPr>
        <p:txBody>
          <a:bodyPr>
            <a:spAutoFit/>
          </a:bodyPr>
          <a:lstStyle/>
          <a:p>
            <a:r>
              <a:rPr lang="es-ES" b="1" dirty="0" err="1"/>
              <a:t>Varian</a:t>
            </a:r>
            <a:r>
              <a:rPr lang="es-ES" b="1" dirty="0"/>
              <a:t> </a:t>
            </a:r>
            <a:r>
              <a:rPr lang="es-ES" b="1" dirty="0" err="1"/>
              <a:t>Clinac</a:t>
            </a:r>
            <a:r>
              <a:rPr lang="es-ES" b="1" dirty="0"/>
              <a:t> 21 EX 2100 </a:t>
            </a:r>
            <a:r>
              <a:rPr lang="es-ES" dirty="0"/>
              <a:t>(</a:t>
            </a:r>
            <a:r>
              <a:rPr lang="es-ES" dirty="0" err="1"/>
              <a:t>Varian</a:t>
            </a:r>
            <a:r>
              <a:rPr lang="es-ES" dirty="0"/>
              <a:t> </a:t>
            </a:r>
            <a:r>
              <a:rPr lang="es-ES" dirty="0" err="1"/>
              <a:t>Medical</a:t>
            </a:r>
            <a:r>
              <a:rPr lang="es-ES" dirty="0"/>
              <a:t> </a:t>
            </a:r>
            <a:r>
              <a:rPr lang="es-ES" dirty="0" err="1"/>
              <a:t>Systems</a:t>
            </a:r>
            <a:r>
              <a:rPr lang="es-ES" dirty="0"/>
              <a:t>, Palo Alto, CA, USA)</a:t>
            </a:r>
          </a:p>
        </p:txBody>
      </p:sp>
      <p:pic>
        <p:nvPicPr>
          <p:cNvPr id="21" name="Picture 3" descr="C:\Users\elena\Desktop\FOTOS-LALUZ\P1050741.JPG"/>
          <p:cNvPicPr>
            <a:picLocks noChangeAspect="1" noChangeArrowheads="1"/>
          </p:cNvPicPr>
          <p:nvPr/>
        </p:nvPicPr>
        <p:blipFill>
          <a:blip r:embed="rId2"/>
          <a:srcRect/>
          <a:stretch>
            <a:fillRect/>
          </a:stretch>
        </p:blipFill>
        <p:spPr bwMode="auto">
          <a:xfrm>
            <a:off x="2357438" y="1500188"/>
            <a:ext cx="2668587" cy="3429000"/>
          </a:xfrm>
          <a:prstGeom prst="rect">
            <a:avLst/>
          </a:prstGeom>
          <a:noFill/>
          <a:ln w="9525">
            <a:noFill/>
            <a:miter lim="800000"/>
            <a:headEnd/>
            <a:tailEnd/>
          </a:ln>
        </p:spPr>
      </p:pic>
      <p:pic>
        <p:nvPicPr>
          <p:cNvPr id="38920" name="Picture 6" descr="C:\Users\elena\Desktop\FOTOS-LALUZ\P1050726.JPG"/>
          <p:cNvPicPr>
            <a:picLocks noChangeAspect="1" noChangeArrowheads="1"/>
          </p:cNvPicPr>
          <p:nvPr/>
        </p:nvPicPr>
        <p:blipFill>
          <a:blip r:embed="rId3"/>
          <a:srcRect l="9375" t="16956" r="7031"/>
          <a:stretch>
            <a:fillRect/>
          </a:stretch>
        </p:blipFill>
        <p:spPr bwMode="auto">
          <a:xfrm>
            <a:off x="285750" y="1500188"/>
            <a:ext cx="1928813" cy="1403350"/>
          </a:xfrm>
          <a:prstGeom prst="rect">
            <a:avLst/>
          </a:prstGeom>
          <a:noFill/>
          <a:ln w="9525">
            <a:noFill/>
            <a:miter lim="800000"/>
            <a:headEnd/>
            <a:tailEnd/>
          </a:ln>
        </p:spPr>
      </p:pic>
      <p:pic>
        <p:nvPicPr>
          <p:cNvPr id="38921" name="Picture 8" descr="C:\Users\elena\Desktop\FOTOS-LALUZ\P1050736.JPG"/>
          <p:cNvPicPr>
            <a:picLocks noChangeAspect="1" noChangeArrowheads="1"/>
          </p:cNvPicPr>
          <p:nvPr/>
        </p:nvPicPr>
        <p:blipFill>
          <a:blip r:embed="rId4"/>
          <a:srcRect l="15425" t="3191" r="11967"/>
          <a:stretch>
            <a:fillRect/>
          </a:stretch>
        </p:blipFill>
        <p:spPr bwMode="auto">
          <a:xfrm>
            <a:off x="1133475" y="3028950"/>
            <a:ext cx="1101725" cy="1860550"/>
          </a:xfrm>
          <a:prstGeom prst="rect">
            <a:avLst/>
          </a:prstGeom>
          <a:noFill/>
          <a:ln w="9525">
            <a:noFill/>
            <a:miter lim="800000"/>
            <a:headEnd/>
            <a:tailEnd/>
          </a:ln>
        </p:spPr>
      </p:pic>
      <p:pic>
        <p:nvPicPr>
          <p:cNvPr id="38922" name="Picture 10" descr="C:\Users\elena\Desktop\FOTOS-LALUZ\P1050735.JPG"/>
          <p:cNvPicPr>
            <a:picLocks noChangeAspect="1" noChangeArrowheads="1"/>
          </p:cNvPicPr>
          <p:nvPr/>
        </p:nvPicPr>
        <p:blipFill>
          <a:blip r:embed="rId5"/>
          <a:srcRect l="26471" r="23529"/>
          <a:stretch>
            <a:fillRect/>
          </a:stretch>
        </p:blipFill>
        <p:spPr bwMode="auto">
          <a:xfrm>
            <a:off x="285750" y="3028950"/>
            <a:ext cx="720725" cy="1878013"/>
          </a:xfrm>
          <a:prstGeom prst="rect">
            <a:avLst/>
          </a:prstGeom>
          <a:noFill/>
          <a:ln w="9525">
            <a:noFill/>
            <a:miter lim="800000"/>
            <a:headEnd/>
            <a:tailEnd/>
          </a:ln>
        </p:spPr>
      </p:pic>
      <p:cxnSp>
        <p:nvCxnSpPr>
          <p:cNvPr id="25" name="24 Conector recto de flecha"/>
          <p:cNvCxnSpPr/>
          <p:nvPr/>
        </p:nvCxnSpPr>
        <p:spPr>
          <a:xfrm>
            <a:off x="2198688" y="2462213"/>
            <a:ext cx="812800" cy="5715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25 Conector recto de flecha"/>
          <p:cNvCxnSpPr/>
          <p:nvPr/>
        </p:nvCxnSpPr>
        <p:spPr>
          <a:xfrm flipV="1">
            <a:off x="2141538" y="3313113"/>
            <a:ext cx="1333500" cy="735012"/>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8925" name="26 Rectángulo"/>
          <p:cNvSpPr>
            <a:spLocks noChangeArrowheads="1"/>
          </p:cNvSpPr>
          <p:nvPr/>
        </p:nvSpPr>
        <p:spPr bwMode="auto">
          <a:xfrm>
            <a:off x="5143504" y="2014357"/>
            <a:ext cx="3929062" cy="830997"/>
          </a:xfrm>
          <a:prstGeom prst="rect">
            <a:avLst/>
          </a:prstGeom>
          <a:noFill/>
          <a:ln w="9525">
            <a:noFill/>
            <a:miter lim="800000"/>
            <a:headEnd/>
            <a:tailEnd/>
          </a:ln>
        </p:spPr>
        <p:txBody>
          <a:bodyPr>
            <a:spAutoFit/>
          </a:bodyPr>
          <a:lstStyle/>
          <a:p>
            <a:pPr>
              <a:buClr>
                <a:srgbClr val="C00000"/>
              </a:buClr>
            </a:pPr>
            <a:endParaRPr lang="es-ES" sz="1200" dirty="0"/>
          </a:p>
          <a:p>
            <a:pPr>
              <a:buClr>
                <a:srgbClr val="C00000"/>
              </a:buClr>
              <a:buFont typeface="Wingdings" pitchFamily="2" charset="2"/>
              <a:buChar char="ü"/>
            </a:pPr>
            <a:r>
              <a:rPr lang="es-ES" dirty="0"/>
              <a:t> Haces de electrones de 6, 9, 12, 16 y 20 </a:t>
            </a:r>
            <a:r>
              <a:rPr lang="es-ES" dirty="0" err="1"/>
              <a:t>MeV</a:t>
            </a:r>
            <a:r>
              <a:rPr lang="es-ES" dirty="0"/>
              <a:t>.</a:t>
            </a:r>
          </a:p>
        </p:txBody>
      </p:sp>
      <p:pic>
        <p:nvPicPr>
          <p:cNvPr id="28" name="Picture 2" descr="C:\Users\elena\Desktop\FOTOS-LALUZ\P1050722.JPG"/>
          <p:cNvPicPr>
            <a:picLocks noChangeAspect="1" noChangeArrowheads="1"/>
          </p:cNvPicPr>
          <p:nvPr/>
        </p:nvPicPr>
        <p:blipFill>
          <a:blip r:embed="rId6"/>
          <a:srcRect/>
          <a:stretch>
            <a:fillRect/>
          </a:stretch>
        </p:blipFill>
        <p:spPr bwMode="auto">
          <a:xfrm>
            <a:off x="2357438" y="1500188"/>
            <a:ext cx="2640012" cy="3429000"/>
          </a:xfrm>
          <a:prstGeom prst="rect">
            <a:avLst/>
          </a:prstGeom>
          <a:noFill/>
          <a:ln w="9525">
            <a:noFill/>
            <a:miter lim="800000"/>
            <a:headEnd/>
            <a:tailEnd/>
          </a:ln>
        </p:spPr>
      </p:pic>
      <p:sp>
        <p:nvSpPr>
          <p:cNvPr id="38927" name="28 Rectángulo"/>
          <p:cNvSpPr>
            <a:spLocks noChangeArrowheads="1"/>
          </p:cNvSpPr>
          <p:nvPr/>
        </p:nvSpPr>
        <p:spPr bwMode="auto">
          <a:xfrm>
            <a:off x="5143504" y="3000372"/>
            <a:ext cx="3929062" cy="923925"/>
          </a:xfrm>
          <a:prstGeom prst="rect">
            <a:avLst/>
          </a:prstGeom>
          <a:noFill/>
          <a:ln w="9525">
            <a:noFill/>
            <a:miter lim="800000"/>
            <a:headEnd/>
            <a:tailEnd/>
          </a:ln>
        </p:spPr>
        <p:txBody>
          <a:bodyPr>
            <a:spAutoFit/>
          </a:bodyPr>
          <a:lstStyle/>
          <a:p>
            <a:pPr>
              <a:buClr>
                <a:srgbClr val="C00000"/>
              </a:buClr>
              <a:buFont typeface="Wingdings" pitchFamily="2" charset="2"/>
              <a:buChar char="ü"/>
            </a:pPr>
            <a:r>
              <a:rPr lang="es-ES" dirty="0"/>
              <a:t> Aplicadores de metacrilato (PMMA) con paredes de 0.5 cm de espesor. </a:t>
            </a:r>
          </a:p>
        </p:txBody>
      </p:sp>
      <p:sp>
        <p:nvSpPr>
          <p:cNvPr id="38928" name="29 Rectángulo"/>
          <p:cNvSpPr>
            <a:spLocks noChangeArrowheads="1"/>
          </p:cNvSpPr>
          <p:nvPr/>
        </p:nvSpPr>
        <p:spPr bwMode="auto">
          <a:xfrm>
            <a:off x="5143500" y="4086238"/>
            <a:ext cx="4000500" cy="1200150"/>
          </a:xfrm>
          <a:prstGeom prst="rect">
            <a:avLst/>
          </a:prstGeom>
          <a:noFill/>
          <a:ln w="9525">
            <a:noFill/>
            <a:miter lim="800000"/>
            <a:headEnd/>
            <a:tailEnd/>
          </a:ln>
        </p:spPr>
        <p:txBody>
          <a:bodyPr>
            <a:spAutoFit/>
          </a:bodyPr>
          <a:lstStyle/>
          <a:p>
            <a:pPr>
              <a:buClr>
                <a:srgbClr val="C00000"/>
              </a:buClr>
              <a:buFont typeface="Wingdings" pitchFamily="2" charset="2"/>
              <a:buChar char="ü"/>
            </a:pPr>
            <a:r>
              <a:rPr lang="es-ES" dirty="0"/>
              <a:t> Diferentes diámetros (4, 6, 7, 8 y 9 cm) y con distintos biseles (0º, 15º, 30º y 45º) </a:t>
            </a:r>
            <a:r>
              <a:rPr lang="es-ES" dirty="0" smtClean="0"/>
              <a:t> </a:t>
            </a:r>
            <a:endParaRPr lang="es-ES" dirty="0"/>
          </a:p>
          <a:p>
            <a:endParaRPr lang="es-ES" dirty="0"/>
          </a:p>
        </p:txBody>
      </p:sp>
      <p:sp>
        <p:nvSpPr>
          <p:cNvPr id="38929" name="30 Rectángulo"/>
          <p:cNvSpPr>
            <a:spLocks noChangeArrowheads="1"/>
          </p:cNvSpPr>
          <p:nvPr/>
        </p:nvSpPr>
        <p:spPr bwMode="auto">
          <a:xfrm>
            <a:off x="0" y="5286375"/>
            <a:ext cx="8929717" cy="1200329"/>
          </a:xfrm>
          <a:prstGeom prst="rect">
            <a:avLst/>
          </a:prstGeom>
          <a:noFill/>
          <a:ln w="9525">
            <a:noFill/>
            <a:miter lim="800000"/>
            <a:headEnd/>
            <a:tailEnd/>
          </a:ln>
        </p:spPr>
        <p:txBody>
          <a:bodyPr wrap="square">
            <a:spAutoFit/>
          </a:bodyPr>
          <a:lstStyle/>
          <a:p>
            <a:pPr algn="ctr"/>
            <a:r>
              <a:rPr lang="es-ES" sz="2400" dirty="0"/>
              <a:t>Se han reconstruido los PS de cada una de las combinaciones de dosis medidas, con todas las energías disponibles de </a:t>
            </a:r>
            <a:r>
              <a:rPr lang="es-ES" sz="2400" dirty="0" smtClean="0"/>
              <a:t>electrones y </a:t>
            </a:r>
            <a:r>
              <a:rPr lang="es-ES" sz="2400" dirty="0"/>
              <a:t>diámetro </a:t>
            </a:r>
            <a:r>
              <a:rPr lang="es-ES" sz="2400" dirty="0" smtClean="0"/>
              <a:t>de </a:t>
            </a:r>
            <a:r>
              <a:rPr lang="es-ES" sz="2400" dirty="0"/>
              <a:t>aplicador</a:t>
            </a:r>
            <a:r>
              <a:rPr lang="es-ES" dirty="0"/>
              <a:t>. </a:t>
            </a:r>
          </a:p>
        </p:txBody>
      </p:sp>
      <p:sp>
        <p:nvSpPr>
          <p:cNvPr id="38" name="29 Rectángulo"/>
          <p:cNvSpPr>
            <a:spLocks noChangeArrowheads="1"/>
          </p:cNvSpPr>
          <p:nvPr/>
        </p:nvSpPr>
        <p:spPr bwMode="auto">
          <a:xfrm>
            <a:off x="5143500" y="1434100"/>
            <a:ext cx="4000500" cy="923330"/>
          </a:xfrm>
          <a:prstGeom prst="rect">
            <a:avLst/>
          </a:prstGeom>
          <a:noFill/>
          <a:ln w="9525">
            <a:noFill/>
            <a:miter lim="800000"/>
            <a:headEnd/>
            <a:tailEnd/>
          </a:ln>
        </p:spPr>
        <p:txBody>
          <a:bodyPr>
            <a:spAutoFit/>
          </a:bodyPr>
          <a:lstStyle/>
          <a:p>
            <a:pPr>
              <a:buClr>
                <a:srgbClr val="C00000"/>
              </a:buClr>
              <a:buFont typeface="Wingdings" pitchFamily="2" charset="2"/>
              <a:buChar char="ü"/>
            </a:pPr>
            <a:r>
              <a:rPr lang="es-ES" dirty="0"/>
              <a:t> </a:t>
            </a:r>
            <a:r>
              <a:rPr lang="es-ES" dirty="0" smtClean="0"/>
              <a:t>Medidas disponibles para validar </a:t>
            </a:r>
            <a:r>
              <a:rPr lang="es-ES" b="1" dirty="0" err="1" smtClean="0"/>
              <a:t>Pencil</a:t>
            </a:r>
            <a:r>
              <a:rPr lang="es-ES" b="1" dirty="0" smtClean="0"/>
              <a:t> </a:t>
            </a:r>
            <a:r>
              <a:rPr lang="es-ES" b="1" dirty="0" err="1" smtClean="0"/>
              <a:t>Beam</a:t>
            </a:r>
            <a:endParaRPr lang="es-ES" b="1" dirty="0"/>
          </a:p>
          <a:p>
            <a:endParaRPr lang="es-E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28"/>
                                        </p:tgtEl>
                                      </p:cBhvr>
                                    </p:animEffect>
                                    <p:set>
                                      <p:cBhvr>
                                        <p:cTn id="7" dur="1" fill="hold">
                                          <p:stCondLst>
                                            <p:cond delay="1999"/>
                                          </p:stCondLst>
                                        </p:cTn>
                                        <p:tgtEl>
                                          <p:spTgt spid="28"/>
                                        </p:tgtEl>
                                        <p:attrNameLst>
                                          <p:attrName>style.visibility</p:attrName>
                                        </p:attrNameLst>
                                      </p:cBhvr>
                                      <p:to>
                                        <p:strVal val="hidden"/>
                                      </p:to>
                                    </p:set>
                                  </p:childTnLst>
                                </p:cTn>
                              </p:par>
                              <p:par>
                                <p:cTn id="8" presetID="55"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p:cTn id="10" dur="1000" fill="hold"/>
                                        <p:tgtEl>
                                          <p:spTgt spid="21"/>
                                        </p:tgtEl>
                                        <p:attrNameLst>
                                          <p:attrName>ppt_w</p:attrName>
                                        </p:attrNameLst>
                                      </p:cBhvr>
                                      <p:tavLst>
                                        <p:tav tm="0">
                                          <p:val>
                                            <p:strVal val="#ppt_w*0.70"/>
                                          </p:val>
                                        </p:tav>
                                        <p:tav tm="100000">
                                          <p:val>
                                            <p:strVal val="#ppt_w"/>
                                          </p:val>
                                        </p:tav>
                                      </p:tavLst>
                                    </p:anim>
                                    <p:anim calcmode="lin" valueType="num">
                                      <p:cBhvr>
                                        <p:cTn id="11" dur="1000" fill="hold"/>
                                        <p:tgtEl>
                                          <p:spTgt spid="21"/>
                                        </p:tgtEl>
                                        <p:attrNameLst>
                                          <p:attrName>ppt_h</p:attrName>
                                        </p:attrNameLst>
                                      </p:cBhvr>
                                      <p:tavLst>
                                        <p:tav tm="0">
                                          <p:val>
                                            <p:strVal val="#ppt_h"/>
                                          </p:val>
                                        </p:tav>
                                        <p:tav tm="100000">
                                          <p:val>
                                            <p:strVal val="#ppt_h"/>
                                          </p:val>
                                        </p:tav>
                                      </p:tavLst>
                                    </p:anim>
                                    <p:animEffect transition="in" filter="fade">
                                      <p:cBhvr>
                                        <p:cTn id="12" dur="1000"/>
                                        <p:tgtEl>
                                          <p:spTgt spid="21"/>
                                        </p:tgtEl>
                                      </p:cBhvr>
                                    </p:animEffect>
                                  </p:childTnLst>
                                </p:cTn>
                              </p:par>
                            </p:childTnLst>
                          </p:cTn>
                        </p:par>
                        <p:par>
                          <p:cTn id="13" fill="hold">
                            <p:stCondLst>
                              <p:cond delay="2000"/>
                            </p:stCondLst>
                            <p:childTnLst>
                              <p:par>
                                <p:cTn id="14" presetID="1" presetClass="entr" presetSubtype="0" fill="hold" nodeType="afterEffect">
                                  <p:stCondLst>
                                    <p:cond delay="0"/>
                                  </p:stCondLst>
                                  <p:childTnLst>
                                    <p:set>
                                      <p:cBhvr>
                                        <p:cTn id="15" dur="1" fill="hold">
                                          <p:stCondLst>
                                            <p:cond delay="0"/>
                                          </p:stCondLst>
                                        </p:cTn>
                                        <p:tgtEl>
                                          <p:spTgt spid="25"/>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número de diapositiva"/>
          <p:cNvSpPr>
            <a:spLocks noGrp="1"/>
          </p:cNvSpPr>
          <p:nvPr>
            <p:ph type="sldNum" sz="quarter" idx="12"/>
          </p:nvPr>
        </p:nvSpPr>
        <p:spPr>
          <a:noFill/>
          <a:ln>
            <a:miter lim="800000"/>
            <a:headEnd/>
            <a:tailEnd/>
          </a:ln>
        </p:spPr>
        <p:txBody>
          <a:bodyPr/>
          <a:lstStyle/>
          <a:p>
            <a:fld id="{574CBF38-C63D-4EE0-A178-FC0202DF5F7D}" type="slidenum">
              <a:rPr lang="es-ES" smtClean="0">
                <a:latin typeface="Arial" charset="0"/>
              </a:rPr>
              <a:pPr/>
              <a:t>44</a:t>
            </a:fld>
            <a:endParaRPr lang="es-ES" smtClean="0">
              <a:latin typeface="Arial" charset="0"/>
            </a:endParaRPr>
          </a:p>
        </p:txBody>
      </p:sp>
      <p:sp>
        <p:nvSpPr>
          <p:cNvPr id="64513" name="Rectangle 1"/>
          <p:cNvSpPr>
            <a:spLocks noChangeArrowheads="1"/>
          </p:cNvSpPr>
          <p:nvPr/>
        </p:nvSpPr>
        <p:spPr bwMode="auto">
          <a:xfrm>
            <a:off x="1285852" y="928670"/>
            <a:ext cx="7555273" cy="461665"/>
          </a:xfrm>
          <a:prstGeom prst="rect">
            <a:avLst/>
          </a:prstGeom>
          <a:noFill/>
          <a:ln w="9525">
            <a:noFill/>
            <a:miter lim="800000"/>
            <a:headEnd/>
            <a:tailEnd/>
          </a:ln>
          <a:effectLst/>
        </p:spPr>
        <p:txBody>
          <a:bodyPr wrap="none" anchor="ctr">
            <a:spAutoFit/>
          </a:bodyPr>
          <a:lstStyle/>
          <a:p>
            <a:pPr algn="just" eaLnBrk="0" hangingPunct="0">
              <a:defRPr/>
            </a:pPr>
            <a:r>
              <a:rPr lang="es-ES_tradnl" sz="2400" b="1" dirty="0"/>
              <a:t>1. Centrado de perfiles y corrección de asimetrías</a:t>
            </a:r>
            <a:r>
              <a:rPr lang="es-ES_tradnl" sz="2400" dirty="0">
                <a:latin typeface="+mn-lt"/>
                <a:cs typeface="Times New Roman" pitchFamily="18" charset="0"/>
              </a:rPr>
              <a:t> </a:t>
            </a:r>
            <a:endParaRPr lang="es-ES_tradnl" sz="2400" dirty="0">
              <a:latin typeface="+mn-lt"/>
            </a:endParaRPr>
          </a:p>
        </p:txBody>
      </p:sp>
      <p:pic>
        <p:nvPicPr>
          <p:cNvPr id="39942" name="8 Imagen"/>
          <p:cNvPicPr>
            <a:picLocks noChangeAspect="1" noChangeArrowheads="1"/>
          </p:cNvPicPr>
          <p:nvPr/>
        </p:nvPicPr>
        <p:blipFill>
          <a:blip r:embed="rId2"/>
          <a:srcRect t="6828" r="50467"/>
          <a:stretch>
            <a:fillRect/>
          </a:stretch>
        </p:blipFill>
        <p:spPr bwMode="auto">
          <a:xfrm>
            <a:off x="-25995" y="2000250"/>
            <a:ext cx="4597995" cy="3429014"/>
          </a:xfrm>
          <a:prstGeom prst="rect">
            <a:avLst/>
          </a:prstGeom>
          <a:noFill/>
          <a:ln w="9525">
            <a:solidFill>
              <a:schemeClr val="tx1"/>
            </a:solidFill>
            <a:miter lim="800000"/>
            <a:headEnd/>
            <a:tailEnd/>
          </a:ln>
        </p:spPr>
      </p:pic>
      <p:pic>
        <p:nvPicPr>
          <p:cNvPr id="39943" name="9 Imagen"/>
          <p:cNvPicPr>
            <a:picLocks noChangeAspect="1" noChangeArrowheads="1"/>
          </p:cNvPicPr>
          <p:nvPr/>
        </p:nvPicPr>
        <p:blipFill>
          <a:blip r:embed="rId2"/>
          <a:srcRect l="48598" t="4552"/>
          <a:stretch>
            <a:fillRect/>
          </a:stretch>
        </p:blipFill>
        <p:spPr bwMode="auto">
          <a:xfrm>
            <a:off x="4396635" y="2000250"/>
            <a:ext cx="4675928" cy="3429014"/>
          </a:xfrm>
          <a:prstGeom prst="rect">
            <a:avLst/>
          </a:prstGeom>
          <a:noFill/>
          <a:ln w="9525">
            <a:solidFill>
              <a:schemeClr val="tx1"/>
            </a:solidFill>
            <a:miter lim="800000"/>
            <a:headEnd/>
            <a:tailEnd/>
          </a:ln>
        </p:spPr>
      </p:pic>
      <p:grpSp>
        <p:nvGrpSpPr>
          <p:cNvPr id="2" name="29 Grupo"/>
          <p:cNvGrpSpPr>
            <a:grpSpLocks/>
          </p:cNvGrpSpPr>
          <p:nvPr/>
        </p:nvGrpSpPr>
        <p:grpSpPr bwMode="auto">
          <a:xfrm>
            <a:off x="0" y="6572250"/>
            <a:ext cx="9144000" cy="277813"/>
            <a:chOff x="-32" y="6572272"/>
            <a:chExt cx="9144064" cy="276999"/>
          </a:xfrm>
        </p:grpSpPr>
        <p:sp>
          <p:nvSpPr>
            <p:cNvPr id="12" name="11 Rectángulo"/>
            <p:cNvSpPr/>
            <p:nvPr/>
          </p:nvSpPr>
          <p:spPr>
            <a:xfrm>
              <a:off x="1142976" y="6572272"/>
              <a:ext cx="1071571" cy="276999"/>
            </a:xfrm>
            <a:prstGeom prst="rect">
              <a:avLst/>
            </a:prstGeom>
            <a:solidFill>
              <a:schemeClr val="bg2">
                <a:lumMod val="40000"/>
                <a:lumOff val="60000"/>
              </a:schemeClr>
            </a:solidFill>
            <a:ln>
              <a:noFill/>
            </a:ln>
          </p:spPr>
          <p:txBody>
            <a:bodyPr>
              <a:spAutoFit/>
            </a:bodyPr>
            <a:lstStyle/>
            <a:p>
              <a:pPr algn="r">
                <a:defRPr/>
              </a:pPr>
              <a:r>
                <a:rPr lang="es-ES" sz="1200" b="1" i="1" dirty="0">
                  <a:solidFill>
                    <a:schemeClr val="bg1">
                      <a:lumMod val="50000"/>
                    </a:schemeClr>
                  </a:solidFill>
                </a:rPr>
                <a:t>2. Objetivos</a:t>
              </a:r>
            </a:p>
          </p:txBody>
        </p:sp>
        <p:sp>
          <p:nvSpPr>
            <p:cNvPr id="13" name="12 Rectángulo"/>
            <p:cNvSpPr/>
            <p:nvPr/>
          </p:nvSpPr>
          <p:spPr>
            <a:xfrm>
              <a:off x="2143108" y="6572272"/>
              <a:ext cx="2071703" cy="276999"/>
            </a:xfrm>
            <a:prstGeom prst="rect">
              <a:avLst/>
            </a:prstGeom>
            <a:solidFill>
              <a:schemeClr val="bg2">
                <a:lumMod val="40000"/>
                <a:lumOff val="60000"/>
              </a:schemeClr>
            </a:solidFill>
            <a:ln>
              <a:noFill/>
            </a:ln>
          </p:spPr>
          <p:txBody>
            <a:bodyPr>
              <a:spAutoFit/>
            </a:bodyPr>
            <a:lstStyle/>
            <a:p>
              <a:pPr algn="r">
                <a:defRPr/>
              </a:pPr>
              <a:r>
                <a:rPr lang="es-ES" sz="1200" b="1" i="1" dirty="0">
                  <a:solidFill>
                    <a:schemeClr val="bg1">
                      <a:lumMod val="50000"/>
                    </a:schemeClr>
                  </a:solidFill>
                </a:rPr>
                <a:t>3. Algoritmo desarrollado</a:t>
              </a:r>
            </a:p>
          </p:txBody>
        </p:sp>
        <p:sp>
          <p:nvSpPr>
            <p:cNvPr id="14" name="13 Rectángulo"/>
            <p:cNvSpPr/>
            <p:nvPr/>
          </p:nvSpPr>
          <p:spPr>
            <a:xfrm>
              <a:off x="-32" y="6572272"/>
              <a:ext cx="1214447" cy="276999"/>
            </a:xfrm>
            <a:prstGeom prst="rect">
              <a:avLst/>
            </a:prstGeom>
            <a:solidFill>
              <a:schemeClr val="bg2">
                <a:lumMod val="40000"/>
                <a:lumOff val="60000"/>
              </a:schemeClr>
            </a:solidFill>
            <a:ln>
              <a:noFill/>
            </a:ln>
          </p:spPr>
          <p:txBody>
            <a:bodyPr>
              <a:spAutoFit/>
            </a:bodyPr>
            <a:lstStyle/>
            <a:p>
              <a:pPr algn="r">
                <a:defRPr/>
              </a:pPr>
              <a:r>
                <a:rPr lang="es-ES" sz="1200" b="1" i="1" dirty="0">
                  <a:solidFill>
                    <a:schemeClr val="bg1">
                      <a:lumMod val="50000"/>
                    </a:schemeClr>
                  </a:solidFill>
                </a:rPr>
                <a:t>1. Motivación</a:t>
              </a:r>
              <a:endParaRPr lang="es-ES" sz="1200" dirty="0">
                <a:solidFill>
                  <a:schemeClr val="bg1">
                    <a:lumMod val="50000"/>
                  </a:schemeClr>
                </a:solidFill>
              </a:endParaRPr>
            </a:p>
          </p:txBody>
        </p:sp>
        <p:sp>
          <p:nvSpPr>
            <p:cNvPr id="15" name="14 Rectángulo"/>
            <p:cNvSpPr/>
            <p:nvPr/>
          </p:nvSpPr>
          <p:spPr>
            <a:xfrm>
              <a:off x="4143372" y="6572272"/>
              <a:ext cx="2143140" cy="276999"/>
            </a:xfrm>
            <a:prstGeom prst="rect">
              <a:avLst/>
            </a:prstGeom>
            <a:solidFill>
              <a:schemeClr val="bg2">
                <a:lumMod val="40000"/>
                <a:lumOff val="60000"/>
              </a:schemeClr>
            </a:solidFill>
            <a:ln>
              <a:noFill/>
            </a:ln>
          </p:spPr>
          <p:txBody>
            <a:bodyPr>
              <a:spAutoFit/>
            </a:bodyPr>
            <a:lstStyle/>
            <a:p>
              <a:pPr algn="r">
                <a:defRPr/>
              </a:pPr>
              <a:r>
                <a:rPr lang="es-ES" sz="1200" b="1" i="1" dirty="0">
                  <a:solidFill>
                    <a:schemeClr val="bg1">
                      <a:lumMod val="50000"/>
                    </a:schemeClr>
                  </a:solidFill>
                </a:rPr>
                <a:t>4. Validación simulaciones</a:t>
              </a:r>
            </a:p>
          </p:txBody>
        </p:sp>
        <p:sp>
          <p:nvSpPr>
            <p:cNvPr id="16" name="15 Rectángulo"/>
            <p:cNvSpPr/>
            <p:nvPr/>
          </p:nvSpPr>
          <p:spPr>
            <a:xfrm>
              <a:off x="6286512" y="6572272"/>
              <a:ext cx="1571636" cy="276999"/>
            </a:xfrm>
            <a:prstGeom prst="rect">
              <a:avLst/>
            </a:prstGeom>
            <a:solidFill>
              <a:schemeClr val="bg2">
                <a:lumMod val="40000"/>
                <a:lumOff val="60000"/>
              </a:schemeClr>
            </a:solidFill>
            <a:ln>
              <a:noFill/>
            </a:ln>
          </p:spPr>
          <p:txBody>
            <a:bodyPr>
              <a:spAutoFit/>
            </a:bodyPr>
            <a:lstStyle/>
            <a:p>
              <a:pPr algn="r">
                <a:defRPr/>
              </a:pPr>
              <a:r>
                <a:rPr lang="es-ES" sz="1200" b="1" i="1" dirty="0"/>
                <a:t>5. Validación datos</a:t>
              </a:r>
            </a:p>
          </p:txBody>
        </p:sp>
        <p:sp>
          <p:nvSpPr>
            <p:cNvPr id="17" name="16 Rectángulo"/>
            <p:cNvSpPr/>
            <p:nvPr/>
          </p:nvSpPr>
          <p:spPr>
            <a:xfrm>
              <a:off x="7786711" y="6572272"/>
              <a:ext cx="1357321" cy="276999"/>
            </a:xfrm>
            <a:prstGeom prst="rect">
              <a:avLst/>
            </a:prstGeom>
            <a:solidFill>
              <a:schemeClr val="bg2">
                <a:lumMod val="40000"/>
                <a:lumOff val="60000"/>
              </a:schemeClr>
            </a:solidFill>
            <a:ln>
              <a:noFill/>
            </a:ln>
          </p:spPr>
          <p:txBody>
            <a:bodyPr>
              <a:spAutoFit/>
            </a:bodyPr>
            <a:lstStyle/>
            <a:p>
              <a:pPr algn="r">
                <a:defRPr/>
              </a:pPr>
              <a:r>
                <a:rPr lang="es-ES" sz="1200" b="1" i="1" dirty="0">
                  <a:solidFill>
                    <a:schemeClr val="bg1">
                      <a:lumMod val="50000"/>
                    </a:schemeClr>
                  </a:solidFill>
                </a:rPr>
                <a:t>6. Conclusiones</a:t>
              </a:r>
            </a:p>
          </p:txBody>
        </p:sp>
      </p:grpSp>
      <p:sp>
        <p:nvSpPr>
          <p:cNvPr id="18" name="2 Rectángulo"/>
          <p:cNvSpPr>
            <a:spLocks noChangeArrowheads="1"/>
          </p:cNvSpPr>
          <p:nvPr/>
        </p:nvSpPr>
        <p:spPr bwMode="auto">
          <a:xfrm>
            <a:off x="500063" y="44450"/>
            <a:ext cx="8643937" cy="584775"/>
          </a:xfrm>
          <a:prstGeom prst="rect">
            <a:avLst/>
          </a:prstGeom>
          <a:noFill/>
          <a:ln w="9525">
            <a:noFill/>
            <a:miter lim="800000"/>
            <a:headEnd/>
            <a:tailEnd/>
          </a:ln>
        </p:spPr>
        <p:txBody>
          <a:bodyPr>
            <a:spAutoFit/>
          </a:bodyPr>
          <a:lstStyle/>
          <a:p>
            <a:pPr algn="r"/>
            <a:r>
              <a:rPr lang="es-ES_tradnl" sz="3200" b="1" dirty="0">
                <a:solidFill>
                  <a:srgbClr val="262673"/>
                </a:solidFill>
              </a:rPr>
              <a:t>Tratamiento de datos</a:t>
            </a:r>
            <a:endParaRPr lang="es-ES" sz="3200" b="1" dirty="0">
              <a:solidFill>
                <a:srgbClr val="262673"/>
              </a:solidFill>
            </a:endParaRPr>
          </a:p>
        </p:txBody>
      </p:sp>
      <p:cxnSp>
        <p:nvCxnSpPr>
          <p:cNvPr id="19" name="18 Conector recto"/>
          <p:cNvCxnSpPr/>
          <p:nvPr/>
        </p:nvCxnSpPr>
        <p:spPr>
          <a:xfrm>
            <a:off x="4857752" y="571480"/>
            <a:ext cx="4114806" cy="1587"/>
          </a:xfrm>
          <a:prstGeom prst="line">
            <a:avLst/>
          </a:prstGeom>
          <a:ln>
            <a:solidFill>
              <a:srgbClr val="C00000"/>
            </a:solidFill>
          </a:ln>
        </p:spPr>
        <p:style>
          <a:lnRef idx="2">
            <a:schemeClr val="dk1"/>
          </a:lnRef>
          <a:fillRef idx="0">
            <a:schemeClr val="dk1"/>
          </a:fillRef>
          <a:effectRef idx="1">
            <a:schemeClr val="dk1"/>
          </a:effectRef>
          <a:fontRef idx="minor">
            <a:schemeClr val="tx1"/>
          </a:fontRef>
        </p:style>
      </p:cxn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1 Marcador de número de diapositiva"/>
          <p:cNvSpPr>
            <a:spLocks noGrp="1"/>
          </p:cNvSpPr>
          <p:nvPr>
            <p:ph type="sldNum" sz="quarter" idx="12"/>
          </p:nvPr>
        </p:nvSpPr>
        <p:spPr>
          <a:noFill/>
          <a:ln>
            <a:miter lim="800000"/>
            <a:headEnd/>
            <a:tailEnd/>
          </a:ln>
        </p:spPr>
        <p:txBody>
          <a:bodyPr/>
          <a:lstStyle/>
          <a:p>
            <a:fld id="{D6E81FBF-082F-405E-9BC0-4D10679425F9}" type="slidenum">
              <a:rPr lang="es-ES" smtClean="0">
                <a:latin typeface="Arial" charset="0"/>
              </a:rPr>
              <a:pPr/>
              <a:t>45</a:t>
            </a:fld>
            <a:endParaRPr lang="es-ES" smtClean="0">
              <a:latin typeface="Arial" charset="0"/>
            </a:endParaRPr>
          </a:p>
        </p:txBody>
      </p:sp>
      <p:sp>
        <p:nvSpPr>
          <p:cNvPr id="40963" name="2 Rectángulo"/>
          <p:cNvSpPr>
            <a:spLocks noChangeArrowheads="1"/>
          </p:cNvSpPr>
          <p:nvPr/>
        </p:nvSpPr>
        <p:spPr bwMode="auto">
          <a:xfrm>
            <a:off x="500063" y="44450"/>
            <a:ext cx="8643937" cy="584775"/>
          </a:xfrm>
          <a:prstGeom prst="rect">
            <a:avLst/>
          </a:prstGeom>
          <a:noFill/>
          <a:ln w="9525">
            <a:noFill/>
            <a:miter lim="800000"/>
            <a:headEnd/>
            <a:tailEnd/>
          </a:ln>
        </p:spPr>
        <p:txBody>
          <a:bodyPr>
            <a:spAutoFit/>
          </a:bodyPr>
          <a:lstStyle/>
          <a:p>
            <a:pPr algn="r"/>
            <a:r>
              <a:rPr lang="es-ES_tradnl" sz="3200" b="1" dirty="0">
                <a:solidFill>
                  <a:srgbClr val="262673"/>
                </a:solidFill>
              </a:rPr>
              <a:t>Tratamiento de datos</a:t>
            </a:r>
            <a:endParaRPr lang="es-ES" sz="3200" b="1" dirty="0">
              <a:solidFill>
                <a:srgbClr val="262673"/>
              </a:solidFill>
            </a:endParaRPr>
          </a:p>
        </p:txBody>
      </p:sp>
      <p:cxnSp>
        <p:nvCxnSpPr>
          <p:cNvPr id="4" name="3 Conector recto"/>
          <p:cNvCxnSpPr/>
          <p:nvPr/>
        </p:nvCxnSpPr>
        <p:spPr>
          <a:xfrm>
            <a:off x="4857752" y="571480"/>
            <a:ext cx="4114806" cy="1587"/>
          </a:xfrm>
          <a:prstGeom prst="line">
            <a:avLst/>
          </a:prstGeom>
          <a:ln>
            <a:solidFill>
              <a:srgbClr val="C00000"/>
            </a:solidFill>
          </a:ln>
        </p:spPr>
        <p:style>
          <a:lnRef idx="2">
            <a:schemeClr val="dk1"/>
          </a:lnRef>
          <a:fillRef idx="0">
            <a:schemeClr val="dk1"/>
          </a:fillRef>
          <a:effectRef idx="1">
            <a:schemeClr val="dk1"/>
          </a:effectRef>
          <a:fontRef idx="minor">
            <a:schemeClr val="tx1"/>
          </a:fontRef>
        </p:style>
      </p:cxnSp>
      <p:pic>
        <p:nvPicPr>
          <p:cNvPr id="40965" name="6 Imagen"/>
          <p:cNvPicPr>
            <a:picLocks noChangeAspect="1" noChangeArrowheads="1"/>
          </p:cNvPicPr>
          <p:nvPr/>
        </p:nvPicPr>
        <p:blipFill>
          <a:blip r:embed="rId2"/>
          <a:srcRect t="19576"/>
          <a:stretch>
            <a:fillRect/>
          </a:stretch>
        </p:blipFill>
        <p:spPr bwMode="auto">
          <a:xfrm>
            <a:off x="500034" y="1357298"/>
            <a:ext cx="8439450" cy="5143536"/>
          </a:xfrm>
          <a:prstGeom prst="rect">
            <a:avLst/>
          </a:prstGeom>
          <a:noFill/>
          <a:ln w="9525">
            <a:solidFill>
              <a:schemeClr val="tx1"/>
            </a:solidFill>
            <a:miter lim="800000"/>
            <a:headEnd/>
            <a:tailEnd/>
          </a:ln>
        </p:spPr>
      </p:pic>
      <p:grpSp>
        <p:nvGrpSpPr>
          <p:cNvPr id="2" name="29 Grupo"/>
          <p:cNvGrpSpPr>
            <a:grpSpLocks/>
          </p:cNvGrpSpPr>
          <p:nvPr/>
        </p:nvGrpSpPr>
        <p:grpSpPr bwMode="auto">
          <a:xfrm>
            <a:off x="0" y="6572250"/>
            <a:ext cx="9144000" cy="277813"/>
            <a:chOff x="-32" y="6572272"/>
            <a:chExt cx="9144064" cy="276999"/>
          </a:xfrm>
        </p:grpSpPr>
        <p:sp>
          <p:nvSpPr>
            <p:cNvPr id="9" name="8 Rectángulo"/>
            <p:cNvSpPr/>
            <p:nvPr/>
          </p:nvSpPr>
          <p:spPr>
            <a:xfrm>
              <a:off x="1142976" y="6572272"/>
              <a:ext cx="1071571" cy="276999"/>
            </a:xfrm>
            <a:prstGeom prst="rect">
              <a:avLst/>
            </a:prstGeom>
            <a:solidFill>
              <a:schemeClr val="bg2">
                <a:lumMod val="40000"/>
                <a:lumOff val="60000"/>
              </a:schemeClr>
            </a:solidFill>
            <a:ln>
              <a:noFill/>
            </a:ln>
          </p:spPr>
          <p:txBody>
            <a:bodyPr>
              <a:spAutoFit/>
            </a:bodyPr>
            <a:lstStyle/>
            <a:p>
              <a:pPr algn="r">
                <a:defRPr/>
              </a:pPr>
              <a:r>
                <a:rPr lang="es-ES" sz="1200" b="1" i="1" dirty="0">
                  <a:solidFill>
                    <a:schemeClr val="bg1">
                      <a:lumMod val="50000"/>
                    </a:schemeClr>
                  </a:solidFill>
                </a:rPr>
                <a:t>2. Objetivos</a:t>
              </a:r>
            </a:p>
          </p:txBody>
        </p:sp>
        <p:sp>
          <p:nvSpPr>
            <p:cNvPr id="10" name="9 Rectángulo"/>
            <p:cNvSpPr/>
            <p:nvPr/>
          </p:nvSpPr>
          <p:spPr>
            <a:xfrm>
              <a:off x="2143108" y="6572272"/>
              <a:ext cx="2071703" cy="276999"/>
            </a:xfrm>
            <a:prstGeom prst="rect">
              <a:avLst/>
            </a:prstGeom>
            <a:solidFill>
              <a:schemeClr val="bg2">
                <a:lumMod val="40000"/>
                <a:lumOff val="60000"/>
              </a:schemeClr>
            </a:solidFill>
            <a:ln>
              <a:noFill/>
            </a:ln>
          </p:spPr>
          <p:txBody>
            <a:bodyPr>
              <a:spAutoFit/>
            </a:bodyPr>
            <a:lstStyle/>
            <a:p>
              <a:pPr algn="r">
                <a:defRPr/>
              </a:pPr>
              <a:r>
                <a:rPr lang="es-ES" sz="1200" b="1" i="1" dirty="0">
                  <a:solidFill>
                    <a:schemeClr val="bg1">
                      <a:lumMod val="50000"/>
                    </a:schemeClr>
                  </a:solidFill>
                </a:rPr>
                <a:t>3. Algoritmo desarrollado</a:t>
              </a:r>
            </a:p>
          </p:txBody>
        </p:sp>
        <p:sp>
          <p:nvSpPr>
            <p:cNvPr id="11" name="10 Rectángulo"/>
            <p:cNvSpPr/>
            <p:nvPr/>
          </p:nvSpPr>
          <p:spPr>
            <a:xfrm>
              <a:off x="-32" y="6572272"/>
              <a:ext cx="1214447" cy="276999"/>
            </a:xfrm>
            <a:prstGeom prst="rect">
              <a:avLst/>
            </a:prstGeom>
            <a:solidFill>
              <a:schemeClr val="bg2">
                <a:lumMod val="40000"/>
                <a:lumOff val="60000"/>
              </a:schemeClr>
            </a:solidFill>
            <a:ln>
              <a:noFill/>
            </a:ln>
          </p:spPr>
          <p:txBody>
            <a:bodyPr>
              <a:spAutoFit/>
            </a:bodyPr>
            <a:lstStyle/>
            <a:p>
              <a:pPr algn="r">
                <a:defRPr/>
              </a:pPr>
              <a:r>
                <a:rPr lang="es-ES" sz="1200" b="1" i="1" dirty="0">
                  <a:solidFill>
                    <a:schemeClr val="bg1">
                      <a:lumMod val="50000"/>
                    </a:schemeClr>
                  </a:solidFill>
                </a:rPr>
                <a:t>1. Motivación</a:t>
              </a:r>
              <a:endParaRPr lang="es-ES" sz="1200" dirty="0">
                <a:solidFill>
                  <a:schemeClr val="bg1">
                    <a:lumMod val="50000"/>
                  </a:schemeClr>
                </a:solidFill>
              </a:endParaRPr>
            </a:p>
          </p:txBody>
        </p:sp>
        <p:sp>
          <p:nvSpPr>
            <p:cNvPr id="12" name="11 Rectángulo"/>
            <p:cNvSpPr/>
            <p:nvPr/>
          </p:nvSpPr>
          <p:spPr>
            <a:xfrm>
              <a:off x="4143372" y="6572272"/>
              <a:ext cx="2143140" cy="276999"/>
            </a:xfrm>
            <a:prstGeom prst="rect">
              <a:avLst/>
            </a:prstGeom>
            <a:solidFill>
              <a:schemeClr val="bg2">
                <a:lumMod val="40000"/>
                <a:lumOff val="60000"/>
              </a:schemeClr>
            </a:solidFill>
            <a:ln>
              <a:noFill/>
            </a:ln>
          </p:spPr>
          <p:txBody>
            <a:bodyPr>
              <a:spAutoFit/>
            </a:bodyPr>
            <a:lstStyle/>
            <a:p>
              <a:pPr algn="r">
                <a:defRPr/>
              </a:pPr>
              <a:r>
                <a:rPr lang="es-ES" sz="1200" b="1" i="1" dirty="0">
                  <a:solidFill>
                    <a:schemeClr val="bg1">
                      <a:lumMod val="50000"/>
                    </a:schemeClr>
                  </a:solidFill>
                </a:rPr>
                <a:t>4. Validación simulaciones</a:t>
              </a:r>
            </a:p>
          </p:txBody>
        </p:sp>
        <p:sp>
          <p:nvSpPr>
            <p:cNvPr id="13" name="12 Rectángulo"/>
            <p:cNvSpPr/>
            <p:nvPr/>
          </p:nvSpPr>
          <p:spPr>
            <a:xfrm>
              <a:off x="6286512" y="6572272"/>
              <a:ext cx="1571636" cy="276999"/>
            </a:xfrm>
            <a:prstGeom prst="rect">
              <a:avLst/>
            </a:prstGeom>
            <a:solidFill>
              <a:schemeClr val="bg2">
                <a:lumMod val="40000"/>
                <a:lumOff val="60000"/>
              </a:schemeClr>
            </a:solidFill>
            <a:ln>
              <a:noFill/>
            </a:ln>
          </p:spPr>
          <p:txBody>
            <a:bodyPr>
              <a:spAutoFit/>
            </a:bodyPr>
            <a:lstStyle/>
            <a:p>
              <a:pPr algn="r">
                <a:defRPr/>
              </a:pPr>
              <a:r>
                <a:rPr lang="es-ES" sz="1200" b="1" i="1" dirty="0"/>
                <a:t>5. Validación datos</a:t>
              </a:r>
            </a:p>
          </p:txBody>
        </p:sp>
        <p:sp>
          <p:nvSpPr>
            <p:cNvPr id="14" name="13 Rectángulo"/>
            <p:cNvSpPr/>
            <p:nvPr/>
          </p:nvSpPr>
          <p:spPr>
            <a:xfrm>
              <a:off x="7786711" y="6572272"/>
              <a:ext cx="1357321" cy="276999"/>
            </a:xfrm>
            <a:prstGeom prst="rect">
              <a:avLst/>
            </a:prstGeom>
            <a:solidFill>
              <a:schemeClr val="bg2">
                <a:lumMod val="40000"/>
                <a:lumOff val="60000"/>
              </a:schemeClr>
            </a:solidFill>
            <a:ln>
              <a:noFill/>
            </a:ln>
          </p:spPr>
          <p:txBody>
            <a:bodyPr>
              <a:spAutoFit/>
            </a:bodyPr>
            <a:lstStyle/>
            <a:p>
              <a:pPr algn="r">
                <a:defRPr/>
              </a:pPr>
              <a:r>
                <a:rPr lang="es-ES" sz="1200" b="1" i="1" dirty="0">
                  <a:solidFill>
                    <a:schemeClr val="bg1">
                      <a:lumMod val="50000"/>
                    </a:schemeClr>
                  </a:solidFill>
                </a:rPr>
                <a:t>6. Conclusiones</a:t>
              </a:r>
            </a:p>
          </p:txBody>
        </p:sp>
      </p:grpSp>
      <p:sp>
        <p:nvSpPr>
          <p:cNvPr id="15" name="Rectangle 1"/>
          <p:cNvSpPr>
            <a:spLocks noChangeArrowheads="1"/>
          </p:cNvSpPr>
          <p:nvPr/>
        </p:nvSpPr>
        <p:spPr bwMode="auto">
          <a:xfrm>
            <a:off x="2928926" y="785794"/>
            <a:ext cx="2670436" cy="461665"/>
          </a:xfrm>
          <a:prstGeom prst="rect">
            <a:avLst/>
          </a:prstGeom>
          <a:noFill/>
          <a:ln w="9525">
            <a:noFill/>
            <a:miter lim="800000"/>
            <a:headEnd/>
            <a:tailEnd/>
          </a:ln>
          <a:effectLst/>
        </p:spPr>
        <p:txBody>
          <a:bodyPr wrap="square" anchor="ctr">
            <a:spAutoFit/>
          </a:bodyPr>
          <a:lstStyle/>
          <a:p>
            <a:pPr algn="just" eaLnBrk="0" hangingPunct="0">
              <a:defRPr/>
            </a:pPr>
            <a:r>
              <a:rPr lang="es-ES_tradnl" sz="2400" b="1" dirty="0"/>
              <a:t>2. Interpolación</a:t>
            </a:r>
            <a:endParaRPr lang="es-ES_tradnl" sz="2400" dirty="0">
              <a:latin typeface="+mn-lt"/>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1 Marcador de número de diapositiva"/>
          <p:cNvSpPr>
            <a:spLocks noGrp="1"/>
          </p:cNvSpPr>
          <p:nvPr>
            <p:ph type="sldNum" sz="quarter" idx="12"/>
          </p:nvPr>
        </p:nvSpPr>
        <p:spPr>
          <a:noFill/>
          <a:ln>
            <a:miter lim="800000"/>
            <a:headEnd/>
            <a:tailEnd/>
          </a:ln>
        </p:spPr>
        <p:txBody>
          <a:bodyPr/>
          <a:lstStyle/>
          <a:p>
            <a:fld id="{4567AE98-41DA-424D-9F29-E3E306557EE6}" type="slidenum">
              <a:rPr lang="es-ES" smtClean="0">
                <a:latin typeface="Arial" charset="0"/>
              </a:rPr>
              <a:pPr/>
              <a:t>46</a:t>
            </a:fld>
            <a:endParaRPr lang="es-ES" smtClean="0">
              <a:latin typeface="Arial" charset="0"/>
            </a:endParaRPr>
          </a:p>
        </p:txBody>
      </p:sp>
      <p:sp>
        <p:nvSpPr>
          <p:cNvPr id="41987" name="2 Rectángulo"/>
          <p:cNvSpPr>
            <a:spLocks noChangeArrowheads="1"/>
          </p:cNvSpPr>
          <p:nvPr/>
        </p:nvSpPr>
        <p:spPr bwMode="auto">
          <a:xfrm>
            <a:off x="500063" y="44450"/>
            <a:ext cx="8643937" cy="584775"/>
          </a:xfrm>
          <a:prstGeom prst="rect">
            <a:avLst/>
          </a:prstGeom>
          <a:noFill/>
          <a:ln w="9525">
            <a:noFill/>
            <a:miter lim="800000"/>
            <a:headEnd/>
            <a:tailEnd/>
          </a:ln>
        </p:spPr>
        <p:txBody>
          <a:bodyPr>
            <a:spAutoFit/>
          </a:bodyPr>
          <a:lstStyle/>
          <a:p>
            <a:pPr algn="r"/>
            <a:r>
              <a:rPr lang="es-ES_tradnl" sz="3200" b="1" dirty="0">
                <a:solidFill>
                  <a:srgbClr val="262673"/>
                </a:solidFill>
              </a:rPr>
              <a:t>Medidas en medios homogéneos</a:t>
            </a:r>
            <a:endParaRPr lang="es-ES" sz="3200" dirty="0">
              <a:solidFill>
                <a:srgbClr val="262673"/>
              </a:solidFill>
            </a:endParaRPr>
          </a:p>
        </p:txBody>
      </p:sp>
      <p:cxnSp>
        <p:nvCxnSpPr>
          <p:cNvPr id="4" name="3 Conector recto"/>
          <p:cNvCxnSpPr/>
          <p:nvPr/>
        </p:nvCxnSpPr>
        <p:spPr>
          <a:xfrm>
            <a:off x="2500298" y="571480"/>
            <a:ext cx="6543690" cy="1588"/>
          </a:xfrm>
          <a:prstGeom prst="line">
            <a:avLst/>
          </a:prstGeom>
          <a:ln>
            <a:solidFill>
              <a:srgbClr val="C00000"/>
            </a:solidFill>
          </a:ln>
        </p:spPr>
        <p:style>
          <a:lnRef idx="2">
            <a:schemeClr val="dk1"/>
          </a:lnRef>
          <a:fillRef idx="0">
            <a:schemeClr val="dk1"/>
          </a:fillRef>
          <a:effectRef idx="1">
            <a:schemeClr val="dk1"/>
          </a:effectRef>
          <a:fontRef idx="minor">
            <a:schemeClr val="tx1"/>
          </a:fontRef>
        </p:style>
      </p:cxnSp>
      <p:pic>
        <p:nvPicPr>
          <p:cNvPr id="41989" name="Picture 2"/>
          <p:cNvPicPr>
            <a:picLocks noChangeAspect="1" noChangeArrowheads="1"/>
          </p:cNvPicPr>
          <p:nvPr/>
        </p:nvPicPr>
        <p:blipFill>
          <a:blip r:embed="rId2"/>
          <a:srcRect/>
          <a:stretch>
            <a:fillRect/>
          </a:stretch>
        </p:blipFill>
        <p:spPr bwMode="auto">
          <a:xfrm>
            <a:off x="1714500" y="714375"/>
            <a:ext cx="3429000" cy="2643188"/>
          </a:xfrm>
          <a:prstGeom prst="rect">
            <a:avLst/>
          </a:prstGeom>
          <a:noFill/>
          <a:ln w="9525">
            <a:solidFill>
              <a:schemeClr val="tx1"/>
            </a:solidFill>
            <a:miter lim="800000"/>
            <a:headEnd/>
            <a:tailEnd/>
          </a:ln>
        </p:spPr>
      </p:pic>
      <p:pic>
        <p:nvPicPr>
          <p:cNvPr id="41990" name="Picture 3"/>
          <p:cNvPicPr>
            <a:picLocks noChangeAspect="1" noChangeArrowheads="1"/>
          </p:cNvPicPr>
          <p:nvPr/>
        </p:nvPicPr>
        <p:blipFill>
          <a:blip r:embed="rId3"/>
          <a:srcRect/>
          <a:stretch>
            <a:fillRect/>
          </a:stretch>
        </p:blipFill>
        <p:spPr bwMode="auto">
          <a:xfrm>
            <a:off x="5427663" y="714375"/>
            <a:ext cx="3573462" cy="2671763"/>
          </a:xfrm>
          <a:prstGeom prst="rect">
            <a:avLst/>
          </a:prstGeom>
          <a:noFill/>
          <a:ln w="9525">
            <a:solidFill>
              <a:schemeClr val="tx1"/>
            </a:solidFill>
            <a:miter lim="800000"/>
            <a:headEnd/>
            <a:tailEnd/>
          </a:ln>
        </p:spPr>
      </p:pic>
      <p:sp>
        <p:nvSpPr>
          <p:cNvPr id="41991" name="9 CuadroTexto"/>
          <p:cNvSpPr txBox="1">
            <a:spLocks noChangeArrowheads="1"/>
          </p:cNvSpPr>
          <p:nvPr/>
        </p:nvSpPr>
        <p:spPr bwMode="auto">
          <a:xfrm rot="-5400000">
            <a:off x="989807" y="1672431"/>
            <a:ext cx="1111250" cy="338137"/>
          </a:xfrm>
          <a:prstGeom prst="rect">
            <a:avLst/>
          </a:prstGeom>
          <a:noFill/>
          <a:ln w="9525">
            <a:noFill/>
            <a:miter lim="800000"/>
            <a:headEnd/>
            <a:tailEnd/>
          </a:ln>
        </p:spPr>
        <p:txBody>
          <a:bodyPr>
            <a:spAutoFit/>
          </a:bodyPr>
          <a:lstStyle/>
          <a:p>
            <a:r>
              <a:rPr lang="es-ES_tradnl" sz="1600">
                <a:latin typeface="Times New Roman" pitchFamily="18" charset="0"/>
                <a:cs typeface="Times New Roman" pitchFamily="18" charset="0"/>
              </a:rPr>
              <a:t>Dosis (%)</a:t>
            </a:r>
            <a:endParaRPr lang="es-ES" sz="1600">
              <a:latin typeface="Times New Roman" pitchFamily="18" charset="0"/>
              <a:cs typeface="Times New Roman" pitchFamily="18" charset="0"/>
            </a:endParaRPr>
          </a:p>
        </p:txBody>
      </p:sp>
      <p:sp>
        <p:nvSpPr>
          <p:cNvPr id="41992" name="10 CuadroTexto"/>
          <p:cNvSpPr txBox="1">
            <a:spLocks noChangeArrowheads="1"/>
          </p:cNvSpPr>
          <p:nvPr/>
        </p:nvSpPr>
        <p:spPr bwMode="auto">
          <a:xfrm rot="-5400000">
            <a:off x="4756944" y="1672431"/>
            <a:ext cx="1111250" cy="338138"/>
          </a:xfrm>
          <a:prstGeom prst="rect">
            <a:avLst/>
          </a:prstGeom>
          <a:noFill/>
          <a:ln w="9525">
            <a:noFill/>
            <a:miter lim="800000"/>
            <a:headEnd/>
            <a:tailEnd/>
          </a:ln>
        </p:spPr>
        <p:txBody>
          <a:bodyPr>
            <a:spAutoFit/>
          </a:bodyPr>
          <a:lstStyle/>
          <a:p>
            <a:r>
              <a:rPr lang="es-ES_tradnl" sz="1600">
                <a:latin typeface="Times New Roman" pitchFamily="18" charset="0"/>
                <a:cs typeface="Times New Roman" pitchFamily="18" charset="0"/>
              </a:rPr>
              <a:t>Dosis (%)</a:t>
            </a:r>
            <a:endParaRPr lang="es-ES" sz="1600">
              <a:latin typeface="Times New Roman" pitchFamily="18" charset="0"/>
              <a:cs typeface="Times New Roman" pitchFamily="18" charset="0"/>
            </a:endParaRPr>
          </a:p>
        </p:txBody>
      </p:sp>
      <p:sp>
        <p:nvSpPr>
          <p:cNvPr id="41993" name="11 CuadroTexto"/>
          <p:cNvSpPr txBox="1">
            <a:spLocks noChangeArrowheads="1"/>
          </p:cNvSpPr>
          <p:nvPr/>
        </p:nvSpPr>
        <p:spPr bwMode="auto">
          <a:xfrm>
            <a:off x="3165475" y="3305175"/>
            <a:ext cx="1049338" cy="338138"/>
          </a:xfrm>
          <a:prstGeom prst="rect">
            <a:avLst/>
          </a:prstGeom>
          <a:noFill/>
          <a:ln w="9525">
            <a:noFill/>
            <a:miter lim="800000"/>
            <a:headEnd/>
            <a:tailEnd/>
          </a:ln>
        </p:spPr>
        <p:txBody>
          <a:bodyPr>
            <a:spAutoFit/>
          </a:bodyPr>
          <a:lstStyle/>
          <a:p>
            <a:r>
              <a:rPr lang="es-ES_tradnl" sz="1600">
                <a:latin typeface="Times New Roman" pitchFamily="18" charset="0"/>
                <a:cs typeface="Times New Roman" pitchFamily="18" charset="0"/>
              </a:rPr>
              <a:t>z (cm )</a:t>
            </a:r>
            <a:endParaRPr lang="es-ES" sz="1600">
              <a:latin typeface="Times New Roman" pitchFamily="18" charset="0"/>
              <a:cs typeface="Times New Roman" pitchFamily="18" charset="0"/>
            </a:endParaRPr>
          </a:p>
        </p:txBody>
      </p:sp>
      <p:sp>
        <p:nvSpPr>
          <p:cNvPr id="41994" name="12 CuadroTexto"/>
          <p:cNvSpPr txBox="1">
            <a:spLocks noChangeArrowheads="1"/>
          </p:cNvSpPr>
          <p:nvPr/>
        </p:nvSpPr>
        <p:spPr bwMode="auto">
          <a:xfrm>
            <a:off x="6808788" y="3357563"/>
            <a:ext cx="1049337" cy="338137"/>
          </a:xfrm>
          <a:prstGeom prst="rect">
            <a:avLst/>
          </a:prstGeom>
          <a:noFill/>
          <a:ln w="9525">
            <a:noFill/>
            <a:miter lim="800000"/>
            <a:headEnd/>
            <a:tailEnd/>
          </a:ln>
        </p:spPr>
        <p:txBody>
          <a:bodyPr>
            <a:spAutoFit/>
          </a:bodyPr>
          <a:lstStyle/>
          <a:p>
            <a:pPr algn="ctr"/>
            <a:r>
              <a:rPr lang="es-ES_tradnl" sz="1600">
                <a:latin typeface="Times New Roman" pitchFamily="18" charset="0"/>
                <a:cs typeface="Times New Roman" pitchFamily="18" charset="0"/>
              </a:rPr>
              <a:t>x (cm )</a:t>
            </a:r>
            <a:endParaRPr lang="es-ES" sz="1600">
              <a:latin typeface="Times New Roman" pitchFamily="18" charset="0"/>
              <a:cs typeface="Times New Roman" pitchFamily="18" charset="0"/>
            </a:endParaRPr>
          </a:p>
        </p:txBody>
      </p:sp>
      <p:pic>
        <p:nvPicPr>
          <p:cNvPr id="41995" name="Picture 4"/>
          <p:cNvPicPr>
            <a:picLocks noChangeAspect="1" noChangeArrowheads="1"/>
          </p:cNvPicPr>
          <p:nvPr/>
        </p:nvPicPr>
        <p:blipFill>
          <a:blip r:embed="rId4"/>
          <a:srcRect/>
          <a:stretch>
            <a:fillRect/>
          </a:stretch>
        </p:blipFill>
        <p:spPr bwMode="auto">
          <a:xfrm>
            <a:off x="1714500" y="3643313"/>
            <a:ext cx="3429000" cy="2571750"/>
          </a:xfrm>
          <a:prstGeom prst="rect">
            <a:avLst/>
          </a:prstGeom>
          <a:noFill/>
          <a:ln w="9525">
            <a:solidFill>
              <a:schemeClr val="tx1"/>
            </a:solidFill>
            <a:miter lim="800000"/>
            <a:headEnd/>
            <a:tailEnd/>
          </a:ln>
        </p:spPr>
      </p:pic>
      <p:pic>
        <p:nvPicPr>
          <p:cNvPr id="41996" name="Picture 5"/>
          <p:cNvPicPr>
            <a:picLocks noChangeAspect="1" noChangeArrowheads="1"/>
          </p:cNvPicPr>
          <p:nvPr/>
        </p:nvPicPr>
        <p:blipFill>
          <a:blip r:embed="rId5"/>
          <a:srcRect/>
          <a:stretch>
            <a:fillRect/>
          </a:stretch>
        </p:blipFill>
        <p:spPr bwMode="auto">
          <a:xfrm>
            <a:off x="5429250" y="3643313"/>
            <a:ext cx="3571875" cy="2592387"/>
          </a:xfrm>
          <a:prstGeom prst="rect">
            <a:avLst/>
          </a:prstGeom>
          <a:noFill/>
          <a:ln w="9525">
            <a:solidFill>
              <a:schemeClr val="tx1"/>
            </a:solidFill>
            <a:miter lim="800000"/>
            <a:headEnd/>
            <a:tailEnd/>
          </a:ln>
        </p:spPr>
      </p:pic>
      <p:sp>
        <p:nvSpPr>
          <p:cNvPr id="41997" name="17 CuadroTexto"/>
          <p:cNvSpPr txBox="1">
            <a:spLocks noChangeArrowheads="1"/>
          </p:cNvSpPr>
          <p:nvPr/>
        </p:nvSpPr>
        <p:spPr bwMode="auto">
          <a:xfrm rot="-5400000">
            <a:off x="971550" y="4443413"/>
            <a:ext cx="1122363" cy="338137"/>
          </a:xfrm>
          <a:prstGeom prst="rect">
            <a:avLst/>
          </a:prstGeom>
          <a:noFill/>
          <a:ln w="9525">
            <a:noFill/>
            <a:miter lim="800000"/>
            <a:headEnd/>
            <a:tailEnd/>
          </a:ln>
        </p:spPr>
        <p:txBody>
          <a:bodyPr>
            <a:spAutoFit/>
          </a:bodyPr>
          <a:lstStyle/>
          <a:p>
            <a:r>
              <a:rPr lang="es-ES_tradnl" sz="1600">
                <a:latin typeface="Times New Roman" pitchFamily="18" charset="0"/>
                <a:cs typeface="Times New Roman" pitchFamily="18" charset="0"/>
              </a:rPr>
              <a:t>Dosis (%)</a:t>
            </a:r>
            <a:endParaRPr lang="es-ES" sz="1600">
              <a:latin typeface="Times New Roman" pitchFamily="18" charset="0"/>
              <a:cs typeface="Times New Roman" pitchFamily="18" charset="0"/>
            </a:endParaRPr>
          </a:p>
        </p:txBody>
      </p:sp>
      <p:sp>
        <p:nvSpPr>
          <p:cNvPr id="41998" name="18 CuadroTexto"/>
          <p:cNvSpPr txBox="1">
            <a:spLocks noChangeArrowheads="1"/>
          </p:cNvSpPr>
          <p:nvPr/>
        </p:nvSpPr>
        <p:spPr bwMode="auto">
          <a:xfrm rot="-5400000">
            <a:off x="4723607" y="4412456"/>
            <a:ext cx="1122362" cy="339725"/>
          </a:xfrm>
          <a:prstGeom prst="rect">
            <a:avLst/>
          </a:prstGeom>
          <a:noFill/>
          <a:ln w="9525">
            <a:noFill/>
            <a:miter lim="800000"/>
            <a:headEnd/>
            <a:tailEnd/>
          </a:ln>
        </p:spPr>
        <p:txBody>
          <a:bodyPr>
            <a:spAutoFit/>
          </a:bodyPr>
          <a:lstStyle/>
          <a:p>
            <a:r>
              <a:rPr lang="es-ES_tradnl" sz="1600">
                <a:latin typeface="Times New Roman" pitchFamily="18" charset="0"/>
                <a:cs typeface="Times New Roman" pitchFamily="18" charset="0"/>
              </a:rPr>
              <a:t>Dosis (%)</a:t>
            </a:r>
            <a:endParaRPr lang="es-ES" sz="1600">
              <a:latin typeface="Times New Roman" pitchFamily="18" charset="0"/>
              <a:cs typeface="Times New Roman" pitchFamily="18" charset="0"/>
            </a:endParaRPr>
          </a:p>
        </p:txBody>
      </p:sp>
      <p:sp>
        <p:nvSpPr>
          <p:cNvPr id="41999" name="19 CuadroTexto"/>
          <p:cNvSpPr txBox="1">
            <a:spLocks noChangeArrowheads="1"/>
          </p:cNvSpPr>
          <p:nvPr/>
        </p:nvSpPr>
        <p:spPr bwMode="auto">
          <a:xfrm>
            <a:off x="3357563" y="6234113"/>
            <a:ext cx="1085850" cy="338137"/>
          </a:xfrm>
          <a:prstGeom prst="rect">
            <a:avLst/>
          </a:prstGeom>
          <a:noFill/>
          <a:ln w="9525">
            <a:noFill/>
            <a:miter lim="800000"/>
            <a:headEnd/>
            <a:tailEnd/>
          </a:ln>
        </p:spPr>
        <p:txBody>
          <a:bodyPr>
            <a:spAutoFit/>
          </a:bodyPr>
          <a:lstStyle/>
          <a:p>
            <a:r>
              <a:rPr lang="es-ES_tradnl" sz="1600">
                <a:latin typeface="Times New Roman" pitchFamily="18" charset="0"/>
                <a:cs typeface="Times New Roman" pitchFamily="18" charset="0"/>
              </a:rPr>
              <a:t>z (cm )</a:t>
            </a:r>
            <a:endParaRPr lang="es-ES" sz="1600">
              <a:latin typeface="Times New Roman" pitchFamily="18" charset="0"/>
              <a:cs typeface="Times New Roman" pitchFamily="18" charset="0"/>
            </a:endParaRPr>
          </a:p>
        </p:txBody>
      </p:sp>
      <p:sp>
        <p:nvSpPr>
          <p:cNvPr id="42000" name="20 CuadroTexto"/>
          <p:cNvSpPr txBox="1">
            <a:spLocks noChangeArrowheads="1"/>
          </p:cNvSpPr>
          <p:nvPr/>
        </p:nvSpPr>
        <p:spPr bwMode="auto">
          <a:xfrm>
            <a:off x="6986588" y="6234113"/>
            <a:ext cx="1085850" cy="338137"/>
          </a:xfrm>
          <a:prstGeom prst="rect">
            <a:avLst/>
          </a:prstGeom>
          <a:noFill/>
          <a:ln w="9525">
            <a:noFill/>
            <a:miter lim="800000"/>
            <a:headEnd/>
            <a:tailEnd/>
          </a:ln>
        </p:spPr>
        <p:txBody>
          <a:bodyPr>
            <a:spAutoFit/>
          </a:bodyPr>
          <a:lstStyle/>
          <a:p>
            <a:r>
              <a:rPr lang="es-ES_tradnl" sz="1600">
                <a:latin typeface="Times New Roman" pitchFamily="18" charset="0"/>
                <a:cs typeface="Times New Roman" pitchFamily="18" charset="0"/>
              </a:rPr>
              <a:t>x (cm )</a:t>
            </a:r>
            <a:endParaRPr lang="es-ES" sz="1600">
              <a:latin typeface="Times New Roman" pitchFamily="18" charset="0"/>
              <a:cs typeface="Times New Roman" pitchFamily="18" charset="0"/>
            </a:endParaRPr>
          </a:p>
        </p:txBody>
      </p:sp>
      <p:sp>
        <p:nvSpPr>
          <p:cNvPr id="21" name="20 CuadroTexto"/>
          <p:cNvSpPr txBox="1"/>
          <p:nvPr/>
        </p:nvSpPr>
        <p:spPr>
          <a:xfrm>
            <a:off x="214313" y="1000125"/>
            <a:ext cx="1143000" cy="646331"/>
          </a:xfrm>
          <a:prstGeom prst="rect">
            <a:avLst/>
          </a:prstGeom>
          <a:solidFill>
            <a:schemeClr val="bg1"/>
          </a:solidFill>
          <a:ln>
            <a:solidFill>
              <a:schemeClr val="tx1"/>
            </a:solidFill>
          </a:ln>
        </p:spPr>
        <p:txBody>
          <a:bodyPr>
            <a:spAutoFit/>
          </a:bodyPr>
          <a:lstStyle/>
          <a:p>
            <a:pPr algn="ctr">
              <a:defRPr/>
            </a:pPr>
            <a:r>
              <a:rPr lang="es-ES_tradnl" b="1" dirty="0">
                <a:latin typeface="+mn-lt"/>
              </a:rPr>
              <a:t>6 </a:t>
            </a:r>
            <a:r>
              <a:rPr lang="es-ES_tradnl" b="1" dirty="0" err="1" smtClean="0">
                <a:latin typeface="+mn-lt"/>
              </a:rPr>
              <a:t>MeV</a:t>
            </a:r>
            <a:endParaRPr lang="es-ES_tradnl" b="1" dirty="0" smtClean="0">
              <a:latin typeface="+mn-lt"/>
            </a:endParaRPr>
          </a:p>
          <a:p>
            <a:pPr algn="ctr">
              <a:defRPr/>
            </a:pPr>
            <a:r>
              <a:rPr lang="es-ES_tradnl" b="1" dirty="0" smtClean="0">
                <a:latin typeface="+mn-lt"/>
              </a:rPr>
              <a:t>6 cm</a:t>
            </a:r>
            <a:endParaRPr lang="es-ES" b="1" dirty="0">
              <a:latin typeface="+mn-lt"/>
            </a:endParaRPr>
          </a:p>
        </p:txBody>
      </p:sp>
      <p:sp>
        <p:nvSpPr>
          <p:cNvPr id="24" name="23 CuadroTexto"/>
          <p:cNvSpPr txBox="1"/>
          <p:nvPr/>
        </p:nvSpPr>
        <p:spPr>
          <a:xfrm>
            <a:off x="214313" y="3643313"/>
            <a:ext cx="1143000" cy="646331"/>
          </a:xfrm>
          <a:prstGeom prst="rect">
            <a:avLst/>
          </a:prstGeom>
          <a:solidFill>
            <a:schemeClr val="bg1"/>
          </a:solidFill>
          <a:ln>
            <a:solidFill>
              <a:schemeClr val="tx1"/>
            </a:solidFill>
          </a:ln>
        </p:spPr>
        <p:txBody>
          <a:bodyPr>
            <a:spAutoFit/>
          </a:bodyPr>
          <a:lstStyle/>
          <a:p>
            <a:pPr algn="ctr">
              <a:defRPr/>
            </a:pPr>
            <a:r>
              <a:rPr lang="es-ES_tradnl" b="1" dirty="0">
                <a:latin typeface="+mn-lt"/>
              </a:rPr>
              <a:t>9 </a:t>
            </a:r>
            <a:r>
              <a:rPr lang="es-ES_tradnl" b="1" dirty="0" err="1" smtClean="0">
                <a:latin typeface="+mn-lt"/>
              </a:rPr>
              <a:t>MeV</a:t>
            </a:r>
            <a:endParaRPr lang="es-ES_tradnl" b="1" dirty="0" smtClean="0">
              <a:latin typeface="+mn-lt"/>
            </a:endParaRPr>
          </a:p>
          <a:p>
            <a:pPr algn="ctr">
              <a:defRPr/>
            </a:pPr>
            <a:r>
              <a:rPr lang="es-ES_tradnl" b="1" dirty="0" smtClean="0">
                <a:latin typeface="+mn-lt"/>
              </a:rPr>
              <a:t>6cm </a:t>
            </a:r>
            <a:endParaRPr lang="es-ES" b="1" dirty="0">
              <a:latin typeface="+mn-lt"/>
            </a:endParaRPr>
          </a:p>
        </p:txBody>
      </p:sp>
      <p:grpSp>
        <p:nvGrpSpPr>
          <p:cNvPr id="33" name="32 Grupo"/>
          <p:cNvGrpSpPr/>
          <p:nvPr/>
        </p:nvGrpSpPr>
        <p:grpSpPr>
          <a:xfrm>
            <a:off x="0" y="6572250"/>
            <a:ext cx="9144000" cy="277813"/>
            <a:chOff x="0" y="6572250"/>
            <a:chExt cx="9144000" cy="277813"/>
          </a:xfrm>
        </p:grpSpPr>
        <p:sp>
          <p:nvSpPr>
            <p:cNvPr id="34" name="33 Rectángulo"/>
            <p:cNvSpPr/>
            <p:nvPr/>
          </p:nvSpPr>
          <p:spPr>
            <a:xfrm>
              <a:off x="1785918" y="6572272"/>
              <a:ext cx="1285884" cy="276999"/>
            </a:xfrm>
            <a:prstGeom prst="rect">
              <a:avLst/>
            </a:prstGeom>
            <a:solidFill>
              <a:schemeClr val="bg2">
                <a:lumMod val="40000"/>
                <a:lumOff val="60000"/>
              </a:schemeClr>
            </a:solidFill>
            <a:ln>
              <a:noFill/>
            </a:ln>
          </p:spPr>
          <p:txBody>
            <a:bodyPr wrap="square">
              <a:spAutoFit/>
            </a:bodyPr>
            <a:lstStyle/>
            <a:p>
              <a:pPr algn="ctr">
                <a:defRPr/>
              </a:pPr>
              <a:r>
                <a:rPr lang="es-ES_tradnl" sz="1200" b="1" i="1" dirty="0" smtClean="0">
                  <a:solidFill>
                    <a:schemeClr val="bg1">
                      <a:lumMod val="50000"/>
                    </a:schemeClr>
                  </a:solidFill>
                </a:rPr>
                <a:t>Simulación MC</a:t>
              </a:r>
              <a:endParaRPr lang="es-ES" sz="1200" b="1" i="1" dirty="0">
                <a:solidFill>
                  <a:schemeClr val="bg1">
                    <a:lumMod val="50000"/>
                  </a:schemeClr>
                </a:solidFill>
              </a:endParaRPr>
            </a:p>
          </p:txBody>
        </p:sp>
        <p:sp>
          <p:nvSpPr>
            <p:cNvPr id="35" name="34 Rectángulo"/>
            <p:cNvSpPr/>
            <p:nvPr/>
          </p:nvSpPr>
          <p:spPr>
            <a:xfrm>
              <a:off x="857224" y="6572250"/>
              <a:ext cx="928694"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Objetivos</a:t>
              </a:r>
              <a:endParaRPr lang="es-ES" sz="1200" b="1" i="1" dirty="0">
                <a:solidFill>
                  <a:schemeClr val="bg1">
                    <a:lumMod val="50000"/>
                  </a:schemeClr>
                </a:solidFill>
              </a:endParaRPr>
            </a:p>
          </p:txBody>
        </p:sp>
        <p:sp>
          <p:nvSpPr>
            <p:cNvPr id="36" name="35 Rectángulo"/>
            <p:cNvSpPr/>
            <p:nvPr/>
          </p:nvSpPr>
          <p:spPr>
            <a:xfrm>
              <a:off x="0" y="6572250"/>
              <a:ext cx="1000100" cy="277813"/>
            </a:xfrm>
            <a:prstGeom prst="rect">
              <a:avLst/>
            </a:prstGeom>
            <a:solidFill>
              <a:schemeClr val="bg2">
                <a:lumMod val="40000"/>
                <a:lumOff val="60000"/>
              </a:schemeClr>
            </a:solidFill>
            <a:ln>
              <a:noFill/>
            </a:ln>
          </p:spPr>
          <p:txBody>
            <a:bodyPr wrap="square">
              <a:spAutoFit/>
            </a:bodyPr>
            <a:lstStyle/>
            <a:p>
              <a:pPr>
                <a:defRPr/>
              </a:pPr>
              <a:r>
                <a:rPr lang="es-ES" sz="1200" b="1" i="1" dirty="0" smtClean="0">
                  <a:solidFill>
                    <a:schemeClr val="bg1">
                      <a:lumMod val="50000"/>
                    </a:schemeClr>
                  </a:solidFill>
                </a:rPr>
                <a:t>Motivación</a:t>
              </a:r>
              <a:endParaRPr lang="es-ES" sz="1200" dirty="0">
                <a:solidFill>
                  <a:schemeClr val="bg1">
                    <a:lumMod val="50000"/>
                  </a:schemeClr>
                </a:solidFill>
              </a:endParaRPr>
            </a:p>
          </p:txBody>
        </p:sp>
        <p:sp>
          <p:nvSpPr>
            <p:cNvPr id="37" name="36 Rectángulo"/>
            <p:cNvSpPr/>
            <p:nvPr/>
          </p:nvSpPr>
          <p:spPr>
            <a:xfrm>
              <a:off x="7929586" y="6572250"/>
              <a:ext cx="1214414"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Conclusiones</a:t>
              </a:r>
              <a:endParaRPr lang="es-ES" sz="1200" b="1" i="1" dirty="0">
                <a:solidFill>
                  <a:schemeClr val="bg1">
                    <a:lumMod val="50000"/>
                  </a:schemeClr>
                </a:solidFill>
              </a:endParaRPr>
            </a:p>
          </p:txBody>
        </p:sp>
        <p:sp>
          <p:nvSpPr>
            <p:cNvPr id="38" name="37 Rectángulo"/>
            <p:cNvSpPr/>
            <p:nvPr/>
          </p:nvSpPr>
          <p:spPr>
            <a:xfrm>
              <a:off x="6572287" y="6572250"/>
              <a:ext cx="1500175"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t>Validación </a:t>
              </a:r>
              <a:r>
                <a:rPr lang="es-ES" sz="1200" b="1" i="1" dirty="0"/>
                <a:t>datos</a:t>
              </a:r>
            </a:p>
          </p:txBody>
        </p:sp>
        <p:sp>
          <p:nvSpPr>
            <p:cNvPr id="39" name="38 Rectángulo"/>
            <p:cNvSpPr/>
            <p:nvPr/>
          </p:nvSpPr>
          <p:spPr>
            <a:xfrm>
              <a:off x="4786326" y="6572250"/>
              <a:ext cx="2000252"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Validación </a:t>
              </a:r>
              <a:r>
                <a:rPr lang="es-ES" sz="1200" b="1" i="1" dirty="0">
                  <a:solidFill>
                    <a:schemeClr val="bg1">
                      <a:lumMod val="50000"/>
                    </a:schemeClr>
                  </a:solidFill>
                </a:rPr>
                <a:t>simulaciones</a:t>
              </a:r>
            </a:p>
          </p:txBody>
        </p:sp>
        <p:sp>
          <p:nvSpPr>
            <p:cNvPr id="40" name="39 Rectángulo"/>
            <p:cNvSpPr/>
            <p:nvPr/>
          </p:nvSpPr>
          <p:spPr>
            <a:xfrm>
              <a:off x="3000364" y="6572250"/>
              <a:ext cx="1928826"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Algoritmo desarrollado</a:t>
              </a:r>
            </a:p>
          </p:txBody>
        </p:sp>
      </p:gr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1 Marcador de número de diapositiva"/>
          <p:cNvSpPr>
            <a:spLocks noGrp="1"/>
          </p:cNvSpPr>
          <p:nvPr>
            <p:ph type="sldNum" sz="quarter" idx="12"/>
          </p:nvPr>
        </p:nvSpPr>
        <p:spPr>
          <a:noFill/>
          <a:ln>
            <a:miter lim="800000"/>
            <a:headEnd/>
            <a:tailEnd/>
          </a:ln>
        </p:spPr>
        <p:txBody>
          <a:bodyPr/>
          <a:lstStyle/>
          <a:p>
            <a:fld id="{70F746B0-D15B-483C-9A2E-B74720E3262E}" type="slidenum">
              <a:rPr lang="es-ES" smtClean="0">
                <a:latin typeface="Arial" charset="0"/>
              </a:rPr>
              <a:pPr/>
              <a:t>47</a:t>
            </a:fld>
            <a:endParaRPr lang="es-ES" smtClean="0">
              <a:latin typeface="Arial" charset="0"/>
            </a:endParaRPr>
          </a:p>
        </p:txBody>
      </p:sp>
      <p:pic>
        <p:nvPicPr>
          <p:cNvPr id="43011" name="Picture 6"/>
          <p:cNvPicPr>
            <a:picLocks noChangeAspect="1" noChangeArrowheads="1"/>
          </p:cNvPicPr>
          <p:nvPr/>
        </p:nvPicPr>
        <p:blipFill>
          <a:blip r:embed="rId2"/>
          <a:srcRect/>
          <a:stretch>
            <a:fillRect/>
          </a:stretch>
        </p:blipFill>
        <p:spPr bwMode="auto">
          <a:xfrm>
            <a:off x="1714500" y="857250"/>
            <a:ext cx="3429000" cy="2513013"/>
          </a:xfrm>
          <a:prstGeom prst="rect">
            <a:avLst/>
          </a:prstGeom>
          <a:noFill/>
          <a:ln w="9525">
            <a:solidFill>
              <a:schemeClr val="tx1"/>
            </a:solidFill>
            <a:miter lim="800000"/>
            <a:headEnd/>
            <a:tailEnd/>
          </a:ln>
        </p:spPr>
      </p:pic>
      <p:pic>
        <p:nvPicPr>
          <p:cNvPr id="43012" name="Picture 7"/>
          <p:cNvPicPr>
            <a:picLocks noChangeAspect="1" noChangeArrowheads="1"/>
          </p:cNvPicPr>
          <p:nvPr/>
        </p:nvPicPr>
        <p:blipFill>
          <a:blip r:embed="rId3"/>
          <a:srcRect/>
          <a:stretch>
            <a:fillRect/>
          </a:stretch>
        </p:blipFill>
        <p:spPr bwMode="auto">
          <a:xfrm>
            <a:off x="5429250" y="857250"/>
            <a:ext cx="3571875" cy="2500313"/>
          </a:xfrm>
          <a:prstGeom prst="rect">
            <a:avLst/>
          </a:prstGeom>
          <a:noFill/>
          <a:ln w="9525">
            <a:solidFill>
              <a:schemeClr val="tx1"/>
            </a:solidFill>
            <a:miter lim="800000"/>
            <a:headEnd/>
            <a:tailEnd/>
          </a:ln>
        </p:spPr>
      </p:pic>
      <p:pic>
        <p:nvPicPr>
          <p:cNvPr id="43013" name="Picture 2"/>
          <p:cNvPicPr>
            <a:picLocks noChangeAspect="1" noChangeArrowheads="1"/>
          </p:cNvPicPr>
          <p:nvPr/>
        </p:nvPicPr>
        <p:blipFill>
          <a:blip r:embed="rId4"/>
          <a:srcRect/>
          <a:stretch>
            <a:fillRect/>
          </a:stretch>
        </p:blipFill>
        <p:spPr bwMode="auto">
          <a:xfrm>
            <a:off x="1714500" y="3714750"/>
            <a:ext cx="3416300" cy="2500313"/>
          </a:xfrm>
          <a:prstGeom prst="rect">
            <a:avLst/>
          </a:prstGeom>
          <a:noFill/>
          <a:ln w="9525">
            <a:solidFill>
              <a:schemeClr val="tx1"/>
            </a:solidFill>
            <a:miter lim="800000"/>
            <a:headEnd/>
            <a:tailEnd/>
          </a:ln>
        </p:spPr>
      </p:pic>
      <p:pic>
        <p:nvPicPr>
          <p:cNvPr id="43014" name="Picture 3"/>
          <p:cNvPicPr>
            <a:picLocks noChangeAspect="1" noChangeArrowheads="1"/>
          </p:cNvPicPr>
          <p:nvPr/>
        </p:nvPicPr>
        <p:blipFill>
          <a:blip r:embed="rId5"/>
          <a:srcRect/>
          <a:stretch>
            <a:fillRect/>
          </a:stretch>
        </p:blipFill>
        <p:spPr bwMode="auto">
          <a:xfrm>
            <a:off x="5429250" y="3714750"/>
            <a:ext cx="3571875" cy="2500313"/>
          </a:xfrm>
          <a:prstGeom prst="rect">
            <a:avLst/>
          </a:prstGeom>
          <a:noFill/>
          <a:ln w="9525">
            <a:solidFill>
              <a:schemeClr val="tx1"/>
            </a:solidFill>
            <a:miter lim="800000"/>
            <a:headEnd/>
            <a:tailEnd/>
          </a:ln>
        </p:spPr>
      </p:pic>
      <p:sp>
        <p:nvSpPr>
          <p:cNvPr id="43016" name="2 Rectángulo"/>
          <p:cNvSpPr>
            <a:spLocks noChangeArrowheads="1"/>
          </p:cNvSpPr>
          <p:nvPr/>
        </p:nvSpPr>
        <p:spPr bwMode="auto">
          <a:xfrm>
            <a:off x="500063" y="44450"/>
            <a:ext cx="8643937" cy="584775"/>
          </a:xfrm>
          <a:prstGeom prst="rect">
            <a:avLst/>
          </a:prstGeom>
          <a:noFill/>
          <a:ln w="9525">
            <a:noFill/>
            <a:miter lim="800000"/>
            <a:headEnd/>
            <a:tailEnd/>
          </a:ln>
        </p:spPr>
        <p:txBody>
          <a:bodyPr>
            <a:spAutoFit/>
          </a:bodyPr>
          <a:lstStyle/>
          <a:p>
            <a:pPr algn="r"/>
            <a:r>
              <a:rPr lang="es-ES_tradnl" sz="3200" b="1" dirty="0">
                <a:solidFill>
                  <a:srgbClr val="262673"/>
                </a:solidFill>
              </a:rPr>
              <a:t>Medidas en medios homogéneos</a:t>
            </a:r>
            <a:endParaRPr lang="es-ES" sz="3200" dirty="0">
              <a:solidFill>
                <a:srgbClr val="262673"/>
              </a:solidFill>
            </a:endParaRPr>
          </a:p>
        </p:txBody>
      </p:sp>
      <p:cxnSp>
        <p:nvCxnSpPr>
          <p:cNvPr id="27" name="26 Conector recto"/>
          <p:cNvCxnSpPr/>
          <p:nvPr/>
        </p:nvCxnSpPr>
        <p:spPr>
          <a:xfrm>
            <a:off x="2643174" y="569872"/>
            <a:ext cx="6400814" cy="1608"/>
          </a:xfrm>
          <a:prstGeom prst="line">
            <a:avLst/>
          </a:prstGeom>
          <a:ln>
            <a:solidFill>
              <a:srgbClr val="C00000"/>
            </a:solidFill>
          </a:ln>
        </p:spPr>
        <p:style>
          <a:lnRef idx="2">
            <a:schemeClr val="dk1"/>
          </a:lnRef>
          <a:fillRef idx="0">
            <a:schemeClr val="dk1"/>
          </a:fillRef>
          <a:effectRef idx="1">
            <a:schemeClr val="dk1"/>
          </a:effectRef>
          <a:fontRef idx="minor">
            <a:schemeClr val="tx1"/>
          </a:fontRef>
        </p:style>
      </p:cxnSp>
      <p:sp>
        <p:nvSpPr>
          <p:cNvPr id="43018" name="9 CuadroTexto"/>
          <p:cNvSpPr txBox="1">
            <a:spLocks noChangeArrowheads="1"/>
          </p:cNvSpPr>
          <p:nvPr/>
        </p:nvSpPr>
        <p:spPr bwMode="auto">
          <a:xfrm rot="-5400000">
            <a:off x="989807" y="1672431"/>
            <a:ext cx="1111250" cy="338137"/>
          </a:xfrm>
          <a:prstGeom prst="rect">
            <a:avLst/>
          </a:prstGeom>
          <a:noFill/>
          <a:ln w="9525">
            <a:noFill/>
            <a:miter lim="800000"/>
            <a:headEnd/>
            <a:tailEnd/>
          </a:ln>
        </p:spPr>
        <p:txBody>
          <a:bodyPr>
            <a:spAutoFit/>
          </a:bodyPr>
          <a:lstStyle/>
          <a:p>
            <a:r>
              <a:rPr lang="es-ES_tradnl" sz="1600">
                <a:latin typeface="Times New Roman" pitchFamily="18" charset="0"/>
                <a:cs typeface="Times New Roman" pitchFamily="18" charset="0"/>
              </a:rPr>
              <a:t>Dosis (%)</a:t>
            </a:r>
            <a:endParaRPr lang="es-ES" sz="1600">
              <a:latin typeface="Times New Roman" pitchFamily="18" charset="0"/>
              <a:cs typeface="Times New Roman" pitchFamily="18" charset="0"/>
            </a:endParaRPr>
          </a:p>
        </p:txBody>
      </p:sp>
      <p:sp>
        <p:nvSpPr>
          <p:cNvPr id="43019" name="10 CuadroTexto"/>
          <p:cNvSpPr txBox="1">
            <a:spLocks noChangeArrowheads="1"/>
          </p:cNvSpPr>
          <p:nvPr/>
        </p:nvSpPr>
        <p:spPr bwMode="auto">
          <a:xfrm rot="-5400000">
            <a:off x="4756944" y="1672431"/>
            <a:ext cx="1111250" cy="338138"/>
          </a:xfrm>
          <a:prstGeom prst="rect">
            <a:avLst/>
          </a:prstGeom>
          <a:noFill/>
          <a:ln w="9525">
            <a:noFill/>
            <a:miter lim="800000"/>
            <a:headEnd/>
            <a:tailEnd/>
          </a:ln>
        </p:spPr>
        <p:txBody>
          <a:bodyPr>
            <a:spAutoFit/>
          </a:bodyPr>
          <a:lstStyle/>
          <a:p>
            <a:r>
              <a:rPr lang="es-ES_tradnl" sz="1600">
                <a:latin typeface="Times New Roman" pitchFamily="18" charset="0"/>
                <a:cs typeface="Times New Roman" pitchFamily="18" charset="0"/>
              </a:rPr>
              <a:t>Dosis (%)</a:t>
            </a:r>
            <a:endParaRPr lang="es-ES" sz="1600">
              <a:latin typeface="Times New Roman" pitchFamily="18" charset="0"/>
              <a:cs typeface="Times New Roman" pitchFamily="18" charset="0"/>
            </a:endParaRPr>
          </a:p>
        </p:txBody>
      </p:sp>
      <p:sp>
        <p:nvSpPr>
          <p:cNvPr id="43020" name="11 CuadroTexto"/>
          <p:cNvSpPr txBox="1">
            <a:spLocks noChangeArrowheads="1"/>
          </p:cNvSpPr>
          <p:nvPr/>
        </p:nvSpPr>
        <p:spPr bwMode="auto">
          <a:xfrm>
            <a:off x="3165475" y="3305175"/>
            <a:ext cx="1049338" cy="338138"/>
          </a:xfrm>
          <a:prstGeom prst="rect">
            <a:avLst/>
          </a:prstGeom>
          <a:noFill/>
          <a:ln w="9525">
            <a:noFill/>
            <a:miter lim="800000"/>
            <a:headEnd/>
            <a:tailEnd/>
          </a:ln>
        </p:spPr>
        <p:txBody>
          <a:bodyPr>
            <a:spAutoFit/>
          </a:bodyPr>
          <a:lstStyle/>
          <a:p>
            <a:r>
              <a:rPr lang="es-ES_tradnl" sz="1600">
                <a:latin typeface="Times New Roman" pitchFamily="18" charset="0"/>
                <a:cs typeface="Times New Roman" pitchFamily="18" charset="0"/>
              </a:rPr>
              <a:t>z (cm )</a:t>
            </a:r>
            <a:endParaRPr lang="es-ES" sz="1600">
              <a:latin typeface="Times New Roman" pitchFamily="18" charset="0"/>
              <a:cs typeface="Times New Roman" pitchFamily="18" charset="0"/>
            </a:endParaRPr>
          </a:p>
        </p:txBody>
      </p:sp>
      <p:sp>
        <p:nvSpPr>
          <p:cNvPr id="43021" name="12 CuadroTexto"/>
          <p:cNvSpPr txBox="1">
            <a:spLocks noChangeArrowheads="1"/>
          </p:cNvSpPr>
          <p:nvPr/>
        </p:nvSpPr>
        <p:spPr bwMode="auto">
          <a:xfrm>
            <a:off x="6808788" y="3357563"/>
            <a:ext cx="1049337" cy="338137"/>
          </a:xfrm>
          <a:prstGeom prst="rect">
            <a:avLst/>
          </a:prstGeom>
          <a:noFill/>
          <a:ln w="9525">
            <a:noFill/>
            <a:miter lim="800000"/>
            <a:headEnd/>
            <a:tailEnd/>
          </a:ln>
        </p:spPr>
        <p:txBody>
          <a:bodyPr>
            <a:spAutoFit/>
          </a:bodyPr>
          <a:lstStyle/>
          <a:p>
            <a:pPr algn="ctr"/>
            <a:r>
              <a:rPr lang="es-ES_tradnl" sz="1600">
                <a:latin typeface="Times New Roman" pitchFamily="18" charset="0"/>
                <a:cs typeface="Times New Roman" pitchFamily="18" charset="0"/>
              </a:rPr>
              <a:t>x (cm )</a:t>
            </a:r>
            <a:endParaRPr lang="es-ES" sz="1600">
              <a:latin typeface="Times New Roman" pitchFamily="18" charset="0"/>
              <a:cs typeface="Times New Roman" pitchFamily="18" charset="0"/>
            </a:endParaRPr>
          </a:p>
        </p:txBody>
      </p:sp>
      <p:sp>
        <p:nvSpPr>
          <p:cNvPr id="43022" name="17 CuadroTexto"/>
          <p:cNvSpPr txBox="1">
            <a:spLocks noChangeArrowheads="1"/>
          </p:cNvSpPr>
          <p:nvPr/>
        </p:nvSpPr>
        <p:spPr bwMode="auto">
          <a:xfrm rot="-5400000">
            <a:off x="971550" y="4443413"/>
            <a:ext cx="1122363" cy="338137"/>
          </a:xfrm>
          <a:prstGeom prst="rect">
            <a:avLst/>
          </a:prstGeom>
          <a:noFill/>
          <a:ln w="9525">
            <a:noFill/>
            <a:miter lim="800000"/>
            <a:headEnd/>
            <a:tailEnd/>
          </a:ln>
        </p:spPr>
        <p:txBody>
          <a:bodyPr>
            <a:spAutoFit/>
          </a:bodyPr>
          <a:lstStyle/>
          <a:p>
            <a:r>
              <a:rPr lang="es-ES_tradnl" sz="1600">
                <a:latin typeface="Times New Roman" pitchFamily="18" charset="0"/>
                <a:cs typeface="Times New Roman" pitchFamily="18" charset="0"/>
              </a:rPr>
              <a:t>Dosis (%)</a:t>
            </a:r>
            <a:endParaRPr lang="es-ES" sz="1600">
              <a:latin typeface="Times New Roman" pitchFamily="18" charset="0"/>
              <a:cs typeface="Times New Roman" pitchFamily="18" charset="0"/>
            </a:endParaRPr>
          </a:p>
        </p:txBody>
      </p:sp>
      <p:sp>
        <p:nvSpPr>
          <p:cNvPr id="43023" name="18 CuadroTexto"/>
          <p:cNvSpPr txBox="1">
            <a:spLocks noChangeArrowheads="1"/>
          </p:cNvSpPr>
          <p:nvPr/>
        </p:nvSpPr>
        <p:spPr bwMode="auto">
          <a:xfrm rot="-5400000">
            <a:off x="4723607" y="4412456"/>
            <a:ext cx="1122362" cy="339725"/>
          </a:xfrm>
          <a:prstGeom prst="rect">
            <a:avLst/>
          </a:prstGeom>
          <a:noFill/>
          <a:ln w="9525">
            <a:noFill/>
            <a:miter lim="800000"/>
            <a:headEnd/>
            <a:tailEnd/>
          </a:ln>
        </p:spPr>
        <p:txBody>
          <a:bodyPr>
            <a:spAutoFit/>
          </a:bodyPr>
          <a:lstStyle/>
          <a:p>
            <a:r>
              <a:rPr lang="es-ES_tradnl" sz="1600">
                <a:latin typeface="Times New Roman" pitchFamily="18" charset="0"/>
                <a:cs typeface="Times New Roman" pitchFamily="18" charset="0"/>
              </a:rPr>
              <a:t>Dosis (%)</a:t>
            </a:r>
            <a:endParaRPr lang="es-ES" sz="1600">
              <a:latin typeface="Times New Roman" pitchFamily="18" charset="0"/>
              <a:cs typeface="Times New Roman" pitchFamily="18" charset="0"/>
            </a:endParaRPr>
          </a:p>
        </p:txBody>
      </p:sp>
      <p:sp>
        <p:nvSpPr>
          <p:cNvPr id="43024" name="19 CuadroTexto"/>
          <p:cNvSpPr txBox="1">
            <a:spLocks noChangeArrowheads="1"/>
          </p:cNvSpPr>
          <p:nvPr/>
        </p:nvSpPr>
        <p:spPr bwMode="auto">
          <a:xfrm>
            <a:off x="3357563" y="6234113"/>
            <a:ext cx="1085850" cy="338137"/>
          </a:xfrm>
          <a:prstGeom prst="rect">
            <a:avLst/>
          </a:prstGeom>
          <a:noFill/>
          <a:ln w="9525">
            <a:noFill/>
            <a:miter lim="800000"/>
            <a:headEnd/>
            <a:tailEnd/>
          </a:ln>
        </p:spPr>
        <p:txBody>
          <a:bodyPr>
            <a:spAutoFit/>
          </a:bodyPr>
          <a:lstStyle/>
          <a:p>
            <a:r>
              <a:rPr lang="es-ES_tradnl" sz="1600">
                <a:latin typeface="Times New Roman" pitchFamily="18" charset="0"/>
                <a:cs typeface="Times New Roman" pitchFamily="18" charset="0"/>
              </a:rPr>
              <a:t>z (cm )</a:t>
            </a:r>
            <a:endParaRPr lang="es-ES" sz="1600">
              <a:latin typeface="Times New Roman" pitchFamily="18" charset="0"/>
              <a:cs typeface="Times New Roman" pitchFamily="18" charset="0"/>
            </a:endParaRPr>
          </a:p>
        </p:txBody>
      </p:sp>
      <p:sp>
        <p:nvSpPr>
          <p:cNvPr id="43025" name="20 CuadroTexto"/>
          <p:cNvSpPr txBox="1">
            <a:spLocks noChangeArrowheads="1"/>
          </p:cNvSpPr>
          <p:nvPr/>
        </p:nvSpPr>
        <p:spPr bwMode="auto">
          <a:xfrm>
            <a:off x="6986588" y="6234113"/>
            <a:ext cx="1085850" cy="338137"/>
          </a:xfrm>
          <a:prstGeom prst="rect">
            <a:avLst/>
          </a:prstGeom>
          <a:noFill/>
          <a:ln w="9525">
            <a:noFill/>
            <a:miter lim="800000"/>
            <a:headEnd/>
            <a:tailEnd/>
          </a:ln>
        </p:spPr>
        <p:txBody>
          <a:bodyPr>
            <a:spAutoFit/>
          </a:bodyPr>
          <a:lstStyle/>
          <a:p>
            <a:r>
              <a:rPr lang="es-ES_tradnl" sz="1600">
                <a:latin typeface="Times New Roman" pitchFamily="18" charset="0"/>
                <a:cs typeface="Times New Roman" pitchFamily="18" charset="0"/>
              </a:rPr>
              <a:t>x (cm )</a:t>
            </a:r>
            <a:endParaRPr lang="es-ES" sz="1600">
              <a:latin typeface="Times New Roman" pitchFamily="18" charset="0"/>
              <a:cs typeface="Times New Roman" pitchFamily="18" charset="0"/>
            </a:endParaRPr>
          </a:p>
        </p:txBody>
      </p:sp>
      <p:sp>
        <p:nvSpPr>
          <p:cNvPr id="36" name="35 CuadroTexto"/>
          <p:cNvSpPr txBox="1"/>
          <p:nvPr/>
        </p:nvSpPr>
        <p:spPr>
          <a:xfrm>
            <a:off x="214313" y="1000125"/>
            <a:ext cx="1143000" cy="646331"/>
          </a:xfrm>
          <a:prstGeom prst="rect">
            <a:avLst/>
          </a:prstGeom>
          <a:solidFill>
            <a:schemeClr val="bg1"/>
          </a:solidFill>
          <a:ln>
            <a:solidFill>
              <a:schemeClr val="tx1"/>
            </a:solidFill>
          </a:ln>
        </p:spPr>
        <p:txBody>
          <a:bodyPr>
            <a:spAutoFit/>
          </a:bodyPr>
          <a:lstStyle/>
          <a:p>
            <a:pPr algn="ctr">
              <a:defRPr/>
            </a:pPr>
            <a:r>
              <a:rPr lang="es-ES_tradnl" b="1" dirty="0">
                <a:latin typeface="+mn-lt"/>
              </a:rPr>
              <a:t>12 </a:t>
            </a:r>
            <a:r>
              <a:rPr lang="es-ES_tradnl" b="1" dirty="0" err="1" smtClean="0">
                <a:latin typeface="+mn-lt"/>
              </a:rPr>
              <a:t>MeV</a:t>
            </a:r>
            <a:endParaRPr lang="es-ES_tradnl" b="1" dirty="0" smtClean="0">
              <a:latin typeface="+mn-lt"/>
            </a:endParaRPr>
          </a:p>
          <a:p>
            <a:pPr algn="ctr">
              <a:defRPr/>
            </a:pPr>
            <a:r>
              <a:rPr lang="es-ES_tradnl" b="1" dirty="0" smtClean="0">
                <a:latin typeface="+mn-lt"/>
              </a:rPr>
              <a:t>6 cm </a:t>
            </a:r>
            <a:endParaRPr lang="es-ES" b="1" dirty="0">
              <a:latin typeface="+mn-lt"/>
            </a:endParaRPr>
          </a:p>
        </p:txBody>
      </p:sp>
      <p:sp>
        <p:nvSpPr>
          <p:cNvPr id="39" name="38 CuadroTexto"/>
          <p:cNvSpPr txBox="1"/>
          <p:nvPr/>
        </p:nvSpPr>
        <p:spPr>
          <a:xfrm>
            <a:off x="214313" y="3643313"/>
            <a:ext cx="1143000" cy="646331"/>
          </a:xfrm>
          <a:prstGeom prst="rect">
            <a:avLst/>
          </a:prstGeom>
          <a:solidFill>
            <a:schemeClr val="bg1"/>
          </a:solidFill>
          <a:ln>
            <a:solidFill>
              <a:schemeClr val="tx1"/>
            </a:solidFill>
          </a:ln>
        </p:spPr>
        <p:txBody>
          <a:bodyPr>
            <a:spAutoFit/>
          </a:bodyPr>
          <a:lstStyle/>
          <a:p>
            <a:pPr algn="ctr">
              <a:defRPr/>
            </a:pPr>
            <a:r>
              <a:rPr lang="es-ES_tradnl" b="1" dirty="0">
                <a:latin typeface="+mn-lt"/>
              </a:rPr>
              <a:t>16 </a:t>
            </a:r>
            <a:r>
              <a:rPr lang="es-ES_tradnl" b="1" dirty="0" err="1" smtClean="0">
                <a:latin typeface="+mn-lt"/>
              </a:rPr>
              <a:t>MeV</a:t>
            </a:r>
            <a:endParaRPr lang="es-ES_tradnl" b="1" dirty="0" smtClean="0">
              <a:latin typeface="+mn-lt"/>
            </a:endParaRPr>
          </a:p>
          <a:p>
            <a:pPr algn="ctr">
              <a:defRPr/>
            </a:pPr>
            <a:r>
              <a:rPr lang="es-ES_tradnl" b="1" dirty="0" smtClean="0">
                <a:latin typeface="+mn-lt"/>
              </a:rPr>
              <a:t>6 cm </a:t>
            </a:r>
            <a:endParaRPr lang="es-ES" b="1" dirty="0">
              <a:latin typeface="+mn-lt"/>
            </a:endParaRPr>
          </a:p>
        </p:txBody>
      </p:sp>
      <p:grpSp>
        <p:nvGrpSpPr>
          <p:cNvPr id="29" name="28 Grupo"/>
          <p:cNvGrpSpPr/>
          <p:nvPr/>
        </p:nvGrpSpPr>
        <p:grpSpPr>
          <a:xfrm>
            <a:off x="0" y="6572250"/>
            <a:ext cx="9144000" cy="277813"/>
            <a:chOff x="0" y="6572250"/>
            <a:chExt cx="9144000" cy="277813"/>
          </a:xfrm>
        </p:grpSpPr>
        <p:sp>
          <p:nvSpPr>
            <p:cNvPr id="30" name="29 Rectángulo"/>
            <p:cNvSpPr/>
            <p:nvPr/>
          </p:nvSpPr>
          <p:spPr>
            <a:xfrm>
              <a:off x="1785918" y="6572272"/>
              <a:ext cx="1285884" cy="276999"/>
            </a:xfrm>
            <a:prstGeom prst="rect">
              <a:avLst/>
            </a:prstGeom>
            <a:solidFill>
              <a:schemeClr val="bg2">
                <a:lumMod val="40000"/>
                <a:lumOff val="60000"/>
              </a:schemeClr>
            </a:solidFill>
            <a:ln>
              <a:noFill/>
            </a:ln>
          </p:spPr>
          <p:txBody>
            <a:bodyPr wrap="square">
              <a:spAutoFit/>
            </a:bodyPr>
            <a:lstStyle/>
            <a:p>
              <a:pPr algn="ctr">
                <a:defRPr/>
              </a:pPr>
              <a:r>
                <a:rPr lang="es-ES_tradnl" sz="1200" b="1" i="1" dirty="0" smtClean="0">
                  <a:solidFill>
                    <a:schemeClr val="bg1">
                      <a:lumMod val="50000"/>
                    </a:schemeClr>
                  </a:solidFill>
                </a:rPr>
                <a:t>Simulación MC</a:t>
              </a:r>
              <a:endParaRPr lang="es-ES" sz="1200" b="1" i="1" dirty="0">
                <a:solidFill>
                  <a:schemeClr val="bg1">
                    <a:lumMod val="50000"/>
                  </a:schemeClr>
                </a:solidFill>
              </a:endParaRPr>
            </a:p>
          </p:txBody>
        </p:sp>
        <p:sp>
          <p:nvSpPr>
            <p:cNvPr id="31" name="30 Rectángulo"/>
            <p:cNvSpPr/>
            <p:nvPr/>
          </p:nvSpPr>
          <p:spPr>
            <a:xfrm>
              <a:off x="857224" y="6572250"/>
              <a:ext cx="928694"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Objetivos</a:t>
              </a:r>
              <a:endParaRPr lang="es-ES" sz="1200" b="1" i="1" dirty="0">
                <a:solidFill>
                  <a:schemeClr val="bg1">
                    <a:lumMod val="50000"/>
                  </a:schemeClr>
                </a:solidFill>
              </a:endParaRPr>
            </a:p>
          </p:txBody>
        </p:sp>
        <p:sp>
          <p:nvSpPr>
            <p:cNvPr id="32" name="31 Rectángulo"/>
            <p:cNvSpPr/>
            <p:nvPr/>
          </p:nvSpPr>
          <p:spPr>
            <a:xfrm>
              <a:off x="0" y="6572250"/>
              <a:ext cx="1000100" cy="277813"/>
            </a:xfrm>
            <a:prstGeom prst="rect">
              <a:avLst/>
            </a:prstGeom>
            <a:solidFill>
              <a:schemeClr val="bg2">
                <a:lumMod val="40000"/>
                <a:lumOff val="60000"/>
              </a:schemeClr>
            </a:solidFill>
            <a:ln>
              <a:noFill/>
            </a:ln>
          </p:spPr>
          <p:txBody>
            <a:bodyPr wrap="square">
              <a:spAutoFit/>
            </a:bodyPr>
            <a:lstStyle/>
            <a:p>
              <a:pPr>
                <a:defRPr/>
              </a:pPr>
              <a:r>
                <a:rPr lang="es-ES" sz="1200" b="1" i="1" dirty="0" smtClean="0">
                  <a:solidFill>
                    <a:schemeClr val="bg1">
                      <a:lumMod val="50000"/>
                    </a:schemeClr>
                  </a:solidFill>
                </a:rPr>
                <a:t>Motivación</a:t>
              </a:r>
              <a:endParaRPr lang="es-ES" sz="1200" dirty="0">
                <a:solidFill>
                  <a:schemeClr val="bg1">
                    <a:lumMod val="50000"/>
                  </a:schemeClr>
                </a:solidFill>
              </a:endParaRPr>
            </a:p>
          </p:txBody>
        </p:sp>
        <p:sp>
          <p:nvSpPr>
            <p:cNvPr id="33" name="32 Rectángulo"/>
            <p:cNvSpPr/>
            <p:nvPr/>
          </p:nvSpPr>
          <p:spPr>
            <a:xfrm>
              <a:off x="7929586" y="6572250"/>
              <a:ext cx="1214414"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Conclusiones</a:t>
              </a:r>
              <a:endParaRPr lang="es-ES" sz="1200" b="1" i="1" dirty="0">
                <a:solidFill>
                  <a:schemeClr val="bg1">
                    <a:lumMod val="50000"/>
                  </a:schemeClr>
                </a:solidFill>
              </a:endParaRPr>
            </a:p>
          </p:txBody>
        </p:sp>
        <p:sp>
          <p:nvSpPr>
            <p:cNvPr id="34" name="33 Rectángulo"/>
            <p:cNvSpPr/>
            <p:nvPr/>
          </p:nvSpPr>
          <p:spPr>
            <a:xfrm>
              <a:off x="6572287" y="6572250"/>
              <a:ext cx="1500175"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t>Validación </a:t>
              </a:r>
              <a:r>
                <a:rPr lang="es-ES" sz="1200" b="1" i="1" dirty="0"/>
                <a:t>datos</a:t>
              </a:r>
            </a:p>
          </p:txBody>
        </p:sp>
        <p:sp>
          <p:nvSpPr>
            <p:cNvPr id="35" name="34 Rectángulo"/>
            <p:cNvSpPr/>
            <p:nvPr/>
          </p:nvSpPr>
          <p:spPr>
            <a:xfrm>
              <a:off x="4786326" y="6572250"/>
              <a:ext cx="2000252"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Validación </a:t>
              </a:r>
              <a:r>
                <a:rPr lang="es-ES" sz="1200" b="1" i="1" dirty="0">
                  <a:solidFill>
                    <a:schemeClr val="bg1">
                      <a:lumMod val="50000"/>
                    </a:schemeClr>
                  </a:solidFill>
                </a:rPr>
                <a:t>simulaciones</a:t>
              </a:r>
            </a:p>
          </p:txBody>
        </p:sp>
        <p:sp>
          <p:nvSpPr>
            <p:cNvPr id="40" name="39 Rectángulo"/>
            <p:cNvSpPr/>
            <p:nvPr/>
          </p:nvSpPr>
          <p:spPr>
            <a:xfrm>
              <a:off x="3000364" y="6572250"/>
              <a:ext cx="1928826"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Algoritmo desarrollado</a:t>
              </a:r>
            </a:p>
          </p:txBody>
        </p:sp>
      </p:gr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Marcador de número de diapositiva"/>
          <p:cNvSpPr>
            <a:spLocks noGrp="1"/>
          </p:cNvSpPr>
          <p:nvPr>
            <p:ph type="sldNum" sz="quarter" idx="12"/>
          </p:nvPr>
        </p:nvSpPr>
        <p:spPr>
          <a:noFill/>
          <a:ln>
            <a:miter lim="800000"/>
            <a:headEnd/>
            <a:tailEnd/>
          </a:ln>
        </p:spPr>
        <p:txBody>
          <a:bodyPr/>
          <a:lstStyle/>
          <a:p>
            <a:fld id="{21C31408-4261-4554-9FC4-62DF87E8DCA9}" type="slidenum">
              <a:rPr lang="es-ES" smtClean="0">
                <a:latin typeface="Arial" charset="0"/>
              </a:rPr>
              <a:pPr/>
              <a:t>48</a:t>
            </a:fld>
            <a:endParaRPr lang="es-ES" smtClean="0">
              <a:latin typeface="Arial" charset="0"/>
            </a:endParaRPr>
          </a:p>
        </p:txBody>
      </p:sp>
      <p:pic>
        <p:nvPicPr>
          <p:cNvPr id="44035" name="2 Imagen"/>
          <p:cNvPicPr>
            <a:picLocks noChangeAspect="1" noChangeArrowheads="1"/>
          </p:cNvPicPr>
          <p:nvPr/>
        </p:nvPicPr>
        <p:blipFill>
          <a:blip r:embed="rId2"/>
          <a:srcRect/>
          <a:stretch>
            <a:fillRect/>
          </a:stretch>
        </p:blipFill>
        <p:spPr bwMode="auto">
          <a:xfrm>
            <a:off x="2214563" y="1000125"/>
            <a:ext cx="6786562" cy="2500313"/>
          </a:xfrm>
          <a:prstGeom prst="rect">
            <a:avLst/>
          </a:prstGeom>
          <a:noFill/>
          <a:ln w="9525">
            <a:solidFill>
              <a:schemeClr val="tx1"/>
            </a:solidFill>
            <a:miter lim="800000"/>
            <a:headEnd/>
            <a:tailEnd/>
          </a:ln>
        </p:spPr>
      </p:pic>
      <p:sp>
        <p:nvSpPr>
          <p:cNvPr id="44036" name="3 Rectángulo"/>
          <p:cNvSpPr>
            <a:spLocks noChangeArrowheads="1"/>
          </p:cNvSpPr>
          <p:nvPr/>
        </p:nvSpPr>
        <p:spPr bwMode="auto">
          <a:xfrm>
            <a:off x="500063" y="44450"/>
            <a:ext cx="8643937" cy="584775"/>
          </a:xfrm>
          <a:prstGeom prst="rect">
            <a:avLst/>
          </a:prstGeom>
          <a:noFill/>
          <a:ln w="9525">
            <a:noFill/>
            <a:miter lim="800000"/>
            <a:headEnd/>
            <a:tailEnd/>
          </a:ln>
        </p:spPr>
        <p:txBody>
          <a:bodyPr>
            <a:spAutoFit/>
          </a:bodyPr>
          <a:lstStyle/>
          <a:p>
            <a:pPr algn="r"/>
            <a:r>
              <a:rPr lang="es-ES_tradnl" sz="3200" b="1" dirty="0">
                <a:solidFill>
                  <a:srgbClr val="262673"/>
                </a:solidFill>
              </a:rPr>
              <a:t>Evaluación de resultados: Biseles</a:t>
            </a:r>
            <a:endParaRPr lang="es-ES" sz="3200" b="1" dirty="0">
              <a:solidFill>
                <a:srgbClr val="262673"/>
              </a:solidFill>
            </a:endParaRPr>
          </a:p>
        </p:txBody>
      </p:sp>
      <p:cxnSp>
        <p:nvCxnSpPr>
          <p:cNvPr id="5" name="4 Conector recto"/>
          <p:cNvCxnSpPr/>
          <p:nvPr/>
        </p:nvCxnSpPr>
        <p:spPr>
          <a:xfrm>
            <a:off x="2500298" y="569872"/>
            <a:ext cx="6543690" cy="1608"/>
          </a:xfrm>
          <a:prstGeom prst="line">
            <a:avLst/>
          </a:prstGeom>
          <a:ln>
            <a:solidFill>
              <a:srgbClr val="C00000"/>
            </a:solidFill>
          </a:ln>
        </p:spPr>
        <p:style>
          <a:lnRef idx="2">
            <a:schemeClr val="dk1"/>
          </a:lnRef>
          <a:fillRef idx="0">
            <a:schemeClr val="dk1"/>
          </a:fillRef>
          <a:effectRef idx="1">
            <a:schemeClr val="dk1"/>
          </a:effectRef>
          <a:fontRef idx="minor">
            <a:schemeClr val="tx1"/>
          </a:fontRef>
        </p:style>
      </p:cxnSp>
      <p:pic>
        <p:nvPicPr>
          <p:cNvPr id="44039" name="14 Imagen"/>
          <p:cNvPicPr>
            <a:picLocks noChangeAspect="1" noChangeArrowheads="1"/>
          </p:cNvPicPr>
          <p:nvPr/>
        </p:nvPicPr>
        <p:blipFill>
          <a:blip r:embed="rId3"/>
          <a:srcRect t="7500" b="2434"/>
          <a:stretch>
            <a:fillRect/>
          </a:stretch>
        </p:blipFill>
        <p:spPr bwMode="auto">
          <a:xfrm>
            <a:off x="2214563" y="3786188"/>
            <a:ext cx="6786562" cy="2643187"/>
          </a:xfrm>
          <a:prstGeom prst="rect">
            <a:avLst/>
          </a:prstGeom>
          <a:noFill/>
          <a:ln w="9525">
            <a:solidFill>
              <a:schemeClr val="tx1"/>
            </a:solidFill>
            <a:miter lim="800000"/>
            <a:headEnd/>
            <a:tailEnd/>
          </a:ln>
        </p:spPr>
      </p:pic>
      <p:sp>
        <p:nvSpPr>
          <p:cNvPr id="29" name="28 CuadroTexto"/>
          <p:cNvSpPr txBox="1"/>
          <p:nvPr/>
        </p:nvSpPr>
        <p:spPr>
          <a:xfrm>
            <a:off x="214313" y="1000125"/>
            <a:ext cx="1785937" cy="369888"/>
          </a:xfrm>
          <a:prstGeom prst="rect">
            <a:avLst/>
          </a:prstGeom>
          <a:solidFill>
            <a:schemeClr val="bg1"/>
          </a:solidFill>
          <a:ln>
            <a:solidFill>
              <a:schemeClr val="tx1"/>
            </a:solidFill>
          </a:ln>
        </p:spPr>
        <p:txBody>
          <a:bodyPr>
            <a:spAutoFit/>
          </a:bodyPr>
          <a:lstStyle/>
          <a:p>
            <a:pPr algn="ctr">
              <a:defRPr/>
            </a:pPr>
            <a:r>
              <a:rPr lang="es-ES_tradnl" b="1" dirty="0">
                <a:latin typeface="+mn-lt"/>
              </a:rPr>
              <a:t>12 </a:t>
            </a:r>
            <a:r>
              <a:rPr lang="es-ES_tradnl" b="1" dirty="0" err="1">
                <a:latin typeface="+mn-lt"/>
              </a:rPr>
              <a:t>MeV</a:t>
            </a:r>
            <a:r>
              <a:rPr lang="es-ES_tradnl" b="1" dirty="0">
                <a:latin typeface="+mn-lt"/>
              </a:rPr>
              <a:t>, 6 cm</a:t>
            </a:r>
            <a:endParaRPr lang="es-ES" b="1" dirty="0">
              <a:latin typeface="+mn-lt"/>
            </a:endParaRPr>
          </a:p>
        </p:txBody>
      </p:sp>
      <p:sp>
        <p:nvSpPr>
          <p:cNvPr id="30" name="29 CuadroTexto"/>
          <p:cNvSpPr txBox="1"/>
          <p:nvPr/>
        </p:nvSpPr>
        <p:spPr>
          <a:xfrm>
            <a:off x="5286375" y="876300"/>
            <a:ext cx="785813" cy="338138"/>
          </a:xfrm>
          <a:prstGeom prst="rect">
            <a:avLst/>
          </a:prstGeom>
          <a:solidFill>
            <a:schemeClr val="bg1"/>
          </a:solidFill>
          <a:ln>
            <a:solidFill>
              <a:schemeClr val="tx1"/>
            </a:solidFill>
          </a:ln>
        </p:spPr>
        <p:txBody>
          <a:bodyPr>
            <a:spAutoFit/>
          </a:bodyPr>
          <a:lstStyle/>
          <a:p>
            <a:pPr algn="ctr">
              <a:defRPr/>
            </a:pPr>
            <a:r>
              <a:rPr lang="es-ES_tradnl" sz="1600" b="1" dirty="0">
                <a:latin typeface="+mn-lt"/>
              </a:rPr>
              <a:t>B = 0º</a:t>
            </a:r>
            <a:endParaRPr lang="es-ES" sz="1600" b="1" dirty="0">
              <a:latin typeface="+mn-lt"/>
            </a:endParaRPr>
          </a:p>
        </p:txBody>
      </p:sp>
      <p:sp>
        <p:nvSpPr>
          <p:cNvPr id="31" name="30 CuadroTexto"/>
          <p:cNvSpPr txBox="1"/>
          <p:nvPr/>
        </p:nvSpPr>
        <p:spPr>
          <a:xfrm>
            <a:off x="5286375" y="3519488"/>
            <a:ext cx="928688" cy="338137"/>
          </a:xfrm>
          <a:prstGeom prst="rect">
            <a:avLst/>
          </a:prstGeom>
          <a:solidFill>
            <a:schemeClr val="bg1"/>
          </a:solidFill>
          <a:ln>
            <a:solidFill>
              <a:schemeClr val="tx1"/>
            </a:solidFill>
          </a:ln>
        </p:spPr>
        <p:txBody>
          <a:bodyPr>
            <a:spAutoFit/>
          </a:bodyPr>
          <a:lstStyle/>
          <a:p>
            <a:pPr algn="ctr">
              <a:defRPr/>
            </a:pPr>
            <a:r>
              <a:rPr lang="es-ES_tradnl" sz="1600" b="1" dirty="0">
                <a:latin typeface="+mn-lt"/>
              </a:rPr>
              <a:t>B = 15º</a:t>
            </a:r>
            <a:endParaRPr lang="es-ES" sz="1600" b="1" dirty="0">
              <a:latin typeface="+mn-lt"/>
            </a:endParaRPr>
          </a:p>
        </p:txBody>
      </p:sp>
      <p:grpSp>
        <p:nvGrpSpPr>
          <p:cNvPr id="20" name="19 Grupo"/>
          <p:cNvGrpSpPr/>
          <p:nvPr/>
        </p:nvGrpSpPr>
        <p:grpSpPr>
          <a:xfrm>
            <a:off x="0" y="6572250"/>
            <a:ext cx="9144000" cy="277813"/>
            <a:chOff x="0" y="6572250"/>
            <a:chExt cx="9144000" cy="277813"/>
          </a:xfrm>
        </p:grpSpPr>
        <p:sp>
          <p:nvSpPr>
            <p:cNvPr id="21" name="20 Rectángulo"/>
            <p:cNvSpPr/>
            <p:nvPr/>
          </p:nvSpPr>
          <p:spPr>
            <a:xfrm>
              <a:off x="1785918" y="6572272"/>
              <a:ext cx="1285884" cy="276999"/>
            </a:xfrm>
            <a:prstGeom prst="rect">
              <a:avLst/>
            </a:prstGeom>
            <a:solidFill>
              <a:schemeClr val="bg2">
                <a:lumMod val="40000"/>
                <a:lumOff val="60000"/>
              </a:schemeClr>
            </a:solidFill>
            <a:ln>
              <a:noFill/>
            </a:ln>
          </p:spPr>
          <p:txBody>
            <a:bodyPr wrap="square">
              <a:spAutoFit/>
            </a:bodyPr>
            <a:lstStyle/>
            <a:p>
              <a:pPr algn="ctr">
                <a:defRPr/>
              </a:pPr>
              <a:r>
                <a:rPr lang="es-ES_tradnl" sz="1200" b="1" i="1" dirty="0" smtClean="0">
                  <a:solidFill>
                    <a:schemeClr val="bg1">
                      <a:lumMod val="50000"/>
                    </a:schemeClr>
                  </a:solidFill>
                </a:rPr>
                <a:t>Simulación MC</a:t>
              </a:r>
              <a:endParaRPr lang="es-ES" sz="1200" b="1" i="1" dirty="0">
                <a:solidFill>
                  <a:schemeClr val="bg1">
                    <a:lumMod val="50000"/>
                  </a:schemeClr>
                </a:solidFill>
              </a:endParaRPr>
            </a:p>
          </p:txBody>
        </p:sp>
        <p:sp>
          <p:nvSpPr>
            <p:cNvPr id="22" name="21 Rectángulo"/>
            <p:cNvSpPr/>
            <p:nvPr/>
          </p:nvSpPr>
          <p:spPr>
            <a:xfrm>
              <a:off x="857224" y="6572250"/>
              <a:ext cx="928694"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Objetivos</a:t>
              </a:r>
              <a:endParaRPr lang="es-ES" sz="1200" b="1" i="1" dirty="0">
                <a:solidFill>
                  <a:schemeClr val="bg1">
                    <a:lumMod val="50000"/>
                  </a:schemeClr>
                </a:solidFill>
              </a:endParaRPr>
            </a:p>
          </p:txBody>
        </p:sp>
        <p:sp>
          <p:nvSpPr>
            <p:cNvPr id="23" name="22 Rectángulo"/>
            <p:cNvSpPr/>
            <p:nvPr/>
          </p:nvSpPr>
          <p:spPr>
            <a:xfrm>
              <a:off x="0" y="6572250"/>
              <a:ext cx="1000100" cy="277813"/>
            </a:xfrm>
            <a:prstGeom prst="rect">
              <a:avLst/>
            </a:prstGeom>
            <a:solidFill>
              <a:schemeClr val="bg2">
                <a:lumMod val="40000"/>
                <a:lumOff val="60000"/>
              </a:schemeClr>
            </a:solidFill>
            <a:ln>
              <a:noFill/>
            </a:ln>
          </p:spPr>
          <p:txBody>
            <a:bodyPr wrap="square">
              <a:spAutoFit/>
            </a:bodyPr>
            <a:lstStyle/>
            <a:p>
              <a:pPr>
                <a:defRPr/>
              </a:pPr>
              <a:r>
                <a:rPr lang="es-ES" sz="1200" b="1" i="1" dirty="0" smtClean="0">
                  <a:solidFill>
                    <a:schemeClr val="bg1">
                      <a:lumMod val="50000"/>
                    </a:schemeClr>
                  </a:solidFill>
                </a:rPr>
                <a:t>Motivación</a:t>
              </a:r>
              <a:endParaRPr lang="es-ES" sz="1200" dirty="0">
                <a:solidFill>
                  <a:schemeClr val="bg1">
                    <a:lumMod val="50000"/>
                  </a:schemeClr>
                </a:solidFill>
              </a:endParaRPr>
            </a:p>
          </p:txBody>
        </p:sp>
        <p:sp>
          <p:nvSpPr>
            <p:cNvPr id="24" name="23 Rectángulo"/>
            <p:cNvSpPr/>
            <p:nvPr/>
          </p:nvSpPr>
          <p:spPr>
            <a:xfrm>
              <a:off x="7929586" y="6572250"/>
              <a:ext cx="1214414"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Conclusiones</a:t>
              </a:r>
              <a:endParaRPr lang="es-ES" sz="1200" b="1" i="1" dirty="0">
                <a:solidFill>
                  <a:schemeClr val="bg1">
                    <a:lumMod val="50000"/>
                  </a:schemeClr>
                </a:solidFill>
              </a:endParaRPr>
            </a:p>
          </p:txBody>
        </p:sp>
        <p:sp>
          <p:nvSpPr>
            <p:cNvPr id="25" name="24 Rectángulo"/>
            <p:cNvSpPr/>
            <p:nvPr/>
          </p:nvSpPr>
          <p:spPr>
            <a:xfrm>
              <a:off x="6572287" y="6572250"/>
              <a:ext cx="1500175"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t>Validación </a:t>
              </a:r>
              <a:r>
                <a:rPr lang="es-ES" sz="1200" b="1" i="1" dirty="0"/>
                <a:t>datos</a:t>
              </a:r>
            </a:p>
          </p:txBody>
        </p:sp>
        <p:sp>
          <p:nvSpPr>
            <p:cNvPr id="26" name="25 Rectángulo"/>
            <p:cNvSpPr/>
            <p:nvPr/>
          </p:nvSpPr>
          <p:spPr>
            <a:xfrm>
              <a:off x="4786326" y="6572250"/>
              <a:ext cx="2000252"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Validación </a:t>
              </a:r>
              <a:r>
                <a:rPr lang="es-ES" sz="1200" b="1" i="1" dirty="0">
                  <a:solidFill>
                    <a:schemeClr val="bg1">
                      <a:lumMod val="50000"/>
                    </a:schemeClr>
                  </a:solidFill>
                </a:rPr>
                <a:t>simulaciones</a:t>
              </a:r>
            </a:p>
          </p:txBody>
        </p:sp>
        <p:sp>
          <p:nvSpPr>
            <p:cNvPr id="27" name="26 Rectángulo"/>
            <p:cNvSpPr/>
            <p:nvPr/>
          </p:nvSpPr>
          <p:spPr>
            <a:xfrm>
              <a:off x="3000364" y="6572250"/>
              <a:ext cx="1928826"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Algoritmo desarrollado</a:t>
              </a:r>
            </a:p>
          </p:txBody>
        </p:sp>
      </p:gr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1 Marcador de número de diapositiva"/>
          <p:cNvSpPr>
            <a:spLocks noGrp="1"/>
          </p:cNvSpPr>
          <p:nvPr>
            <p:ph type="sldNum" sz="quarter" idx="12"/>
          </p:nvPr>
        </p:nvSpPr>
        <p:spPr>
          <a:noFill/>
          <a:ln>
            <a:miter lim="800000"/>
            <a:headEnd/>
            <a:tailEnd/>
          </a:ln>
        </p:spPr>
        <p:txBody>
          <a:bodyPr/>
          <a:lstStyle/>
          <a:p>
            <a:fld id="{849816D5-D957-4E8C-8DBA-AE1E20EAC67C}" type="slidenum">
              <a:rPr lang="es-ES" smtClean="0">
                <a:latin typeface="Arial" charset="0"/>
              </a:rPr>
              <a:pPr/>
              <a:t>49</a:t>
            </a:fld>
            <a:endParaRPr lang="es-ES" smtClean="0">
              <a:latin typeface="Arial" charset="0"/>
            </a:endParaRPr>
          </a:p>
        </p:txBody>
      </p:sp>
      <p:pic>
        <p:nvPicPr>
          <p:cNvPr id="45059" name="2 Imagen"/>
          <p:cNvPicPr>
            <a:picLocks noChangeAspect="1" noChangeArrowheads="1"/>
          </p:cNvPicPr>
          <p:nvPr/>
        </p:nvPicPr>
        <p:blipFill>
          <a:blip r:embed="rId2"/>
          <a:srcRect t="5893" b="2852"/>
          <a:stretch>
            <a:fillRect/>
          </a:stretch>
        </p:blipFill>
        <p:spPr bwMode="auto">
          <a:xfrm>
            <a:off x="2143125" y="1071563"/>
            <a:ext cx="6858000" cy="2428875"/>
          </a:xfrm>
          <a:prstGeom prst="rect">
            <a:avLst/>
          </a:prstGeom>
          <a:noFill/>
          <a:ln w="9525">
            <a:solidFill>
              <a:schemeClr val="tx1"/>
            </a:solidFill>
            <a:miter lim="800000"/>
            <a:headEnd/>
            <a:tailEnd/>
          </a:ln>
        </p:spPr>
      </p:pic>
      <p:pic>
        <p:nvPicPr>
          <p:cNvPr id="45060" name="3 Imagen"/>
          <p:cNvPicPr>
            <a:picLocks noChangeAspect="1" noChangeArrowheads="1"/>
          </p:cNvPicPr>
          <p:nvPr/>
        </p:nvPicPr>
        <p:blipFill>
          <a:blip r:embed="rId3"/>
          <a:srcRect t="5263" b="2632"/>
          <a:stretch>
            <a:fillRect/>
          </a:stretch>
        </p:blipFill>
        <p:spPr bwMode="auto">
          <a:xfrm>
            <a:off x="2157413" y="3857625"/>
            <a:ext cx="6843712" cy="2571750"/>
          </a:xfrm>
          <a:prstGeom prst="rect">
            <a:avLst/>
          </a:prstGeom>
          <a:noFill/>
          <a:ln w="9525">
            <a:solidFill>
              <a:schemeClr val="tx1"/>
            </a:solidFill>
            <a:miter lim="800000"/>
            <a:headEnd/>
            <a:tailEnd/>
          </a:ln>
        </p:spPr>
      </p:pic>
      <p:sp>
        <p:nvSpPr>
          <p:cNvPr id="45061" name="4 Rectángulo"/>
          <p:cNvSpPr>
            <a:spLocks noChangeArrowheads="1"/>
          </p:cNvSpPr>
          <p:nvPr/>
        </p:nvSpPr>
        <p:spPr bwMode="auto">
          <a:xfrm>
            <a:off x="500063" y="44450"/>
            <a:ext cx="8643937" cy="584775"/>
          </a:xfrm>
          <a:prstGeom prst="rect">
            <a:avLst/>
          </a:prstGeom>
          <a:noFill/>
          <a:ln w="9525">
            <a:noFill/>
            <a:miter lim="800000"/>
            <a:headEnd/>
            <a:tailEnd/>
          </a:ln>
        </p:spPr>
        <p:txBody>
          <a:bodyPr>
            <a:spAutoFit/>
          </a:bodyPr>
          <a:lstStyle/>
          <a:p>
            <a:pPr algn="r"/>
            <a:r>
              <a:rPr lang="es-ES_tradnl" sz="3200" b="1" dirty="0">
                <a:solidFill>
                  <a:srgbClr val="262673"/>
                </a:solidFill>
              </a:rPr>
              <a:t>Evaluación de resultados: Biseles</a:t>
            </a:r>
            <a:endParaRPr lang="es-ES" sz="3200" b="1" dirty="0">
              <a:solidFill>
                <a:srgbClr val="262673"/>
              </a:solidFill>
            </a:endParaRPr>
          </a:p>
        </p:txBody>
      </p:sp>
      <p:cxnSp>
        <p:nvCxnSpPr>
          <p:cNvPr id="6" name="5 Conector recto"/>
          <p:cNvCxnSpPr/>
          <p:nvPr/>
        </p:nvCxnSpPr>
        <p:spPr>
          <a:xfrm>
            <a:off x="2500298" y="571480"/>
            <a:ext cx="6543690" cy="1588"/>
          </a:xfrm>
          <a:prstGeom prst="line">
            <a:avLst/>
          </a:prstGeom>
          <a:ln>
            <a:solidFill>
              <a:srgbClr val="C00000"/>
            </a:solidFill>
          </a:ln>
        </p:spPr>
        <p:style>
          <a:lnRef idx="2">
            <a:schemeClr val="dk1"/>
          </a:lnRef>
          <a:fillRef idx="0">
            <a:schemeClr val="dk1"/>
          </a:fillRef>
          <a:effectRef idx="1">
            <a:schemeClr val="dk1"/>
          </a:effectRef>
          <a:fontRef idx="minor">
            <a:schemeClr val="tx1"/>
          </a:fontRef>
        </p:style>
      </p:cxnSp>
      <p:sp>
        <p:nvSpPr>
          <p:cNvPr id="15" name="14 CuadroTexto"/>
          <p:cNvSpPr txBox="1"/>
          <p:nvPr/>
        </p:nvSpPr>
        <p:spPr>
          <a:xfrm>
            <a:off x="214313" y="1000125"/>
            <a:ext cx="1785937" cy="369888"/>
          </a:xfrm>
          <a:prstGeom prst="rect">
            <a:avLst/>
          </a:prstGeom>
          <a:solidFill>
            <a:schemeClr val="bg1"/>
          </a:solidFill>
          <a:ln>
            <a:solidFill>
              <a:schemeClr val="tx1"/>
            </a:solidFill>
          </a:ln>
        </p:spPr>
        <p:txBody>
          <a:bodyPr>
            <a:spAutoFit/>
          </a:bodyPr>
          <a:lstStyle/>
          <a:p>
            <a:pPr algn="ctr">
              <a:defRPr/>
            </a:pPr>
            <a:r>
              <a:rPr lang="es-ES_tradnl" b="1" dirty="0">
                <a:latin typeface="+mn-lt"/>
              </a:rPr>
              <a:t>12 </a:t>
            </a:r>
            <a:r>
              <a:rPr lang="es-ES_tradnl" b="1" dirty="0" err="1">
                <a:latin typeface="+mn-lt"/>
              </a:rPr>
              <a:t>MeV</a:t>
            </a:r>
            <a:r>
              <a:rPr lang="es-ES_tradnl" b="1" dirty="0">
                <a:latin typeface="+mn-lt"/>
              </a:rPr>
              <a:t>, 6 cm</a:t>
            </a:r>
            <a:endParaRPr lang="es-ES" b="1" dirty="0">
              <a:latin typeface="+mn-lt"/>
            </a:endParaRPr>
          </a:p>
        </p:txBody>
      </p:sp>
      <p:sp>
        <p:nvSpPr>
          <p:cNvPr id="16" name="15 CuadroTexto"/>
          <p:cNvSpPr txBox="1"/>
          <p:nvPr/>
        </p:nvSpPr>
        <p:spPr>
          <a:xfrm>
            <a:off x="5286375" y="785813"/>
            <a:ext cx="928688" cy="338137"/>
          </a:xfrm>
          <a:prstGeom prst="rect">
            <a:avLst/>
          </a:prstGeom>
          <a:solidFill>
            <a:schemeClr val="bg1"/>
          </a:solidFill>
          <a:ln>
            <a:solidFill>
              <a:schemeClr val="tx1"/>
            </a:solidFill>
          </a:ln>
        </p:spPr>
        <p:txBody>
          <a:bodyPr>
            <a:spAutoFit/>
          </a:bodyPr>
          <a:lstStyle/>
          <a:p>
            <a:pPr algn="ctr">
              <a:defRPr/>
            </a:pPr>
            <a:r>
              <a:rPr lang="es-ES_tradnl" sz="1600" b="1" dirty="0">
                <a:latin typeface="+mn-lt"/>
              </a:rPr>
              <a:t>B = 30º</a:t>
            </a:r>
            <a:endParaRPr lang="es-ES" sz="1600" b="1" dirty="0">
              <a:latin typeface="+mn-lt"/>
            </a:endParaRPr>
          </a:p>
        </p:txBody>
      </p:sp>
      <p:sp>
        <p:nvSpPr>
          <p:cNvPr id="17" name="16 CuadroTexto"/>
          <p:cNvSpPr txBox="1"/>
          <p:nvPr/>
        </p:nvSpPr>
        <p:spPr>
          <a:xfrm>
            <a:off x="5286375" y="3571875"/>
            <a:ext cx="928688" cy="338138"/>
          </a:xfrm>
          <a:prstGeom prst="rect">
            <a:avLst/>
          </a:prstGeom>
          <a:solidFill>
            <a:schemeClr val="bg1"/>
          </a:solidFill>
          <a:ln>
            <a:solidFill>
              <a:schemeClr val="tx1"/>
            </a:solidFill>
          </a:ln>
        </p:spPr>
        <p:txBody>
          <a:bodyPr>
            <a:spAutoFit/>
          </a:bodyPr>
          <a:lstStyle/>
          <a:p>
            <a:pPr algn="ctr">
              <a:defRPr/>
            </a:pPr>
            <a:r>
              <a:rPr lang="es-ES_tradnl" sz="1600" b="1" dirty="0">
                <a:latin typeface="+mn-lt"/>
              </a:rPr>
              <a:t>B = 45º</a:t>
            </a:r>
            <a:endParaRPr lang="es-ES" sz="1600" b="1" dirty="0">
              <a:latin typeface="+mn-lt"/>
            </a:endParaRPr>
          </a:p>
        </p:txBody>
      </p:sp>
      <p:grpSp>
        <p:nvGrpSpPr>
          <p:cNvPr id="21" name="20 Grupo"/>
          <p:cNvGrpSpPr/>
          <p:nvPr/>
        </p:nvGrpSpPr>
        <p:grpSpPr>
          <a:xfrm>
            <a:off x="0" y="6572250"/>
            <a:ext cx="9144000" cy="277813"/>
            <a:chOff x="0" y="6572250"/>
            <a:chExt cx="9144000" cy="277813"/>
          </a:xfrm>
        </p:grpSpPr>
        <p:sp>
          <p:nvSpPr>
            <p:cNvPr id="22" name="21 Rectángulo"/>
            <p:cNvSpPr/>
            <p:nvPr/>
          </p:nvSpPr>
          <p:spPr>
            <a:xfrm>
              <a:off x="1785918" y="6572272"/>
              <a:ext cx="1285884" cy="276999"/>
            </a:xfrm>
            <a:prstGeom prst="rect">
              <a:avLst/>
            </a:prstGeom>
            <a:solidFill>
              <a:schemeClr val="bg2">
                <a:lumMod val="40000"/>
                <a:lumOff val="60000"/>
              </a:schemeClr>
            </a:solidFill>
            <a:ln>
              <a:noFill/>
            </a:ln>
          </p:spPr>
          <p:txBody>
            <a:bodyPr wrap="square">
              <a:spAutoFit/>
            </a:bodyPr>
            <a:lstStyle/>
            <a:p>
              <a:pPr algn="ctr">
                <a:defRPr/>
              </a:pPr>
              <a:r>
                <a:rPr lang="es-ES_tradnl" sz="1200" b="1" i="1" dirty="0" smtClean="0">
                  <a:solidFill>
                    <a:schemeClr val="bg1">
                      <a:lumMod val="50000"/>
                    </a:schemeClr>
                  </a:solidFill>
                </a:rPr>
                <a:t>Simulación MC</a:t>
              </a:r>
              <a:endParaRPr lang="es-ES" sz="1200" b="1" i="1" dirty="0">
                <a:solidFill>
                  <a:schemeClr val="bg1">
                    <a:lumMod val="50000"/>
                  </a:schemeClr>
                </a:solidFill>
              </a:endParaRPr>
            </a:p>
          </p:txBody>
        </p:sp>
        <p:sp>
          <p:nvSpPr>
            <p:cNvPr id="23" name="22 Rectángulo"/>
            <p:cNvSpPr/>
            <p:nvPr/>
          </p:nvSpPr>
          <p:spPr>
            <a:xfrm>
              <a:off x="857224" y="6572250"/>
              <a:ext cx="928694"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Objetivos</a:t>
              </a:r>
              <a:endParaRPr lang="es-ES" sz="1200" b="1" i="1" dirty="0">
                <a:solidFill>
                  <a:schemeClr val="bg1">
                    <a:lumMod val="50000"/>
                  </a:schemeClr>
                </a:solidFill>
              </a:endParaRPr>
            </a:p>
          </p:txBody>
        </p:sp>
        <p:sp>
          <p:nvSpPr>
            <p:cNvPr id="24" name="23 Rectángulo"/>
            <p:cNvSpPr/>
            <p:nvPr/>
          </p:nvSpPr>
          <p:spPr>
            <a:xfrm>
              <a:off x="0" y="6572250"/>
              <a:ext cx="1000100" cy="277813"/>
            </a:xfrm>
            <a:prstGeom prst="rect">
              <a:avLst/>
            </a:prstGeom>
            <a:solidFill>
              <a:schemeClr val="bg2">
                <a:lumMod val="40000"/>
                <a:lumOff val="60000"/>
              </a:schemeClr>
            </a:solidFill>
            <a:ln>
              <a:noFill/>
            </a:ln>
          </p:spPr>
          <p:txBody>
            <a:bodyPr wrap="square">
              <a:spAutoFit/>
            </a:bodyPr>
            <a:lstStyle/>
            <a:p>
              <a:pPr>
                <a:defRPr/>
              </a:pPr>
              <a:r>
                <a:rPr lang="es-ES" sz="1200" b="1" i="1" dirty="0" smtClean="0">
                  <a:solidFill>
                    <a:schemeClr val="bg1">
                      <a:lumMod val="50000"/>
                    </a:schemeClr>
                  </a:solidFill>
                </a:rPr>
                <a:t>Motivación</a:t>
              </a:r>
              <a:endParaRPr lang="es-ES" sz="1200" dirty="0">
                <a:solidFill>
                  <a:schemeClr val="bg1">
                    <a:lumMod val="50000"/>
                  </a:schemeClr>
                </a:solidFill>
              </a:endParaRPr>
            </a:p>
          </p:txBody>
        </p:sp>
        <p:sp>
          <p:nvSpPr>
            <p:cNvPr id="25" name="24 Rectángulo"/>
            <p:cNvSpPr/>
            <p:nvPr/>
          </p:nvSpPr>
          <p:spPr>
            <a:xfrm>
              <a:off x="7929586" y="6572250"/>
              <a:ext cx="1214414"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Conclusiones</a:t>
              </a:r>
              <a:endParaRPr lang="es-ES" sz="1200" b="1" i="1" dirty="0">
                <a:solidFill>
                  <a:schemeClr val="bg1">
                    <a:lumMod val="50000"/>
                  </a:schemeClr>
                </a:solidFill>
              </a:endParaRPr>
            </a:p>
          </p:txBody>
        </p:sp>
        <p:sp>
          <p:nvSpPr>
            <p:cNvPr id="26" name="25 Rectángulo"/>
            <p:cNvSpPr/>
            <p:nvPr/>
          </p:nvSpPr>
          <p:spPr>
            <a:xfrm>
              <a:off x="6572287" y="6572250"/>
              <a:ext cx="1500175"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t>Validación </a:t>
              </a:r>
              <a:r>
                <a:rPr lang="es-ES" sz="1200" b="1" i="1" dirty="0"/>
                <a:t>datos</a:t>
              </a:r>
            </a:p>
          </p:txBody>
        </p:sp>
        <p:sp>
          <p:nvSpPr>
            <p:cNvPr id="27" name="26 Rectángulo"/>
            <p:cNvSpPr/>
            <p:nvPr/>
          </p:nvSpPr>
          <p:spPr>
            <a:xfrm>
              <a:off x="4786326" y="6572250"/>
              <a:ext cx="2000252"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Validación </a:t>
              </a:r>
              <a:r>
                <a:rPr lang="es-ES" sz="1200" b="1" i="1" dirty="0">
                  <a:solidFill>
                    <a:schemeClr val="bg1">
                      <a:lumMod val="50000"/>
                    </a:schemeClr>
                  </a:solidFill>
                </a:rPr>
                <a:t>simulaciones</a:t>
              </a:r>
            </a:p>
          </p:txBody>
        </p:sp>
        <p:sp>
          <p:nvSpPr>
            <p:cNvPr id="28" name="27 Rectángulo"/>
            <p:cNvSpPr/>
            <p:nvPr/>
          </p:nvSpPr>
          <p:spPr>
            <a:xfrm>
              <a:off x="3000364" y="6572250"/>
              <a:ext cx="1928826"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Algoritmo desarrollado</a:t>
              </a:r>
            </a:p>
          </p:txBody>
        </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0"/>
          <p:cNvSpPr txBox="1">
            <a:spLocks noChangeArrowheads="1"/>
          </p:cNvSpPr>
          <p:nvPr/>
        </p:nvSpPr>
        <p:spPr bwMode="auto">
          <a:xfrm>
            <a:off x="2285984" y="642918"/>
            <a:ext cx="2703512" cy="461962"/>
          </a:xfrm>
          <a:prstGeom prst="rect">
            <a:avLst/>
          </a:prstGeom>
          <a:noFill/>
          <a:ln w="76200">
            <a:noFill/>
            <a:miter lim="800000"/>
            <a:headEnd/>
            <a:tailEnd type="none" w="lg" len="lg"/>
          </a:ln>
          <a:effectLst/>
        </p:spPr>
        <p:txBody>
          <a:bodyPr>
            <a:spAutoFit/>
          </a:bodyPr>
          <a:lstStyle/>
          <a:p>
            <a:pPr algn="just">
              <a:defRPr/>
            </a:pPr>
            <a:r>
              <a:rPr lang="es-ES_tradnl" sz="2400" b="1" dirty="0">
                <a:solidFill>
                  <a:srgbClr val="C00000"/>
                </a:solidFill>
                <a:effectLst>
                  <a:outerShdw blurRad="38100" dist="38100" dir="2700000" algn="tl">
                    <a:srgbClr val="000000">
                      <a:alpha val="43137"/>
                    </a:srgbClr>
                  </a:outerShdw>
                </a:effectLst>
              </a:rPr>
              <a:t>1</a:t>
            </a:r>
            <a:r>
              <a:rPr lang="es-ES_tradnl" sz="2400" b="1" dirty="0" smtClean="0">
                <a:solidFill>
                  <a:srgbClr val="C00000"/>
                </a:solidFill>
                <a:effectLst>
                  <a:outerShdw blurRad="38100" dist="38100" dir="2700000" algn="tl">
                    <a:srgbClr val="000000">
                      <a:alpha val="43137"/>
                    </a:srgbClr>
                  </a:outerShdw>
                </a:effectLst>
              </a:rPr>
              <a:t>. </a:t>
            </a:r>
            <a:r>
              <a:rPr lang="es-ES_tradnl" sz="2400" b="1" dirty="0" err="1">
                <a:solidFill>
                  <a:srgbClr val="C00000"/>
                </a:solidFill>
                <a:effectLst>
                  <a:outerShdw blurRad="38100" dist="38100" dir="2700000" algn="tl">
                    <a:srgbClr val="000000">
                      <a:alpha val="43137"/>
                    </a:srgbClr>
                  </a:outerShdw>
                </a:effectLst>
              </a:rPr>
              <a:t>Braquiterapia</a:t>
            </a:r>
            <a:endParaRPr lang="es-ES" sz="2400" b="1" dirty="0">
              <a:solidFill>
                <a:srgbClr val="C00000"/>
              </a:solidFill>
              <a:effectLst>
                <a:outerShdw blurRad="38100" dist="38100" dir="2700000" algn="tl">
                  <a:srgbClr val="000000">
                    <a:alpha val="43137"/>
                  </a:srgbClr>
                </a:outerShdw>
              </a:effectLst>
            </a:endParaRPr>
          </a:p>
        </p:txBody>
      </p:sp>
      <p:sp>
        <p:nvSpPr>
          <p:cNvPr id="8" name="Text Box 10"/>
          <p:cNvSpPr txBox="1">
            <a:spLocks noChangeArrowheads="1"/>
          </p:cNvSpPr>
          <p:nvPr/>
        </p:nvSpPr>
        <p:spPr bwMode="auto">
          <a:xfrm>
            <a:off x="1643042" y="5110177"/>
            <a:ext cx="4703763" cy="461963"/>
          </a:xfrm>
          <a:prstGeom prst="rect">
            <a:avLst/>
          </a:prstGeom>
          <a:noFill/>
          <a:ln w="76200">
            <a:noFill/>
            <a:miter lim="800000"/>
            <a:headEnd/>
            <a:tailEnd type="none" w="lg" len="lg"/>
          </a:ln>
          <a:effectLst/>
        </p:spPr>
        <p:txBody>
          <a:bodyPr>
            <a:spAutoFit/>
          </a:bodyPr>
          <a:lstStyle/>
          <a:p>
            <a:pPr algn="just">
              <a:defRPr/>
            </a:pPr>
            <a:r>
              <a:rPr lang="es-ES_tradnl" sz="2400" b="1" dirty="0" smtClean="0">
                <a:solidFill>
                  <a:srgbClr val="C00000"/>
                </a:solidFill>
                <a:effectLst>
                  <a:outerShdw blurRad="38100" dist="38100" dir="2700000" algn="tl">
                    <a:srgbClr val="000000">
                      <a:alpha val="43137"/>
                    </a:srgbClr>
                  </a:outerShdw>
                </a:effectLst>
              </a:rPr>
              <a:t> </a:t>
            </a:r>
            <a:r>
              <a:rPr lang="es-ES_tradnl" sz="2400" b="1" dirty="0">
                <a:solidFill>
                  <a:srgbClr val="C00000"/>
                </a:solidFill>
                <a:effectLst>
                  <a:outerShdw blurRad="38100" dist="38100" dir="2700000" algn="tl">
                    <a:srgbClr val="000000">
                      <a:alpha val="43137"/>
                    </a:srgbClr>
                  </a:outerShdw>
                </a:effectLst>
              </a:rPr>
              <a:t>Radioterapia </a:t>
            </a:r>
            <a:r>
              <a:rPr lang="es-ES_tradnl" sz="2400" b="1" dirty="0" err="1">
                <a:solidFill>
                  <a:srgbClr val="C00000"/>
                </a:solidFill>
                <a:effectLst>
                  <a:outerShdw blurRad="38100" dist="38100" dir="2700000" algn="tl">
                    <a:srgbClr val="000000">
                      <a:alpha val="43137"/>
                    </a:srgbClr>
                  </a:outerShdw>
                </a:effectLst>
              </a:rPr>
              <a:t>Intraoperatoria</a:t>
            </a:r>
            <a:endParaRPr lang="es-ES" sz="2400" b="1" dirty="0">
              <a:solidFill>
                <a:srgbClr val="C00000"/>
              </a:solidFill>
              <a:effectLst>
                <a:outerShdw blurRad="38100" dist="38100" dir="2700000" algn="tl">
                  <a:srgbClr val="000000">
                    <a:alpha val="43137"/>
                  </a:srgbClr>
                </a:outerShdw>
              </a:effectLst>
            </a:endParaRPr>
          </a:p>
        </p:txBody>
      </p:sp>
      <p:grpSp>
        <p:nvGrpSpPr>
          <p:cNvPr id="23" name="22 Grupo"/>
          <p:cNvGrpSpPr/>
          <p:nvPr/>
        </p:nvGrpSpPr>
        <p:grpSpPr>
          <a:xfrm>
            <a:off x="571472" y="2571744"/>
            <a:ext cx="5643562" cy="2521509"/>
            <a:chOff x="714377" y="857251"/>
            <a:chExt cx="5643562" cy="2521509"/>
          </a:xfrm>
        </p:grpSpPr>
        <p:sp>
          <p:nvSpPr>
            <p:cNvPr id="6" name="Text Box 10"/>
            <p:cNvSpPr txBox="1">
              <a:spLocks noChangeArrowheads="1"/>
            </p:cNvSpPr>
            <p:nvPr/>
          </p:nvSpPr>
          <p:spPr bwMode="auto">
            <a:xfrm>
              <a:off x="2214575" y="857251"/>
              <a:ext cx="3714750" cy="461963"/>
            </a:xfrm>
            <a:prstGeom prst="rect">
              <a:avLst/>
            </a:prstGeom>
            <a:noFill/>
            <a:ln w="76200">
              <a:noFill/>
              <a:miter lim="800000"/>
              <a:headEnd/>
              <a:tailEnd type="none" w="lg" len="lg"/>
            </a:ln>
            <a:effectLst/>
          </p:spPr>
          <p:txBody>
            <a:bodyPr>
              <a:spAutoFit/>
            </a:bodyPr>
            <a:lstStyle/>
            <a:p>
              <a:pPr algn="just">
                <a:defRPr/>
              </a:pPr>
              <a:r>
                <a:rPr lang="es-ES_tradnl" sz="2400" b="1" dirty="0">
                  <a:solidFill>
                    <a:srgbClr val="C00000"/>
                  </a:solidFill>
                  <a:effectLst>
                    <a:outerShdw blurRad="38100" dist="38100" dir="2700000" algn="tl">
                      <a:srgbClr val="000000">
                        <a:alpha val="43137"/>
                      </a:srgbClr>
                    </a:outerShdw>
                  </a:effectLst>
                </a:rPr>
                <a:t>2</a:t>
              </a:r>
              <a:r>
                <a:rPr lang="es-ES_tradnl" sz="2400" b="1" dirty="0" smtClean="0">
                  <a:solidFill>
                    <a:srgbClr val="C00000"/>
                  </a:solidFill>
                  <a:effectLst>
                    <a:outerShdw blurRad="38100" dist="38100" dir="2700000" algn="tl">
                      <a:srgbClr val="000000">
                        <a:alpha val="43137"/>
                      </a:srgbClr>
                    </a:outerShdw>
                  </a:effectLst>
                </a:rPr>
                <a:t>. </a:t>
              </a:r>
              <a:r>
                <a:rPr lang="es-ES_tradnl" sz="2400" b="1" dirty="0">
                  <a:solidFill>
                    <a:srgbClr val="C00000"/>
                  </a:solidFill>
                  <a:effectLst>
                    <a:outerShdw blurRad="38100" dist="38100" dir="2700000" algn="tl">
                      <a:srgbClr val="000000">
                        <a:alpha val="43137"/>
                      </a:srgbClr>
                    </a:outerShdw>
                  </a:effectLst>
                </a:rPr>
                <a:t>Radioterapia Externa </a:t>
              </a:r>
              <a:endParaRPr lang="es-ES" sz="2400" b="1" dirty="0">
                <a:solidFill>
                  <a:srgbClr val="C00000"/>
                </a:solidFill>
                <a:effectLst>
                  <a:outerShdw blurRad="38100" dist="38100" dir="2700000" algn="tl">
                    <a:srgbClr val="000000">
                      <a:alpha val="43137"/>
                    </a:srgbClr>
                  </a:outerShdw>
                </a:effectLst>
              </a:endParaRPr>
            </a:p>
          </p:txBody>
        </p:sp>
        <p:sp>
          <p:nvSpPr>
            <p:cNvPr id="6149" name="8 Rectángulo"/>
            <p:cNvSpPr>
              <a:spLocks noChangeArrowheads="1"/>
            </p:cNvSpPr>
            <p:nvPr/>
          </p:nvSpPr>
          <p:spPr bwMode="auto">
            <a:xfrm>
              <a:off x="714377" y="1285879"/>
              <a:ext cx="5643562" cy="2092881"/>
            </a:xfrm>
            <a:prstGeom prst="rect">
              <a:avLst/>
            </a:prstGeom>
            <a:noFill/>
            <a:ln w="9525">
              <a:noFill/>
              <a:miter lim="800000"/>
              <a:headEnd/>
              <a:tailEnd/>
            </a:ln>
          </p:spPr>
          <p:txBody>
            <a:bodyPr>
              <a:spAutoFit/>
            </a:bodyPr>
            <a:lstStyle/>
            <a:p>
              <a:pPr algn="just">
                <a:buClr>
                  <a:srgbClr val="C00000"/>
                </a:buClr>
                <a:buSzPct val="95000"/>
                <a:buFont typeface="Wingdings" pitchFamily="2" charset="2"/>
                <a:buChar char="ü"/>
              </a:pPr>
              <a:r>
                <a:rPr lang="es-ES" dirty="0"/>
                <a:t> </a:t>
              </a:r>
              <a:r>
                <a:rPr lang="es-ES" sz="2000" dirty="0"/>
                <a:t>La fuente de radiación se sitúa a cierta distancia del paciente </a:t>
              </a:r>
            </a:p>
            <a:p>
              <a:pPr>
                <a:buClr>
                  <a:srgbClr val="C00000"/>
                </a:buClr>
                <a:buSzPct val="95000"/>
                <a:buFont typeface="Wingdings" pitchFamily="2" charset="2"/>
                <a:buChar char="ü"/>
              </a:pPr>
              <a:endParaRPr lang="es-ES" sz="1000" dirty="0"/>
            </a:p>
            <a:p>
              <a:pPr algn="just">
                <a:buClr>
                  <a:srgbClr val="C00000"/>
                </a:buClr>
                <a:buSzPct val="95000"/>
                <a:buFont typeface="Wingdings" pitchFamily="2" charset="2"/>
                <a:buChar char="ü"/>
              </a:pPr>
              <a:r>
                <a:rPr lang="es-ES" sz="2000" dirty="0"/>
                <a:t> Las radiaciones son generadas y emitidas generalmente por aceleradores lineales capaces de realizar tratamientos de muy alta precisión</a:t>
              </a:r>
            </a:p>
          </p:txBody>
        </p:sp>
      </p:grpSp>
      <p:sp>
        <p:nvSpPr>
          <p:cNvPr id="6150" name="9 Rectángulo"/>
          <p:cNvSpPr>
            <a:spLocks noChangeArrowheads="1"/>
          </p:cNvSpPr>
          <p:nvPr/>
        </p:nvSpPr>
        <p:spPr bwMode="auto">
          <a:xfrm>
            <a:off x="642910" y="1142984"/>
            <a:ext cx="5429250" cy="1477328"/>
          </a:xfrm>
          <a:prstGeom prst="rect">
            <a:avLst/>
          </a:prstGeom>
          <a:noFill/>
          <a:ln w="9525">
            <a:noFill/>
            <a:miter lim="800000"/>
            <a:headEnd/>
            <a:tailEnd/>
          </a:ln>
        </p:spPr>
        <p:txBody>
          <a:bodyPr>
            <a:spAutoFit/>
          </a:bodyPr>
          <a:lstStyle/>
          <a:p>
            <a:pPr algn="just">
              <a:buClr>
                <a:srgbClr val="C00000"/>
              </a:buClr>
              <a:buSzPct val="95000"/>
              <a:buFont typeface="Wingdings" pitchFamily="2" charset="2"/>
              <a:buChar char="ü"/>
            </a:pPr>
            <a:r>
              <a:rPr lang="es-ES" dirty="0"/>
              <a:t> </a:t>
            </a:r>
            <a:r>
              <a:rPr lang="es-ES" sz="2000" dirty="0"/>
              <a:t>La fuente de radiación se sitúa dentro del paciente </a:t>
            </a:r>
          </a:p>
          <a:p>
            <a:pPr algn="just">
              <a:buClr>
                <a:srgbClr val="C00000"/>
              </a:buClr>
              <a:buSzPct val="95000"/>
              <a:buFont typeface="Wingdings" pitchFamily="2" charset="2"/>
              <a:buChar char="ü"/>
            </a:pPr>
            <a:endParaRPr lang="es-ES" sz="1000" dirty="0"/>
          </a:p>
          <a:p>
            <a:pPr algn="just">
              <a:buClr>
                <a:srgbClr val="C00000"/>
              </a:buClr>
              <a:buSzPct val="95000"/>
              <a:buFont typeface="Wingdings" pitchFamily="2" charset="2"/>
              <a:buChar char="ü"/>
            </a:pPr>
            <a:r>
              <a:rPr lang="es-ES" sz="2000" dirty="0"/>
              <a:t> En este caso la fuente de radiación ionizante es un radionúclido encapsulado</a:t>
            </a:r>
          </a:p>
        </p:txBody>
      </p:sp>
      <p:sp>
        <p:nvSpPr>
          <p:cNvPr id="6151" name="12 Rectángulo"/>
          <p:cNvSpPr>
            <a:spLocks noChangeArrowheads="1"/>
          </p:cNvSpPr>
          <p:nvPr/>
        </p:nvSpPr>
        <p:spPr bwMode="auto">
          <a:xfrm>
            <a:off x="642938" y="5572125"/>
            <a:ext cx="5715000" cy="1446550"/>
          </a:xfrm>
          <a:prstGeom prst="rect">
            <a:avLst/>
          </a:prstGeom>
          <a:noFill/>
          <a:ln w="9525">
            <a:noFill/>
            <a:miter lim="800000"/>
            <a:headEnd/>
            <a:tailEnd/>
          </a:ln>
        </p:spPr>
        <p:txBody>
          <a:bodyPr>
            <a:spAutoFit/>
          </a:bodyPr>
          <a:lstStyle/>
          <a:p>
            <a:pPr algn="just">
              <a:buClr>
                <a:srgbClr val="C00000"/>
              </a:buClr>
              <a:buSzPct val="95000"/>
              <a:buFont typeface="Wingdings" pitchFamily="2" charset="2"/>
              <a:buChar char="ü"/>
            </a:pPr>
            <a:r>
              <a:rPr lang="es-ES" dirty="0"/>
              <a:t> </a:t>
            </a:r>
            <a:r>
              <a:rPr lang="es-ES" sz="2000" dirty="0"/>
              <a:t>Consiste en la irradiación del tumor durante el proceso de resección quirúrgica del </a:t>
            </a:r>
            <a:r>
              <a:rPr lang="es-ES" sz="2000" dirty="0" smtClean="0"/>
              <a:t>mismo</a:t>
            </a:r>
          </a:p>
          <a:p>
            <a:pPr algn="just">
              <a:buClr>
                <a:srgbClr val="C00000"/>
              </a:buClr>
              <a:buSzPct val="95000"/>
            </a:pPr>
            <a:r>
              <a:rPr lang="es-ES" sz="2000" dirty="0" smtClean="0"/>
              <a:t> </a:t>
            </a:r>
            <a:endParaRPr lang="es-ES" sz="2000" dirty="0"/>
          </a:p>
          <a:p>
            <a:pPr algn="just">
              <a:buClr>
                <a:srgbClr val="C00000"/>
              </a:buClr>
              <a:buSzPct val="95000"/>
              <a:buFont typeface="Wingdings" pitchFamily="2" charset="2"/>
              <a:buChar char="ü"/>
            </a:pPr>
            <a:endParaRPr lang="es-ES" sz="1000" dirty="0"/>
          </a:p>
          <a:p>
            <a:pPr algn="just">
              <a:buClr>
                <a:srgbClr val="C00000"/>
              </a:buClr>
              <a:buSzPct val="95000"/>
            </a:pPr>
            <a:endParaRPr lang="es-ES" dirty="0"/>
          </a:p>
        </p:txBody>
      </p:sp>
      <p:sp>
        <p:nvSpPr>
          <p:cNvPr id="6152" name="4 Rectángulo"/>
          <p:cNvSpPr>
            <a:spLocks noChangeArrowheads="1"/>
          </p:cNvSpPr>
          <p:nvPr/>
        </p:nvSpPr>
        <p:spPr bwMode="auto">
          <a:xfrm>
            <a:off x="2643188" y="0"/>
            <a:ext cx="6500812" cy="1077218"/>
          </a:xfrm>
          <a:prstGeom prst="rect">
            <a:avLst/>
          </a:prstGeom>
          <a:noFill/>
          <a:ln w="9525">
            <a:noFill/>
            <a:miter lim="800000"/>
            <a:headEnd/>
            <a:tailEnd/>
          </a:ln>
        </p:spPr>
        <p:txBody>
          <a:bodyPr>
            <a:spAutoFit/>
          </a:bodyPr>
          <a:lstStyle/>
          <a:p>
            <a:pPr algn="r"/>
            <a:r>
              <a:rPr lang="es-ES_tradnl" sz="3200" b="1" dirty="0">
                <a:solidFill>
                  <a:srgbClr val="262673"/>
                </a:solidFill>
              </a:rPr>
              <a:t>Tipos de Radioterapia</a:t>
            </a:r>
            <a:endParaRPr lang="es-ES" sz="3200" b="1" dirty="0">
              <a:solidFill>
                <a:srgbClr val="262673"/>
              </a:solidFill>
            </a:endParaRPr>
          </a:p>
          <a:p>
            <a:pPr algn="r"/>
            <a:endParaRPr lang="es-ES" sz="3200" dirty="0">
              <a:solidFill>
                <a:srgbClr val="262673"/>
              </a:solidFill>
            </a:endParaRPr>
          </a:p>
        </p:txBody>
      </p:sp>
      <p:cxnSp>
        <p:nvCxnSpPr>
          <p:cNvPr id="13" name="12 Conector recto"/>
          <p:cNvCxnSpPr/>
          <p:nvPr/>
        </p:nvCxnSpPr>
        <p:spPr>
          <a:xfrm flipV="1">
            <a:off x="4857752" y="500042"/>
            <a:ext cx="4186236" cy="6350"/>
          </a:xfrm>
          <a:prstGeom prst="line">
            <a:avLst/>
          </a:prstGeom>
          <a:ln>
            <a:solidFill>
              <a:srgbClr val="C00000"/>
            </a:solidFill>
          </a:ln>
        </p:spPr>
        <p:style>
          <a:lnRef idx="2">
            <a:schemeClr val="dk1"/>
          </a:lnRef>
          <a:fillRef idx="0">
            <a:schemeClr val="dk1"/>
          </a:fillRef>
          <a:effectRef idx="1">
            <a:schemeClr val="dk1"/>
          </a:effectRef>
          <a:fontRef idx="minor">
            <a:schemeClr val="tx1"/>
          </a:fontRef>
        </p:style>
      </p:cxnSp>
      <p:sp>
        <p:nvSpPr>
          <p:cNvPr id="6154" name="19 Marcador de número de diapositiva"/>
          <p:cNvSpPr>
            <a:spLocks noGrp="1"/>
          </p:cNvSpPr>
          <p:nvPr>
            <p:ph type="sldNum" sz="quarter" idx="12"/>
          </p:nvPr>
        </p:nvSpPr>
        <p:spPr>
          <a:noFill/>
          <a:ln>
            <a:miter lim="800000"/>
            <a:headEnd/>
            <a:tailEnd/>
          </a:ln>
        </p:spPr>
        <p:txBody>
          <a:bodyPr/>
          <a:lstStyle/>
          <a:p>
            <a:fld id="{B1015E1C-6B70-4E7E-AE4E-7311A442DB12}" type="slidenum">
              <a:rPr lang="es-ES" smtClean="0">
                <a:latin typeface="Arial" charset="0"/>
              </a:rPr>
              <a:pPr/>
              <a:t>5</a:t>
            </a:fld>
            <a:endParaRPr lang="es-ES" smtClean="0">
              <a:latin typeface="Arial" charset="0"/>
            </a:endParaRPr>
          </a:p>
        </p:txBody>
      </p:sp>
      <p:pic>
        <p:nvPicPr>
          <p:cNvPr id="6156" name="Picture 18"/>
          <p:cNvPicPr>
            <a:picLocks noChangeAspect="1" noChangeArrowheads="1"/>
          </p:cNvPicPr>
          <p:nvPr/>
        </p:nvPicPr>
        <p:blipFill>
          <a:blip r:embed="rId3"/>
          <a:srcRect l="6523"/>
          <a:stretch>
            <a:fillRect/>
          </a:stretch>
        </p:blipFill>
        <p:spPr bwMode="auto">
          <a:xfrm>
            <a:off x="6715140" y="2786058"/>
            <a:ext cx="2143125" cy="1785937"/>
          </a:xfrm>
          <a:prstGeom prst="rect">
            <a:avLst/>
          </a:prstGeom>
          <a:noFill/>
          <a:ln w="9525">
            <a:solidFill>
              <a:schemeClr val="tx1"/>
            </a:solidFill>
            <a:miter lim="800000"/>
            <a:headEnd/>
            <a:tailEnd/>
          </a:ln>
        </p:spPr>
      </p:pic>
      <p:sp>
        <p:nvSpPr>
          <p:cNvPr id="6157" name="AutoShape 20" descr="data:image/jpeg;base64,/9j/4AAQSkZJRgABAQAAAQABAAD/2wCEAAkGBxQTEhUUEhQUFRQVGBgYFhcYFxQYGBgUFBQXFxgYGBQYHCggGholHRUUITEhJSkrLi4uFx8zODMsNygtLisBCgoKDg0OGhAQFywcHBwsLiwsLCwsLCwsLCwsLCwsKywsLCwsLCwsLCwsLCwsLCwsLCwsLCwsLCwsNzc3LCsrK//AABEIAMIBAwMBIgACEQEDEQH/xAAcAAACAwEBAQEAAAAAAAAAAAADBAECBQAGBwj/xAA8EAABAwIEAwUHAwMEAQUAAAABAAIRAyExQVFhBBJxBSKBwfAGE5GhsdHhMkJSYnLxBxQjM4JzssLS4v/EABkBAAMBAQEAAAAAAAAAAAAAAAABAgMEBf/EACMRAQADAAMAAgICAwAAAAAAAAABAhEDITESQSIyBFETYXH/2gAMAwEAAhEDEQA/APSUmgRaJRzSsZUU2gNiMpurtmDF16s+vNr+sBlgIiUMQPuoLDOiN7qAPUnRM0vZItjukncJMnArTbUy+CkMMHMaJCY1j+68YmVdgdA0jxWlU4ecCAJSTmlrjiQgsQ+kYGp9XUU7/qyzysmaLrxmFSvSzGH1QpDaYkHVek9mu61zdDK83RAzywG62PZ2sPewTEi26z5Y2sr4urQ9VKo9WaocF57tBeLITtkd6C43SMF5StZ2SZcUvUbjkpVEkqzfis7iKmJyj5rReMSs/imTdTMGwe0mQJ1xXhfaOwOZJw2Xve0B3bLwftERljn1WV21GJ7PdkniuJp0W35j3tm2lfpDgOCbRptpsENaAB4Lwn+j3s37qm7iagh9Szdmr6U1q0p1GMuS3ahFlUopGSG8K0QE5q6FZQ4IUpChwXOUh0IkAuchuRnjNCeUgoXrlUlcgsIN4UFjSDiLqCwCPUKOHJLWwTEQmTR/cCLWI/HmvYn15dP1hnVGaZa4/BVa4gd6Sm6lMA8319YIYdNsc58kjC5hMzBTLHWsRfRAqM2BtY+SpRdBFojKUyOOp907YBKc5FvW/gmqNfUxv5qnF8P3retuiRggEHD8ovu7XsFBeQBI6KC49czt60QENpTAFh5qaD+VzTiWEK1KpjpmqOa6LR19Zoz6ETnb21F3MJ1VnFIdh1eakNRZaPNK860ZOO+s7GhFCc1FKFUKgwXjRLvamJS9VJUE6je6kOJGIC0qmCzeMnFTKohhdpmxXjB2ceJ4hlICA54k6AL1naue3zWj/p72XL6tdwtZrPMrP2W0Tlde24DhhTY1jRAaAB4JpQ1sdVJK1c8zqpQagVyhkoESoCpKgqJlB+hVFUlEKC46JGlyo46qCUN6CRZShwuQNIcPVEN6fNMOJiRfyWU2WgOyNhudE5QdLdHDJevPry6eQJY44R8CgmkZlltP8rqjj0lEbUtbH7ZIMpWmTbaFR5FpPrROVX4E2nFLPpSJBznonoVZUuNfV+qvxDnWLjKXNLvTmjc3igkDjCbmYV/ezcW+yFA3j6KXMAu0+tkBDqloOOXgm/fjA7dISLyCFD5jFKYEPTezVeXOYMMV6FeF9n6rm8S0z3TZe5C4v5Fcs7OG21VeEGojlCcFg1LFCqHFHqJaoUpVBOsfms3inzICf4iVl8W4XWcrrDA7Yd3ScsPFfQfZrghS4emzOJPU3Xh+C4f3vEMYLguBI2C+mxH0SpB8lusSQqFXLkIlaMoQSguViSqFM1ShuKu5DJSESqqqSVSYUhV4QSUZ7kComJRC5LON1yAVoHmaCbECB0VCQCCDlcJahVOBKYfYSQDJx2XsT68uvkLPqzYifJCo8SQQHZeoVjqEJ9MkSMZwSUvWq3JP6dEFx0zNvghcQDYjxCEDBibYhBTItwSHWIwKK0EG3j90KrW/kLT1uopVSZuLmAfJOC03UNpJjJVaIkWUsh0g+oUEI000wIQaosRgrP7pN1xBJxEEIC3BOLX0zofRX0MOBjfzXzmi7lDgTImx+y9p2DxfvKQObbfBcv8AIrvbfgt9NEhCeUV4QiVyOovUNkm9N1SkeIKlcQS4moAsTjawNzkn+LqheZ7c49tMEuOOCnNXHTb9iKIfxTnx+lv1X0Ir5z/pG9zzXquwJAb0C+kQqzGU2+UhOQX3RqphAZig1HsVEchAITALnXXFyhwQahhMnPdCG6ouL9UF8ICXPQ31FV7kB70sAhIXJYvXJDSg4cgBw2R2vmLZ+rI/DmWtkxZUbSE26n8L159eZXyAp9R5ZKS02d8tEy9gIkWOHqVQUxJvsdIS1QHPPNNkg/hwTotp9JpMTOm6UdwvKTBmcQbyEFjNcINxY4dF1HhsIwGO059U+/httunTdLUqBZJB69PtugYI1hDbY4dVYSLa5o/BstjK6peCbQgyzLyDkbobXBpgpoUgYymZS9akAQRn9QgpS+MrLW9leL5Kvu8n/UJBrWk7nLRDoOc17XAQWmFN6/KJhVJydfQ3BBepo1OZoIMyPmq1CvOl3wWquWVxdWCnuJfivLdt9qikLnvOs0a/YKPfFxOR2ze3+1WcOxz3ujQZnoF4CkanEv8Ae1OYM/azQJvjKJr1eeo/nANgP0tOm5TRfFhjgF1cfF8e5c3JyzM5D6R/pgxoovj+S9qCvDf6YUnNp1A/EmV7hc9520ta9Qq8oBajvQ3BSrQHGFRxRXtKDUamNCqN0QKjtUwTqgPIKMBd8JZ6M9pSz6lykA3PN0B1RS6ok6tQFMDF65KGoFKZNWmIY0xNvBRTcMfiETh7NaMZGWHh9lV9G9sPqV6k+vNp5AnMDPNcIZOgyiNN9wuebg+Ees0U2GQPr4FJQTR3Qc8/Wi6vTMybWt+TorsbIJvfLC+2hUG4I+GgKAGIj+pCewOJtlhvr0R6dC97n6jTqhuY5ul8/WEaI0A0WEE/JMEE2OBxOyIKTTHX1CYqgECBfTfbbZGgjUwsbDCfWG6saYDgTkM90dtC1/W34Va9HAj4fnUo08QKYJkQIvP32VaYAN2uF89/urB+ETPnoNld7uYdB49R9kux00+y+M5CWOwnunTY/daFcrzPNbcWnUBDd2u6kIeJF+UfuPRc/Lw73Do4+XOpF9ou1RSAa0c73mGN8ycgF867UqmpUcObnd+9+Vv2s6ZlG7c7cNVxDMZ778mj+LT9Vk0Xhw7phoxOnRRxcWdzA5eTeoMsmzGDoPNb/ZvZbaQ95UIJ3yWJwvaTaf8A1M5j/I4A/ZOMoVKp56rnEfwFhGsLWeO15zyExatI/wBvX+wnbLX8Q+mJgtkHI9F9AhfOvY/gHe+aaUcrP1O/aBk3rivorHDJc/NWK26bcdvlHajgqFqO5qoQsVgOCG9Geg1EAF6WqBHqFLVjZMy1ayS4gJiu7VIcTU3SBeqd0lXE7I1SpdJ8TxGZsAnBONPdSvP1u3xzGMFy0/x2/pPzh9B4aS0HmBt6n7piqzrG/wBDtul+EYQ1uVp9bI3NzEiI3y6Lvt64aeQq5mERhgfruN1FVsfC/XfbdEbUAgHDLpr02ReecPDP4bZwjs8Apb4fOdzmp5G4ON/keo03Qa7749I8vsiG4DrTP0y6bICxZmDgM8UF1MdcD0//ACufUsTc5Tp60RabAbSMLbH7bJgHmh316FM03gfqmMj5keaDWZBtcZnPdVp3geHwy3CWGZ5pJ0iJynIHfdCc+0Zg30jU+SNA/A+u6FVdbf6b7hL7ADjJkXyPk06HdXOVrXvvGeiDW1B6x5KruLDRLsMBqXZQMwq3IJTtLiWUaXO82aYAze7Jsa5yvEdr9tOfLS4czv1OB/QP4N/q1Kb9q+1Tzcoh1RwucW0m5gZe8Oq8lwnBPeYFqfzcst+Rmb1BytEUxadToFo8JwBcIbZrdN8ynuC7PmA4Q1uQw6dVtcI5rGkx3cD+dgtYjCmSfB9kNAiL+enVbnZPZHvXAYNZ/wBjsgI+uyjs7gTUJh3JTaJe84Bus/yS/bPbTSwUOHltBuJwdUdnfRZ8l5/Wqq1j2TPtB2+0M/2/BjlpiznjF3Q+a9D7Edre9o8hP/JTs7pkvl/EcRFhjlsETsjth/D1W1Kc2MOH8gdllbh2rSL5L7jzKhclOze0mV6YqUzIOIzB0IRiVyTGTjoidQ4oD3K7nJeo7RIwyUnWddGquukqrkGDVdBWVxL/AIpjjK/wWPxfEXTjucgTOeq8RxEAjILA4+u55jBsLSq9619VDeDzxy+K7uHh+MbLk5ObeoedHCjM/Jct9vBg5Erl1Oft7OlV7jSZsNMU01oImccsPjoUm2ORhw29fRdQde2ePryUWjs6+QNWE4/4C5gEETM4EZAajzQqtr3tj1Vg4RY3PqDopUh8Wg3zJVPeyb20336Kr6nKQdcvWaq99jp8xqmBWOIBtY/T77qRUiLfcRvmEnUnlBGBx9ao7Hy2+W6JApqc0aEePXYq1MQbHbaPvulmvyv9h91cOvLT09aIB6nWta3UeroFR5JOMiSZ+qtTcIBGfqR9lFI4nECfCOuSXUAtxVQMBd8sydAvM9u9plmbRVIjak06avRPajt33Vmn/kM8jIuxp/e7+orF7N7Ie8B1UG974nqNSsZtN5yFzlfWdw/BPr1BMimMv3Pdq46L1vA9lhlyJHL8D9kTg+FDY5YjDG86FaNBnduc8d1vFYrDPdApUxHX4zofuubw/MDzd1gu9/7WgfU7JpvCwwvqEMpD9TvIauOixe1OP967Atps/wCunl/c7Vx0UXvPkKiPsTtTtn3jfd0pp8O39Lc3n+TzvosLiOIvHx/CrxFaThPTPbZN8N2bNzNx8em6KUwTOsxvDPqEls7La4XszlAJbJzCYoNDcLWw+gCZZXbFua49GVqg72Fx5oPlt2n9QXtuG49lVssPzXgy7vSIBgdPBVbULTLSWnbDqseTgi7Xj5Pj6+gPOqWqOXnOH9oajQeYc7RriPur1faNpnlaTquS3BeJx0RzValaqkOLqrPPbZIwgZ/ZK1qrnfuxFv8ACqv8a0+lbnr9BcZxciG6x1jFJF2M3jPQKnEF0GI7qrScTBBxxBXXx8VaeOW15tIj6kYCd/oPDFcyuBN7oJq2Igd7EZIYaD3iNflmtEGDxA1PguSgruFrLk9GvbUR3QTpB+5CrUachG+m+4UUmy1s4D5/Yo4qADy1lTJ08hTngD+Q+YXNMEkiQYj7g+SoKgLjBHM2zovY+azuI7RL3hjLAWJyUx2rGlUdzdBbxUU7bn8Yj7JGr2nSpiHvaMsfLzWLxvtjRAPKHPM9BI+oSm8R7JxG+PSPbkDE5KjYBkH1/KNNlg8P20+vy+7bj4wN1rNZBucvR/CcTvhZnRy0TkPiJz3lQ8gCQLnEZfHRAyJJxy266q9B0tg39ZJwB5JBvhc7dOqxe3uNqlzGUAecgECLCP5HOMVsEtE8uMY6lLcXx9OjT95UcGxhkSdAM1NvDhl9j+zPITU4h3va7jJcbjwGmy1nMDRLRMTB2z/wsDh/aM8RHuWwJv1+69ADIiL2M6anonWIzop9Kugi1iLHxOC1OBph4capDabIJOsftGpS7eBxc4htMXJOJ2GpKx+2e2feENYOVrR3WjIanUqL33qqszt3bnavvHAXFNv6Gaf1OGZWTQ4d9WTcN1/+SaodmE96pcnALWp0OUARHmqpTITMs+jwLWWBE4Hf8pu+mFx1TDqAMeifHVdRZB72I8L5LRJSruMcQpYB4C6ZNO5Pq+WxQXMaLG3kR5BI8VEgTjl4bbqWviYM53tdXdS5rQRp18pUvp8oFp1Om8J6ACTpiLjy67qjCMR4+tkWtWyi3mgVHgCcz8LbaIJeMCLXv0VSOa0wdPNLucYMjfw23Xe+sCLk56Qn4UuqNsRsUFjYFjjedE450jmGPr5pR9C5I6AdcSgLOdewuB8VWmS5VDIFsMN7+avSpRtGB1SCOWLC2y5N+6GZ+YHyUpDHoaNWWgYEj11CT7Y473NFzyAC0Q06uNgAtHhQOUTFxbqvD+3fH81RtFsQ27r/ALlHLb4wfHG1hgdh9s8nEVGy7nc2JJPLJ/UEz2v2m9tEim2qX81+Qd3l3KE3sZ9RjjAsLRY9RqszheIrz7r3paGn9MC41XPMWiPi22N0mz/cvsabmA7E26rT4Hhw181Kb3xAEgxbNet7K4Jr2kuecLmZgbBVrcNw/MGh/MTjDvJOKWj+im0T5q3Z3aXIzuU+UOMB0Yxkt+gxzmS74JbgOG4cREWwBJI6ifotMXiI2j6bFdFdztH/AApVpwM4Iw8jtuqcE0kxNjcJmpSIJzHq20IXBi1hcT4TnHkmTP7b7aZw0gnnfeGjzXh+Ip1uNfJJg4n9rBoAvTdsez/vKzSG8rc3STzu3nDotrhezm02wwRzX2EYndZxWbT+Xi/lkZCOyOy6dBgDREgA6+G5W3wPBB01H92ky73dMhukAwlsT0d9T4pvtLjDXYyk0clNuLc3OGp0VW3Mgq59sPtztl3FP5KI5aTMOgz8VbhOAayCBJOJxunf9q1gDRZuW07/AHV6DS2BYgGydaxBTOrD9J7vWMpVGjAkmB+nY6wmasgGDY+fmoAkXyPoFUAqpnQED5flBcCTmfIbbbI9WpMaGZnEboVOnFs4z+h+6CD54JBwGYvH5KCagBwBvfc/hPwLYAkST9/JK1mC9rHLYYICwMYYfym8erKKtYEgHHIabzooY4AR+o59PwpYNptH4QA6tLG/rOBql2UQZAF5Eg4H/CYdBvg4Hw6oTHGbbj7hCQ6vDi9susAoNfhHCZgYTpt4JtnE+BCrWJsTfUZdEGQ5DqRods46pyBiQBpH0Oyq50OjEkcwVmQf1DW22nVAgvUaA6BhmdDr1PkobAN88so6q9QGSLYX2GXVDa8xcRp9vFAXDf6Z3lSoe5s4HwwXIyTx6KkTyCLmLDTovI8b7NvNcOh0TLp/c7QaL2HDVG8o1j6I1arzAkm8coJw8fwpvG20uP8AWGVw9ANAAHr1kvLds9gNdUNRpdIPcDcycebQLU7Qo8Tz8vv6MYiJE7FKDhOKNw6k6f6iFna9J9aRWY8P+zfBPo/8jo5txbxatCvwtCtPv+Fpl2IexxY6T0gSsSlS44kNHuTPdHe+R1CNwQrGoWukchIdpIxg5o/DkHdRT7M8O6XUuJrcO7+NQBzRGcjJDPZPGUqZqCpSq0m4uabkf24yt+mBAt16HPpshsotBNouZGR367Ijjzyx/LfoDseq97CX4CI32OyfqECC0Y47fjRCkxpsFxffK/yjOFqh1TE2tn0OXXdUoOIJBw3z/wAKjnXMSDl9+qtScCJMz6+SYFqPAiMJnxQajQDM/wCERoE/RV5bxaBh1S0YpJNj6CkTf5dAq1WGYPX8IhbrAOek9EaMQ2uREZ4nHxhSXOMxE/VBLL2t603V+eDaRbBGhPvbfqEH5FVc63d1j44qHQRlMz+UNlMjrj1G26ZDiqNj9/sEIm5wtFtZ03UtZeT4qvFUxYiZHn6ska/u4EjE/RRRpkG2GfRVp1rCTcWPrRVa4GADgT89EQQhbJdeJ8s1IYwjAgDHUdNZxXOo64HP6D8oT5vJtltqUwtTpsdYYzY7/hWq0QGwLiflqN0o+7j0FtshOu6LWq3znP1oEBB4Rpwu6bHCXabQofTAxvB/ySrOfPKQNz06alc9tt/kT9ggLP4MC+ZNuuQOkWQXUJxm36ichrb5LmcUBiThHT/KuHzcRIuROe22cIBQUwLExtj0uuRxVbkwHeY+SlLD1s8NUlrcMLzvpqNlWqAJkwcovbUadF1IiG5Tr9Vd1MXm8Y77Jz6isfjBRnCNMSATMzFuvVSaDcA0aCMZ3KZe2SOUxr/jRVc7QXz6bJYvQBwjXYtH0k+SNygd0WEXsLu9ZqxdMDxB8vwgucSRNtN9glgkT3cTmDlv9kN5BIyv66otI81zYzhgJVajZmBEerjLqmAQ8tEGD6w3UtggGb438tl3uL2sM/n8t0OlSdMESZx+kIJD3C42v9t11Ifuwm0+slc8KCTfFDpMMQ7D1ggCiYk52jbWcipc2AdovqrVKcAEXnEKjhfOMZ06oPVq0d2M/V0IuMi2OPQeSK6wE4a9foVSrTJvpYny8EGvAxvOO53Q6gIM4nE6dAiAYOnD66qPdyLD8n1mkCz7twm5PX8BBkwLHrmOgTXNNj6P/wBd1JNiTYAY/UjyTgpAoVxOFsL/AECb92DnjhsNt0Ci2Th+Acuu6YmAbiMZPnsEwC+hDjAH3OiB7kA93H6HMgbYK1N+R9AlQ8SdTN5+Q6DFBGqZIAJk9NNtzoorsBiI8idUE42kE46DUwuDoEYZHXYboClUCJwHqehKo4WJjDLyCK4TjAJw2AzQqjYO0evEoCj6kAbXnT+ooXvXQActsZ+6JSeZItoBqdPDRUIiLyCbHz6lBIe0HLDHSdegQhTtsPiAfqmAQCZ09DqcUEkRAk3kHC+fwQA3BoMOcZ2BI2v0XIgbuB1N1yCbnD/pZ4oww8QuXJT6dP1DqY/+SqD3j0ULkzHKX4rDwXLkoCzMuiJUP/tXLkwLSy25Y+a6oP1LlyRl2C/i1TxDbnqFy5MhOEFlH7qn9oUrkAucuis091vRcuQYVXL+5M8P+n4rlyky9XFnVTQy/wDUcPCFK5OCKU/v9Udw7o6rlyPsQTpYn+5S498+s1C5VIk4c/7h9EOv+k9SuXJEvHcd/wCCUmx8fquXIAMWd/YjVsevLK5cqKAqR7/xU1R3Hf2+a5cpEgx68Fy5cgn/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ES"/>
          </a:p>
        </p:txBody>
      </p:sp>
      <p:pic>
        <p:nvPicPr>
          <p:cNvPr id="6158" name="Picture 22" descr="http://www.vivirmejor.com/images/stories/01-010/braquiterapia_05.jpg"/>
          <p:cNvPicPr>
            <a:picLocks noChangeAspect="1" noChangeArrowheads="1"/>
          </p:cNvPicPr>
          <p:nvPr/>
        </p:nvPicPr>
        <p:blipFill>
          <a:blip r:embed="rId4"/>
          <a:srcRect/>
          <a:stretch>
            <a:fillRect/>
          </a:stretch>
        </p:blipFill>
        <p:spPr bwMode="auto">
          <a:xfrm>
            <a:off x="6715140" y="928670"/>
            <a:ext cx="2190750" cy="1643062"/>
          </a:xfrm>
          <a:prstGeom prst="rect">
            <a:avLst/>
          </a:prstGeom>
          <a:noFill/>
          <a:ln w="9525">
            <a:solidFill>
              <a:schemeClr val="tx1"/>
            </a:solidFill>
            <a:miter lim="800000"/>
            <a:headEnd/>
            <a:tailEnd/>
          </a:ln>
        </p:spPr>
      </p:pic>
      <p:pic>
        <p:nvPicPr>
          <p:cNvPr id="6159" name="Picture 24" descr="http://www.clinicabiblica.com/images/RIO.jpg"/>
          <p:cNvPicPr>
            <a:picLocks noChangeAspect="1" noChangeArrowheads="1"/>
          </p:cNvPicPr>
          <p:nvPr/>
        </p:nvPicPr>
        <p:blipFill>
          <a:blip r:embed="rId5"/>
          <a:srcRect r="5713"/>
          <a:stretch>
            <a:fillRect/>
          </a:stretch>
        </p:blipFill>
        <p:spPr bwMode="auto">
          <a:xfrm>
            <a:off x="6786563" y="4857750"/>
            <a:ext cx="2214562" cy="1635125"/>
          </a:xfrm>
          <a:prstGeom prst="rect">
            <a:avLst/>
          </a:prstGeom>
          <a:noFill/>
          <a:ln w="9525">
            <a:solidFill>
              <a:schemeClr val="tx1"/>
            </a:solidFill>
            <a:miter lim="800000"/>
            <a:headEnd/>
            <a:tailEnd/>
          </a:ln>
        </p:spPr>
      </p:pic>
      <p:grpSp>
        <p:nvGrpSpPr>
          <p:cNvPr id="31" name="30 Grupo"/>
          <p:cNvGrpSpPr/>
          <p:nvPr/>
        </p:nvGrpSpPr>
        <p:grpSpPr>
          <a:xfrm>
            <a:off x="0" y="6572250"/>
            <a:ext cx="9144000" cy="277813"/>
            <a:chOff x="0" y="6572250"/>
            <a:chExt cx="9144000" cy="277813"/>
          </a:xfrm>
        </p:grpSpPr>
        <p:sp>
          <p:nvSpPr>
            <p:cNvPr id="40" name="39 Rectángulo"/>
            <p:cNvSpPr/>
            <p:nvPr/>
          </p:nvSpPr>
          <p:spPr>
            <a:xfrm>
              <a:off x="1785918" y="6572272"/>
              <a:ext cx="1285884" cy="276999"/>
            </a:xfrm>
            <a:prstGeom prst="rect">
              <a:avLst/>
            </a:prstGeom>
            <a:solidFill>
              <a:schemeClr val="bg2">
                <a:lumMod val="40000"/>
                <a:lumOff val="60000"/>
              </a:schemeClr>
            </a:solidFill>
            <a:ln>
              <a:noFill/>
            </a:ln>
          </p:spPr>
          <p:txBody>
            <a:bodyPr wrap="square">
              <a:spAutoFit/>
            </a:bodyPr>
            <a:lstStyle/>
            <a:p>
              <a:pPr>
                <a:defRPr/>
              </a:pPr>
              <a:r>
                <a:rPr lang="es-ES_tradnl" sz="1200" b="1" i="1" dirty="0" smtClean="0">
                  <a:solidFill>
                    <a:schemeClr val="bg1">
                      <a:lumMod val="50000"/>
                    </a:schemeClr>
                  </a:solidFill>
                </a:rPr>
                <a:t>Simulación MC</a:t>
              </a:r>
              <a:endParaRPr lang="es-ES" sz="1200" b="1" i="1" dirty="0">
                <a:solidFill>
                  <a:schemeClr val="bg1">
                    <a:lumMod val="50000"/>
                  </a:schemeClr>
                </a:solidFill>
              </a:endParaRPr>
            </a:p>
          </p:txBody>
        </p:sp>
        <p:sp>
          <p:nvSpPr>
            <p:cNvPr id="41" name="40 Rectángulo"/>
            <p:cNvSpPr/>
            <p:nvPr/>
          </p:nvSpPr>
          <p:spPr>
            <a:xfrm>
              <a:off x="857224" y="6572250"/>
              <a:ext cx="928694"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Objetivos</a:t>
              </a:r>
              <a:endParaRPr lang="es-ES" sz="1200" b="1" i="1" dirty="0">
                <a:solidFill>
                  <a:schemeClr val="bg1">
                    <a:lumMod val="50000"/>
                  </a:schemeClr>
                </a:solidFill>
              </a:endParaRPr>
            </a:p>
          </p:txBody>
        </p:sp>
        <p:sp>
          <p:nvSpPr>
            <p:cNvPr id="42" name="41 Rectángulo"/>
            <p:cNvSpPr/>
            <p:nvPr/>
          </p:nvSpPr>
          <p:spPr>
            <a:xfrm>
              <a:off x="0" y="6572250"/>
              <a:ext cx="1000100" cy="277813"/>
            </a:xfrm>
            <a:prstGeom prst="rect">
              <a:avLst/>
            </a:prstGeom>
            <a:solidFill>
              <a:schemeClr val="bg2">
                <a:lumMod val="40000"/>
                <a:lumOff val="60000"/>
              </a:schemeClr>
            </a:solidFill>
            <a:ln>
              <a:noFill/>
            </a:ln>
          </p:spPr>
          <p:txBody>
            <a:bodyPr wrap="square">
              <a:spAutoFit/>
            </a:bodyPr>
            <a:lstStyle/>
            <a:p>
              <a:pPr>
                <a:defRPr/>
              </a:pPr>
              <a:r>
                <a:rPr lang="es-ES" sz="1200" b="1" i="1" dirty="0" smtClean="0"/>
                <a:t>Motivación</a:t>
              </a:r>
              <a:endParaRPr lang="es-ES" sz="1200" dirty="0"/>
            </a:p>
          </p:txBody>
        </p:sp>
        <p:sp>
          <p:nvSpPr>
            <p:cNvPr id="43" name="42 Rectángulo"/>
            <p:cNvSpPr/>
            <p:nvPr/>
          </p:nvSpPr>
          <p:spPr>
            <a:xfrm>
              <a:off x="7929586" y="6572250"/>
              <a:ext cx="1214414"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Conclusiones</a:t>
              </a:r>
              <a:endParaRPr lang="es-ES" sz="1200" b="1" i="1" dirty="0">
                <a:solidFill>
                  <a:schemeClr val="bg1">
                    <a:lumMod val="50000"/>
                  </a:schemeClr>
                </a:solidFill>
              </a:endParaRPr>
            </a:p>
          </p:txBody>
        </p:sp>
        <p:sp>
          <p:nvSpPr>
            <p:cNvPr id="44" name="43 Rectángulo"/>
            <p:cNvSpPr/>
            <p:nvPr/>
          </p:nvSpPr>
          <p:spPr>
            <a:xfrm>
              <a:off x="6572287" y="6572250"/>
              <a:ext cx="1500175"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Validación </a:t>
              </a:r>
              <a:r>
                <a:rPr lang="es-ES" sz="1200" b="1" i="1" dirty="0">
                  <a:solidFill>
                    <a:schemeClr val="bg1">
                      <a:lumMod val="50000"/>
                    </a:schemeClr>
                  </a:solidFill>
                </a:rPr>
                <a:t>datos</a:t>
              </a:r>
            </a:p>
          </p:txBody>
        </p:sp>
        <p:sp>
          <p:nvSpPr>
            <p:cNvPr id="45" name="44 Rectángulo"/>
            <p:cNvSpPr/>
            <p:nvPr/>
          </p:nvSpPr>
          <p:spPr>
            <a:xfrm>
              <a:off x="4786326" y="6572250"/>
              <a:ext cx="2000252"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Validación </a:t>
              </a:r>
              <a:r>
                <a:rPr lang="es-ES" sz="1200" b="1" i="1" dirty="0">
                  <a:solidFill>
                    <a:schemeClr val="bg1">
                      <a:lumMod val="50000"/>
                    </a:schemeClr>
                  </a:solidFill>
                </a:rPr>
                <a:t>simulaciones</a:t>
              </a:r>
            </a:p>
          </p:txBody>
        </p:sp>
        <p:sp>
          <p:nvSpPr>
            <p:cNvPr id="46" name="45 Rectángulo"/>
            <p:cNvSpPr/>
            <p:nvPr/>
          </p:nvSpPr>
          <p:spPr>
            <a:xfrm>
              <a:off x="3000364" y="6572250"/>
              <a:ext cx="1928826" cy="276999"/>
            </a:xfrm>
            <a:prstGeom prst="rect">
              <a:avLst/>
            </a:prstGeom>
            <a:solidFill>
              <a:schemeClr val="bg2">
                <a:lumMod val="40000"/>
                <a:lumOff val="60000"/>
              </a:schemeClr>
            </a:solidFill>
            <a:ln>
              <a:noFill/>
            </a:ln>
          </p:spPr>
          <p:txBody>
            <a:bodyPr wrap="square">
              <a:spAutoFit/>
            </a:bodyPr>
            <a:lstStyle/>
            <a:p>
              <a:pPr algn="ctr">
                <a:defRPr/>
              </a:pPr>
              <a:r>
                <a:rPr lang="es-ES_tradnl" sz="1200" b="1" i="1" dirty="0" smtClean="0">
                  <a:solidFill>
                    <a:schemeClr val="bg1">
                      <a:lumMod val="50000"/>
                    </a:schemeClr>
                  </a:solidFill>
                </a:rPr>
                <a:t>Método desarrollado</a:t>
              </a:r>
              <a:endParaRPr lang="es-ES" sz="1200" b="1" i="1" dirty="0">
                <a:solidFill>
                  <a:schemeClr val="bg1">
                    <a:lumMod val="50000"/>
                  </a:schemeClr>
                </a:solidFill>
              </a:endParaRPr>
            </a:p>
          </p:txBody>
        </p:sp>
      </p:gr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1 Marcador de número de diapositiva"/>
          <p:cNvSpPr>
            <a:spLocks noGrp="1"/>
          </p:cNvSpPr>
          <p:nvPr>
            <p:ph type="sldNum" sz="quarter" idx="12"/>
          </p:nvPr>
        </p:nvSpPr>
        <p:spPr>
          <a:noFill/>
          <a:ln>
            <a:miter lim="800000"/>
            <a:headEnd/>
            <a:tailEnd/>
          </a:ln>
        </p:spPr>
        <p:txBody>
          <a:bodyPr/>
          <a:lstStyle/>
          <a:p>
            <a:fld id="{6FA21F91-743D-438D-897C-74136081B591}" type="slidenum">
              <a:rPr lang="es-ES" smtClean="0">
                <a:latin typeface="Arial" charset="0"/>
              </a:rPr>
              <a:pPr/>
              <a:t>50</a:t>
            </a:fld>
            <a:endParaRPr lang="es-ES" smtClean="0">
              <a:latin typeface="Arial" charset="0"/>
            </a:endParaRPr>
          </a:p>
        </p:txBody>
      </p:sp>
      <p:pic>
        <p:nvPicPr>
          <p:cNvPr id="49155" name="4 Imagen"/>
          <p:cNvPicPr>
            <a:picLocks noChangeAspect="1" noChangeArrowheads="1"/>
          </p:cNvPicPr>
          <p:nvPr/>
        </p:nvPicPr>
        <p:blipFill>
          <a:blip r:embed="rId2"/>
          <a:srcRect l="8353" t="10884" r="42928" b="9303"/>
          <a:stretch>
            <a:fillRect/>
          </a:stretch>
        </p:blipFill>
        <p:spPr bwMode="auto">
          <a:xfrm>
            <a:off x="571500" y="1143000"/>
            <a:ext cx="2500313" cy="1714500"/>
          </a:xfrm>
          <a:prstGeom prst="rect">
            <a:avLst/>
          </a:prstGeom>
          <a:noFill/>
          <a:ln w="9525">
            <a:noFill/>
            <a:miter lim="800000"/>
            <a:headEnd/>
            <a:tailEnd/>
          </a:ln>
        </p:spPr>
      </p:pic>
      <p:sp>
        <p:nvSpPr>
          <p:cNvPr id="49156" name="2 Rectángulo"/>
          <p:cNvSpPr>
            <a:spLocks noChangeArrowheads="1"/>
          </p:cNvSpPr>
          <p:nvPr/>
        </p:nvSpPr>
        <p:spPr bwMode="auto">
          <a:xfrm>
            <a:off x="500063" y="-24"/>
            <a:ext cx="8643937" cy="523220"/>
          </a:xfrm>
          <a:prstGeom prst="rect">
            <a:avLst/>
          </a:prstGeom>
          <a:noFill/>
          <a:ln w="9525">
            <a:noFill/>
            <a:miter lim="800000"/>
            <a:headEnd/>
            <a:tailEnd/>
          </a:ln>
        </p:spPr>
        <p:txBody>
          <a:bodyPr>
            <a:spAutoFit/>
          </a:bodyPr>
          <a:lstStyle/>
          <a:p>
            <a:pPr algn="r"/>
            <a:r>
              <a:rPr lang="es-ES_tradnl" sz="2800" b="1" dirty="0">
                <a:solidFill>
                  <a:srgbClr val="262673"/>
                </a:solidFill>
              </a:rPr>
              <a:t>Evaluación de resultados: Heterogeneidades</a:t>
            </a:r>
            <a:endParaRPr lang="es-ES" sz="2800" b="1" dirty="0">
              <a:solidFill>
                <a:srgbClr val="262673"/>
              </a:solidFill>
            </a:endParaRPr>
          </a:p>
        </p:txBody>
      </p:sp>
      <p:sp>
        <p:nvSpPr>
          <p:cNvPr id="49158" name="3 Rectángulo"/>
          <p:cNvSpPr>
            <a:spLocks noChangeArrowheads="1"/>
          </p:cNvSpPr>
          <p:nvPr/>
        </p:nvSpPr>
        <p:spPr bwMode="auto">
          <a:xfrm>
            <a:off x="3786182" y="571480"/>
            <a:ext cx="3406702" cy="430887"/>
          </a:xfrm>
          <a:prstGeom prst="rect">
            <a:avLst/>
          </a:prstGeom>
          <a:noFill/>
          <a:ln w="9525">
            <a:noFill/>
            <a:miter lim="800000"/>
            <a:headEnd/>
            <a:tailEnd/>
          </a:ln>
        </p:spPr>
        <p:txBody>
          <a:bodyPr wrap="none">
            <a:spAutoFit/>
          </a:bodyPr>
          <a:lstStyle/>
          <a:p>
            <a:r>
              <a:rPr lang="es-ES" sz="2200" b="1" dirty="0"/>
              <a:t>Maniquí de pared costal</a:t>
            </a:r>
          </a:p>
        </p:txBody>
      </p:sp>
      <p:pic>
        <p:nvPicPr>
          <p:cNvPr id="49159" name="12 Imagen"/>
          <p:cNvPicPr>
            <a:picLocks noChangeAspect="1" noChangeArrowheads="1"/>
          </p:cNvPicPr>
          <p:nvPr/>
        </p:nvPicPr>
        <p:blipFill>
          <a:blip r:embed="rId3"/>
          <a:srcRect l="5556" t="7370" b="4176"/>
          <a:stretch>
            <a:fillRect/>
          </a:stretch>
        </p:blipFill>
        <p:spPr bwMode="auto">
          <a:xfrm>
            <a:off x="3643313" y="1500188"/>
            <a:ext cx="2786062" cy="2000250"/>
          </a:xfrm>
          <a:prstGeom prst="rect">
            <a:avLst/>
          </a:prstGeom>
          <a:noFill/>
          <a:ln w="9525">
            <a:noFill/>
            <a:miter lim="800000"/>
            <a:headEnd/>
            <a:tailEnd/>
          </a:ln>
        </p:spPr>
      </p:pic>
      <p:pic>
        <p:nvPicPr>
          <p:cNvPr id="49160" name="13 Imagen"/>
          <p:cNvPicPr>
            <a:picLocks noChangeAspect="1" noChangeArrowheads="1"/>
          </p:cNvPicPr>
          <p:nvPr/>
        </p:nvPicPr>
        <p:blipFill>
          <a:blip r:embed="rId4"/>
          <a:srcRect l="5556" t="7228" b="6024"/>
          <a:stretch>
            <a:fillRect/>
          </a:stretch>
        </p:blipFill>
        <p:spPr bwMode="auto">
          <a:xfrm>
            <a:off x="6429375" y="1500188"/>
            <a:ext cx="2732088" cy="2000250"/>
          </a:xfrm>
          <a:prstGeom prst="rect">
            <a:avLst/>
          </a:prstGeom>
          <a:noFill/>
          <a:ln w="9525">
            <a:noFill/>
            <a:miter lim="800000"/>
            <a:headEnd/>
            <a:tailEnd/>
          </a:ln>
        </p:spPr>
      </p:pic>
      <p:pic>
        <p:nvPicPr>
          <p:cNvPr id="49161" name="14 Imagen"/>
          <p:cNvPicPr>
            <a:picLocks noChangeAspect="1" noChangeArrowheads="1"/>
          </p:cNvPicPr>
          <p:nvPr/>
        </p:nvPicPr>
        <p:blipFill>
          <a:blip r:embed="rId5"/>
          <a:srcRect l="5484" t="7692" b="7692"/>
          <a:stretch>
            <a:fillRect/>
          </a:stretch>
        </p:blipFill>
        <p:spPr bwMode="auto">
          <a:xfrm>
            <a:off x="3681413" y="4214813"/>
            <a:ext cx="2819400" cy="1928812"/>
          </a:xfrm>
          <a:prstGeom prst="rect">
            <a:avLst/>
          </a:prstGeom>
          <a:noFill/>
          <a:ln w="9525">
            <a:noFill/>
            <a:miter lim="800000"/>
            <a:headEnd/>
            <a:tailEnd/>
          </a:ln>
        </p:spPr>
      </p:pic>
      <p:pic>
        <p:nvPicPr>
          <p:cNvPr id="49162" name="15 Imagen"/>
          <p:cNvPicPr>
            <a:picLocks noChangeAspect="1" noChangeArrowheads="1"/>
          </p:cNvPicPr>
          <p:nvPr/>
        </p:nvPicPr>
        <p:blipFill>
          <a:blip r:embed="rId6"/>
          <a:srcRect l="8107" t="7690" b="7692"/>
          <a:stretch>
            <a:fillRect/>
          </a:stretch>
        </p:blipFill>
        <p:spPr bwMode="auto">
          <a:xfrm>
            <a:off x="6500813" y="4214813"/>
            <a:ext cx="2643187" cy="1928812"/>
          </a:xfrm>
          <a:prstGeom prst="rect">
            <a:avLst/>
          </a:prstGeom>
          <a:noFill/>
          <a:ln w="9525">
            <a:noFill/>
            <a:miter lim="800000"/>
            <a:headEnd/>
            <a:tailEnd/>
          </a:ln>
        </p:spPr>
      </p:pic>
      <p:graphicFrame>
        <p:nvGraphicFramePr>
          <p:cNvPr id="17" name="16 Tabla"/>
          <p:cNvGraphicFramePr>
            <a:graphicFrameLocks noGrp="1"/>
          </p:cNvGraphicFramePr>
          <p:nvPr/>
        </p:nvGraphicFramePr>
        <p:xfrm>
          <a:off x="357188" y="5143512"/>
          <a:ext cx="2933700" cy="1219200"/>
        </p:xfrm>
        <a:graphic>
          <a:graphicData uri="http://schemas.openxmlformats.org/drawingml/2006/table">
            <a:tbl>
              <a:tblPr/>
              <a:tblGrid>
                <a:gridCol w="746125"/>
                <a:gridCol w="1209675"/>
                <a:gridCol w="977900"/>
              </a:tblGrid>
              <a:tr h="190500">
                <a:tc>
                  <a:txBody>
                    <a:bodyPr/>
                    <a:lstStyle/>
                    <a:p>
                      <a:pPr marL="0" algn="ctr" defTabSz="457200" rtl="0" eaLnBrk="1" latinLnBrk="0" hangingPunct="1">
                        <a:spcAft>
                          <a:spcPts val="0"/>
                        </a:spcAft>
                      </a:pPr>
                      <a:r>
                        <a:rPr lang="es-ES" sz="1600" kern="1200" dirty="0">
                          <a:solidFill>
                            <a:srgbClr val="000000"/>
                          </a:solidFill>
                          <a:latin typeface="+mn-lt"/>
                          <a:ea typeface="Times New Roman"/>
                          <a:cs typeface="Times New Roman"/>
                        </a:rPr>
                        <a:t>z (cm)</a:t>
                      </a: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457200" rtl="0" eaLnBrk="1" latinLnBrk="0" hangingPunct="1">
                        <a:spcAft>
                          <a:spcPts val="0"/>
                        </a:spcAft>
                      </a:pPr>
                      <a:r>
                        <a:rPr lang="es-ES" sz="1600" b="1" kern="1200" dirty="0">
                          <a:solidFill>
                            <a:srgbClr val="000000"/>
                          </a:solidFill>
                          <a:latin typeface="+mn-lt"/>
                          <a:ea typeface="Times New Roman"/>
                          <a:cs typeface="Times New Roman"/>
                        </a:rPr>
                        <a:t>3% 3 mm </a:t>
                      </a: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457200" rtl="0" eaLnBrk="1" latinLnBrk="0" hangingPunct="1">
                        <a:spcAft>
                          <a:spcPts val="0"/>
                        </a:spcAft>
                      </a:pPr>
                      <a:r>
                        <a:rPr lang="es-ES" sz="1600" b="1" kern="1200" dirty="0">
                          <a:solidFill>
                            <a:srgbClr val="000000"/>
                          </a:solidFill>
                          <a:latin typeface="+mn-lt"/>
                          <a:ea typeface="Times New Roman"/>
                          <a:cs typeface="Times New Roman"/>
                        </a:rPr>
                        <a:t>5% 5 mm</a:t>
                      </a: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marL="0" algn="ctr" defTabSz="457200" rtl="0" eaLnBrk="1" latinLnBrk="0" hangingPunct="1">
                        <a:spcAft>
                          <a:spcPts val="0"/>
                        </a:spcAft>
                      </a:pPr>
                      <a:r>
                        <a:rPr lang="es-ES" sz="1600" kern="1200" dirty="0" smtClean="0">
                          <a:solidFill>
                            <a:srgbClr val="000000"/>
                          </a:solidFill>
                          <a:latin typeface="+mn-lt"/>
                          <a:ea typeface="Times New Roman"/>
                          <a:cs typeface="Times New Roman"/>
                        </a:rPr>
                        <a:t>1.2</a:t>
                      </a: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algn="ctr" defTabSz="457200" rtl="0" eaLnBrk="1" latinLnBrk="0" hangingPunct="1">
                        <a:spcAft>
                          <a:spcPts val="0"/>
                        </a:spcAft>
                      </a:pPr>
                      <a:r>
                        <a:rPr lang="es-ES" sz="1600" b="1" kern="1200" dirty="0" smtClean="0">
                          <a:solidFill>
                            <a:srgbClr val="FF0000"/>
                          </a:solidFill>
                          <a:latin typeface="+mn-lt"/>
                          <a:ea typeface="Times New Roman"/>
                          <a:cs typeface="Times New Roman"/>
                        </a:rPr>
                        <a:t>79.0</a:t>
                      </a: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algn="ctr" defTabSz="457200" rtl="0" eaLnBrk="1" latinLnBrk="0" hangingPunct="1">
                        <a:spcAft>
                          <a:spcPts val="0"/>
                        </a:spcAft>
                      </a:pPr>
                      <a:r>
                        <a:rPr lang="es-ES" sz="1600" b="1" kern="1200" dirty="0" smtClean="0">
                          <a:solidFill>
                            <a:srgbClr val="000000"/>
                          </a:solidFill>
                          <a:latin typeface="+mn-lt"/>
                          <a:ea typeface="Times New Roman"/>
                          <a:cs typeface="Times New Roman"/>
                        </a:rPr>
                        <a:t>96.1</a:t>
                      </a: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190500">
                <a:tc>
                  <a:txBody>
                    <a:bodyPr/>
                    <a:lstStyle/>
                    <a:p>
                      <a:pPr marL="0" algn="ctr" defTabSz="457200" rtl="0" eaLnBrk="1" latinLnBrk="0" hangingPunct="1">
                        <a:spcAft>
                          <a:spcPts val="0"/>
                        </a:spcAft>
                      </a:pPr>
                      <a:r>
                        <a:rPr lang="es-ES" sz="1600" kern="1200" dirty="0" smtClean="0">
                          <a:solidFill>
                            <a:srgbClr val="000000"/>
                          </a:solidFill>
                          <a:latin typeface="+mn-lt"/>
                          <a:ea typeface="Times New Roman"/>
                          <a:cs typeface="Times New Roman"/>
                        </a:rPr>
                        <a:t>1.3</a:t>
                      </a:r>
                    </a:p>
                  </a:txBody>
                  <a:tcPr marL="44450" marR="44450" marT="0" marB="0" anchor="b">
                    <a:lnL>
                      <a:noFill/>
                    </a:lnL>
                    <a:lnR>
                      <a:noFill/>
                    </a:lnR>
                    <a:lnT>
                      <a:noFill/>
                    </a:lnT>
                    <a:lnB>
                      <a:noFill/>
                    </a:lnB>
                  </a:tcPr>
                </a:tc>
                <a:tc>
                  <a:txBody>
                    <a:bodyPr/>
                    <a:lstStyle/>
                    <a:p>
                      <a:pPr marL="0" algn="ctr" defTabSz="457200" rtl="0" eaLnBrk="1" latinLnBrk="0" hangingPunct="1">
                        <a:spcAft>
                          <a:spcPts val="0"/>
                        </a:spcAft>
                      </a:pPr>
                      <a:r>
                        <a:rPr lang="es-ES" sz="1600" b="1" kern="1200" dirty="0" smtClean="0">
                          <a:solidFill>
                            <a:srgbClr val="FF0000"/>
                          </a:solidFill>
                          <a:latin typeface="+mn-lt"/>
                          <a:ea typeface="Times New Roman"/>
                          <a:cs typeface="Times New Roman"/>
                        </a:rPr>
                        <a:t>82.9</a:t>
                      </a:r>
                    </a:p>
                  </a:txBody>
                  <a:tcPr marL="44450" marR="44450" marT="0" marB="0" anchor="b">
                    <a:lnL>
                      <a:noFill/>
                    </a:lnL>
                    <a:lnR>
                      <a:noFill/>
                    </a:lnR>
                    <a:lnT>
                      <a:noFill/>
                    </a:lnT>
                    <a:lnB>
                      <a:noFill/>
                    </a:lnB>
                  </a:tcPr>
                </a:tc>
                <a:tc>
                  <a:txBody>
                    <a:bodyPr/>
                    <a:lstStyle/>
                    <a:p>
                      <a:pPr marL="0" algn="ctr" defTabSz="457200" rtl="0" eaLnBrk="1" latinLnBrk="0" hangingPunct="1">
                        <a:spcAft>
                          <a:spcPts val="0"/>
                        </a:spcAft>
                      </a:pPr>
                      <a:r>
                        <a:rPr lang="es-ES" sz="1600" b="1" kern="1200" dirty="0" smtClean="0">
                          <a:solidFill>
                            <a:srgbClr val="000000"/>
                          </a:solidFill>
                          <a:latin typeface="+mn-lt"/>
                          <a:ea typeface="Times New Roman"/>
                          <a:cs typeface="Times New Roman"/>
                        </a:rPr>
                        <a:t>95.2</a:t>
                      </a:r>
                    </a:p>
                  </a:txBody>
                  <a:tcPr marL="44450" marR="44450" marT="0" marB="0" anchor="b">
                    <a:lnL>
                      <a:noFill/>
                    </a:lnL>
                    <a:lnR>
                      <a:noFill/>
                    </a:lnR>
                    <a:lnT>
                      <a:noFill/>
                    </a:lnT>
                    <a:lnB>
                      <a:noFill/>
                    </a:lnB>
                  </a:tcPr>
                </a:tc>
              </a:tr>
              <a:tr h="190500">
                <a:tc>
                  <a:txBody>
                    <a:bodyPr/>
                    <a:lstStyle/>
                    <a:p>
                      <a:pPr marL="0" algn="ctr" defTabSz="457200" rtl="0" eaLnBrk="1" latinLnBrk="0" hangingPunct="1">
                        <a:spcAft>
                          <a:spcPts val="0"/>
                        </a:spcAft>
                      </a:pPr>
                      <a:r>
                        <a:rPr lang="es-ES" sz="1600" kern="1200" dirty="0" smtClean="0">
                          <a:solidFill>
                            <a:srgbClr val="000000"/>
                          </a:solidFill>
                          <a:latin typeface="+mn-lt"/>
                          <a:ea typeface="Times New Roman"/>
                          <a:cs typeface="Times New Roman"/>
                        </a:rPr>
                        <a:t>1.8</a:t>
                      </a:r>
                    </a:p>
                  </a:txBody>
                  <a:tcPr marL="44450" marR="44450" marT="0" marB="0" anchor="b">
                    <a:lnL>
                      <a:noFill/>
                    </a:lnL>
                    <a:lnR>
                      <a:noFill/>
                    </a:lnR>
                    <a:lnT>
                      <a:noFill/>
                    </a:lnT>
                    <a:lnB>
                      <a:noFill/>
                    </a:lnB>
                  </a:tcPr>
                </a:tc>
                <a:tc>
                  <a:txBody>
                    <a:bodyPr/>
                    <a:lstStyle/>
                    <a:p>
                      <a:pPr marL="0" algn="ctr" defTabSz="457200" rtl="0" eaLnBrk="1" latinLnBrk="0" hangingPunct="1">
                        <a:spcAft>
                          <a:spcPts val="0"/>
                        </a:spcAft>
                      </a:pPr>
                      <a:r>
                        <a:rPr lang="es-ES" sz="1600" b="1" kern="1200" dirty="0" smtClean="0">
                          <a:solidFill>
                            <a:srgbClr val="000000"/>
                          </a:solidFill>
                          <a:latin typeface="+mn-lt"/>
                          <a:ea typeface="Times New Roman"/>
                          <a:cs typeface="Times New Roman"/>
                        </a:rPr>
                        <a:t>95.5</a:t>
                      </a:r>
                    </a:p>
                  </a:txBody>
                  <a:tcPr marL="44450" marR="44450" marT="0" marB="0" anchor="b">
                    <a:lnL>
                      <a:noFill/>
                    </a:lnL>
                    <a:lnR>
                      <a:noFill/>
                    </a:lnR>
                    <a:lnT>
                      <a:noFill/>
                    </a:lnT>
                    <a:lnB>
                      <a:noFill/>
                    </a:lnB>
                  </a:tcPr>
                </a:tc>
                <a:tc>
                  <a:txBody>
                    <a:bodyPr/>
                    <a:lstStyle/>
                    <a:p>
                      <a:pPr marL="0" algn="ctr" defTabSz="457200" rtl="0" eaLnBrk="1" latinLnBrk="0" hangingPunct="1">
                        <a:spcAft>
                          <a:spcPts val="0"/>
                        </a:spcAft>
                      </a:pPr>
                      <a:r>
                        <a:rPr lang="es-ES" sz="1600" b="1" kern="1200" dirty="0" smtClean="0">
                          <a:solidFill>
                            <a:srgbClr val="000000"/>
                          </a:solidFill>
                          <a:latin typeface="+mn-lt"/>
                          <a:ea typeface="Times New Roman"/>
                          <a:cs typeface="Times New Roman"/>
                        </a:rPr>
                        <a:t>99.8</a:t>
                      </a:r>
                    </a:p>
                  </a:txBody>
                  <a:tcPr marL="44450" marR="44450" marT="0" marB="0" anchor="b">
                    <a:lnL>
                      <a:noFill/>
                    </a:lnL>
                    <a:lnR>
                      <a:noFill/>
                    </a:lnR>
                    <a:lnT>
                      <a:noFill/>
                    </a:lnT>
                    <a:lnB>
                      <a:noFill/>
                    </a:lnB>
                  </a:tcPr>
                </a:tc>
              </a:tr>
              <a:tr h="190500">
                <a:tc>
                  <a:txBody>
                    <a:bodyPr/>
                    <a:lstStyle/>
                    <a:p>
                      <a:pPr marL="0" algn="ctr" defTabSz="457200" rtl="0" eaLnBrk="1" latinLnBrk="0" hangingPunct="1">
                        <a:spcAft>
                          <a:spcPts val="0"/>
                        </a:spcAft>
                      </a:pPr>
                      <a:r>
                        <a:rPr lang="es-ES" sz="1600" kern="1200" dirty="0" smtClean="0">
                          <a:solidFill>
                            <a:srgbClr val="000000"/>
                          </a:solidFill>
                          <a:latin typeface="+mn-lt"/>
                          <a:ea typeface="Times New Roman"/>
                          <a:cs typeface="Times New Roman"/>
                        </a:rPr>
                        <a:t>2.3</a:t>
                      </a: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algn="ctr" defTabSz="457200" rtl="0" eaLnBrk="1" latinLnBrk="0" hangingPunct="1">
                        <a:spcAft>
                          <a:spcPts val="0"/>
                        </a:spcAft>
                      </a:pPr>
                      <a:r>
                        <a:rPr lang="es-ES" sz="1600" b="1" kern="1200" dirty="0" smtClean="0">
                          <a:solidFill>
                            <a:srgbClr val="FF0000"/>
                          </a:solidFill>
                          <a:latin typeface="+mn-lt"/>
                          <a:ea typeface="Times New Roman"/>
                          <a:cs typeface="Times New Roman"/>
                        </a:rPr>
                        <a:t>93.1</a:t>
                      </a: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algn="ctr" defTabSz="457200" rtl="0" eaLnBrk="1" latinLnBrk="0" hangingPunct="1">
                        <a:spcAft>
                          <a:spcPts val="0"/>
                        </a:spcAft>
                      </a:pPr>
                      <a:r>
                        <a:rPr lang="es-ES" sz="1600" b="1" kern="1200" dirty="0" smtClean="0">
                          <a:solidFill>
                            <a:srgbClr val="000000"/>
                          </a:solidFill>
                          <a:latin typeface="+mn-lt"/>
                          <a:ea typeface="Times New Roman"/>
                          <a:cs typeface="Times New Roman"/>
                        </a:rPr>
                        <a:t>99.5</a:t>
                      </a: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bl>
          </a:graphicData>
        </a:graphic>
      </p:graphicFrame>
      <p:cxnSp>
        <p:nvCxnSpPr>
          <p:cNvPr id="18" name="17 Conector recto"/>
          <p:cNvCxnSpPr/>
          <p:nvPr/>
        </p:nvCxnSpPr>
        <p:spPr>
          <a:xfrm>
            <a:off x="1500166" y="500042"/>
            <a:ext cx="7543822" cy="1608"/>
          </a:xfrm>
          <a:prstGeom prst="line">
            <a:avLst/>
          </a:prstGeom>
          <a:ln>
            <a:solidFill>
              <a:srgbClr val="C00000"/>
            </a:solidFill>
          </a:ln>
        </p:spPr>
        <p:style>
          <a:lnRef idx="2">
            <a:schemeClr val="dk1"/>
          </a:lnRef>
          <a:fillRef idx="0">
            <a:schemeClr val="dk1"/>
          </a:fillRef>
          <a:effectRef idx="1">
            <a:schemeClr val="dk1"/>
          </a:effectRef>
          <a:fontRef idx="minor">
            <a:schemeClr val="tx1"/>
          </a:fontRef>
        </p:style>
      </p:cxnSp>
      <p:graphicFrame>
        <p:nvGraphicFramePr>
          <p:cNvPr id="19" name="18 Tabla"/>
          <p:cNvGraphicFramePr>
            <a:graphicFrameLocks noGrp="1"/>
          </p:cNvGraphicFramePr>
          <p:nvPr/>
        </p:nvGraphicFramePr>
        <p:xfrm>
          <a:off x="214313" y="3071813"/>
          <a:ext cx="3199130" cy="1706880"/>
        </p:xfrm>
        <a:graphic>
          <a:graphicData uri="http://schemas.openxmlformats.org/drawingml/2006/table">
            <a:tbl>
              <a:tblPr/>
              <a:tblGrid>
                <a:gridCol w="2202180"/>
                <a:gridCol w="996950"/>
              </a:tblGrid>
              <a:tr h="190500">
                <a:tc>
                  <a:txBody>
                    <a:bodyPr/>
                    <a:lstStyle/>
                    <a:p>
                      <a:pPr marL="0" algn="ctr" defTabSz="457200" rtl="0" eaLnBrk="1" latinLnBrk="0" hangingPunct="1">
                        <a:spcAft>
                          <a:spcPts val="0"/>
                        </a:spcAft>
                      </a:pPr>
                      <a:r>
                        <a:rPr lang="es-ES" sz="1400" kern="1200" dirty="0" err="1" smtClean="0">
                          <a:solidFill>
                            <a:srgbClr val="000000"/>
                          </a:solidFill>
                          <a:latin typeface="+mn-lt"/>
                          <a:ea typeface="Times New Roman"/>
                          <a:cs typeface="Times New Roman"/>
                        </a:rPr>
                        <a:t>Diám.Aplicador</a:t>
                      </a:r>
                      <a:r>
                        <a:rPr lang="es-ES" sz="1400" kern="1200" dirty="0" smtClean="0">
                          <a:solidFill>
                            <a:srgbClr val="000000"/>
                          </a:solidFill>
                          <a:latin typeface="+mn-lt"/>
                          <a:ea typeface="Times New Roman"/>
                          <a:cs typeface="Times New Roman"/>
                        </a:rPr>
                        <a:t> (cm)</a:t>
                      </a: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algn="ctr" defTabSz="457200" rtl="0" eaLnBrk="1" latinLnBrk="0" hangingPunct="1">
                        <a:spcAft>
                          <a:spcPts val="0"/>
                        </a:spcAft>
                      </a:pPr>
                      <a:r>
                        <a:rPr lang="es-ES" sz="1400" kern="1200" dirty="0" smtClean="0">
                          <a:solidFill>
                            <a:srgbClr val="000000"/>
                          </a:solidFill>
                          <a:latin typeface="+mn-lt"/>
                          <a:ea typeface="Times New Roman"/>
                          <a:cs typeface="Times New Roman"/>
                        </a:rPr>
                        <a:t>6</a:t>
                      </a: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190500">
                <a:tc>
                  <a:txBody>
                    <a:bodyPr/>
                    <a:lstStyle/>
                    <a:p>
                      <a:pPr marL="0" algn="ctr" defTabSz="457200" rtl="0" eaLnBrk="1" latinLnBrk="0" hangingPunct="1">
                        <a:spcAft>
                          <a:spcPts val="0"/>
                        </a:spcAft>
                      </a:pPr>
                      <a:r>
                        <a:rPr lang="es-ES" sz="1400" kern="1200" dirty="0" smtClean="0">
                          <a:solidFill>
                            <a:srgbClr val="000000"/>
                          </a:solidFill>
                          <a:latin typeface="+mn-lt"/>
                          <a:ea typeface="Times New Roman"/>
                          <a:cs typeface="Times New Roman"/>
                        </a:rPr>
                        <a:t>Energía (</a:t>
                      </a:r>
                      <a:r>
                        <a:rPr lang="es-ES" sz="1400" kern="1200" dirty="0" err="1" smtClean="0">
                          <a:solidFill>
                            <a:srgbClr val="000000"/>
                          </a:solidFill>
                          <a:latin typeface="+mn-lt"/>
                          <a:ea typeface="Times New Roman"/>
                          <a:cs typeface="Times New Roman"/>
                        </a:rPr>
                        <a:t>MeV</a:t>
                      </a:r>
                      <a:r>
                        <a:rPr lang="es-ES" sz="1400" kern="1200" dirty="0" smtClean="0">
                          <a:solidFill>
                            <a:srgbClr val="000000"/>
                          </a:solidFill>
                          <a:latin typeface="+mn-lt"/>
                          <a:ea typeface="Times New Roman"/>
                          <a:cs typeface="Times New Roman"/>
                        </a:rPr>
                        <a:t>)</a:t>
                      </a:r>
                    </a:p>
                  </a:txBody>
                  <a:tcPr marL="44450" marR="44450" marT="0" marB="0" anchor="b">
                    <a:lnL>
                      <a:noFill/>
                    </a:lnL>
                    <a:lnR>
                      <a:noFill/>
                    </a:lnR>
                    <a:lnT>
                      <a:noFill/>
                    </a:lnT>
                    <a:lnB>
                      <a:noFill/>
                    </a:lnB>
                  </a:tcPr>
                </a:tc>
                <a:tc>
                  <a:txBody>
                    <a:bodyPr/>
                    <a:lstStyle/>
                    <a:p>
                      <a:pPr marL="0" algn="ctr" defTabSz="457200" rtl="0" eaLnBrk="1" latinLnBrk="0" hangingPunct="1">
                        <a:spcAft>
                          <a:spcPts val="0"/>
                        </a:spcAft>
                      </a:pPr>
                      <a:r>
                        <a:rPr lang="es-ES" sz="1400" kern="1200" dirty="0" smtClean="0">
                          <a:solidFill>
                            <a:srgbClr val="000000"/>
                          </a:solidFill>
                          <a:latin typeface="+mn-lt"/>
                          <a:ea typeface="Times New Roman"/>
                          <a:cs typeface="Times New Roman"/>
                        </a:rPr>
                        <a:t>12</a:t>
                      </a:r>
                    </a:p>
                  </a:txBody>
                  <a:tcPr marL="44450" marR="44450" marT="0" marB="0" anchor="b">
                    <a:lnL>
                      <a:noFill/>
                    </a:lnL>
                    <a:lnR>
                      <a:noFill/>
                    </a:lnR>
                    <a:lnT>
                      <a:noFill/>
                    </a:lnT>
                    <a:lnB>
                      <a:noFill/>
                    </a:lnB>
                  </a:tcPr>
                </a:tc>
              </a:tr>
              <a:tr h="190500">
                <a:tc>
                  <a:txBody>
                    <a:bodyPr/>
                    <a:lstStyle/>
                    <a:p>
                      <a:pPr marL="0" algn="ctr" defTabSz="457200" rtl="0" eaLnBrk="1" latinLnBrk="0" hangingPunct="1">
                        <a:spcAft>
                          <a:spcPts val="0"/>
                        </a:spcAft>
                      </a:pPr>
                      <a:r>
                        <a:rPr lang="es-ES" sz="1400" kern="1200" dirty="0" smtClean="0">
                          <a:solidFill>
                            <a:srgbClr val="000000"/>
                          </a:solidFill>
                          <a:latin typeface="+mn-lt"/>
                          <a:ea typeface="Times New Roman"/>
                          <a:cs typeface="Times New Roman"/>
                        </a:rPr>
                        <a:t>Bisel </a:t>
                      </a:r>
                    </a:p>
                  </a:txBody>
                  <a:tcPr marL="44450" marR="44450" marT="0" marB="0" anchor="b">
                    <a:lnL>
                      <a:noFill/>
                    </a:lnL>
                    <a:lnR>
                      <a:noFill/>
                    </a:lnR>
                    <a:lnT>
                      <a:noFill/>
                    </a:lnT>
                    <a:lnB>
                      <a:noFill/>
                    </a:lnB>
                  </a:tcPr>
                </a:tc>
                <a:tc>
                  <a:txBody>
                    <a:bodyPr/>
                    <a:lstStyle/>
                    <a:p>
                      <a:pPr marL="0" algn="ctr" defTabSz="457200" rtl="0" eaLnBrk="1" latinLnBrk="0" hangingPunct="1">
                        <a:spcAft>
                          <a:spcPts val="0"/>
                        </a:spcAft>
                      </a:pPr>
                      <a:r>
                        <a:rPr lang="es-ES" sz="1400" kern="1200" dirty="0" smtClean="0">
                          <a:solidFill>
                            <a:srgbClr val="000000"/>
                          </a:solidFill>
                          <a:latin typeface="+mn-lt"/>
                          <a:ea typeface="Times New Roman"/>
                          <a:cs typeface="Times New Roman"/>
                        </a:rPr>
                        <a:t>0º</a:t>
                      </a:r>
                    </a:p>
                  </a:txBody>
                  <a:tcPr marL="44450" marR="44450" marT="0" marB="0" anchor="b">
                    <a:lnL>
                      <a:noFill/>
                    </a:lnL>
                    <a:lnR>
                      <a:noFill/>
                    </a:lnR>
                    <a:lnT>
                      <a:noFill/>
                    </a:lnT>
                    <a:lnB>
                      <a:noFill/>
                    </a:lnB>
                  </a:tcPr>
                </a:tc>
              </a:tr>
              <a:tr h="190500">
                <a:tc>
                  <a:txBody>
                    <a:bodyPr/>
                    <a:lstStyle/>
                    <a:p>
                      <a:pPr marL="0" algn="ctr" defTabSz="457200" rtl="0" eaLnBrk="1" latinLnBrk="0" hangingPunct="1">
                        <a:spcAft>
                          <a:spcPts val="0"/>
                        </a:spcAft>
                      </a:pPr>
                      <a:r>
                        <a:rPr lang="es-ES" sz="1400" kern="1200" dirty="0" smtClean="0">
                          <a:solidFill>
                            <a:srgbClr val="000000"/>
                          </a:solidFill>
                          <a:latin typeface="+mn-lt"/>
                          <a:ea typeface="Times New Roman"/>
                          <a:cs typeface="Times New Roman"/>
                        </a:rPr>
                        <a:t>Espesor</a:t>
                      </a:r>
                      <a:r>
                        <a:rPr lang="es-ES" sz="1400" kern="1200" baseline="0" dirty="0" smtClean="0">
                          <a:solidFill>
                            <a:srgbClr val="000000"/>
                          </a:solidFill>
                          <a:latin typeface="+mn-lt"/>
                          <a:ea typeface="Times New Roman"/>
                          <a:cs typeface="Times New Roman"/>
                        </a:rPr>
                        <a:t> </a:t>
                      </a:r>
                      <a:r>
                        <a:rPr lang="es-ES" sz="1400" kern="1200" dirty="0" smtClean="0">
                          <a:solidFill>
                            <a:srgbClr val="000000"/>
                          </a:solidFill>
                          <a:latin typeface="+mn-lt"/>
                          <a:ea typeface="Times New Roman"/>
                          <a:cs typeface="Times New Roman"/>
                        </a:rPr>
                        <a:t>agua sólida (mm) </a:t>
                      </a:r>
                    </a:p>
                  </a:txBody>
                  <a:tcPr marL="44450" marR="44450" marT="0" marB="0" anchor="b">
                    <a:lnL>
                      <a:noFill/>
                    </a:lnL>
                    <a:lnR>
                      <a:noFill/>
                    </a:lnR>
                    <a:lnT>
                      <a:noFill/>
                    </a:lnT>
                    <a:lnB>
                      <a:noFill/>
                    </a:lnB>
                  </a:tcPr>
                </a:tc>
                <a:tc>
                  <a:txBody>
                    <a:bodyPr/>
                    <a:lstStyle/>
                    <a:p>
                      <a:pPr marL="0" algn="ctr" defTabSz="457200" rtl="0" eaLnBrk="1" latinLnBrk="0" hangingPunct="1">
                        <a:spcAft>
                          <a:spcPts val="0"/>
                        </a:spcAft>
                      </a:pPr>
                      <a:r>
                        <a:rPr lang="es-ES" sz="1400" kern="1200" dirty="0" smtClean="0">
                          <a:solidFill>
                            <a:srgbClr val="000000"/>
                          </a:solidFill>
                          <a:latin typeface="+mn-lt"/>
                          <a:ea typeface="Times New Roman"/>
                          <a:cs typeface="Times New Roman"/>
                        </a:rPr>
                        <a:t>13</a:t>
                      </a:r>
                    </a:p>
                  </a:txBody>
                  <a:tcPr marL="44450" marR="44450" marT="0" marB="0" anchor="b">
                    <a:lnL>
                      <a:noFill/>
                    </a:lnL>
                    <a:lnR>
                      <a:noFill/>
                    </a:lnR>
                    <a:lnT>
                      <a:noFill/>
                    </a:lnT>
                    <a:lnB>
                      <a:noFill/>
                    </a:lnB>
                  </a:tcPr>
                </a:tc>
              </a:tr>
              <a:tr h="190500">
                <a:tc>
                  <a:txBody>
                    <a:bodyPr/>
                    <a:lstStyle/>
                    <a:p>
                      <a:pPr marL="0" algn="ctr" defTabSz="457200" rtl="0" eaLnBrk="1" latinLnBrk="0" hangingPunct="1">
                        <a:spcAft>
                          <a:spcPts val="0"/>
                        </a:spcAft>
                      </a:pPr>
                      <a:r>
                        <a:rPr lang="es-ES" sz="1400" kern="1200" dirty="0" smtClean="0">
                          <a:solidFill>
                            <a:srgbClr val="000000"/>
                          </a:solidFill>
                          <a:latin typeface="+mn-lt"/>
                          <a:ea typeface="Times New Roman"/>
                          <a:cs typeface="Times New Roman"/>
                        </a:rPr>
                        <a:t>Espesor del Corcho</a:t>
                      </a:r>
                    </a:p>
                  </a:txBody>
                  <a:tcPr marL="44450" marR="44450" marT="0" marB="0" anchor="b">
                    <a:lnL>
                      <a:noFill/>
                    </a:lnL>
                    <a:lnR>
                      <a:noFill/>
                    </a:lnR>
                    <a:lnT>
                      <a:noFill/>
                    </a:lnT>
                    <a:lnB>
                      <a:noFill/>
                    </a:lnB>
                  </a:tcPr>
                </a:tc>
                <a:tc>
                  <a:txBody>
                    <a:bodyPr/>
                    <a:lstStyle/>
                    <a:p>
                      <a:pPr marL="0" algn="ctr" defTabSz="457200" rtl="0" eaLnBrk="1" latinLnBrk="0" hangingPunct="1">
                        <a:spcAft>
                          <a:spcPts val="0"/>
                        </a:spcAft>
                      </a:pPr>
                      <a:r>
                        <a:rPr lang="es-ES" sz="1400" kern="1200" dirty="0" smtClean="0">
                          <a:solidFill>
                            <a:srgbClr val="000000"/>
                          </a:solidFill>
                          <a:latin typeface="+mn-lt"/>
                          <a:ea typeface="Times New Roman"/>
                          <a:cs typeface="Times New Roman"/>
                        </a:rPr>
                        <a:t>10 </a:t>
                      </a:r>
                    </a:p>
                  </a:txBody>
                  <a:tcPr marL="44450" marR="44450" marT="0" marB="0" anchor="b">
                    <a:lnL>
                      <a:noFill/>
                    </a:lnL>
                    <a:lnR>
                      <a:noFill/>
                    </a:lnR>
                    <a:lnT>
                      <a:noFill/>
                    </a:lnT>
                    <a:lnB>
                      <a:noFill/>
                    </a:lnB>
                  </a:tcPr>
                </a:tc>
              </a:tr>
              <a:tr h="190500">
                <a:tc>
                  <a:txBody>
                    <a:bodyPr/>
                    <a:lstStyle/>
                    <a:p>
                      <a:pPr marL="0" algn="ctr" defTabSz="457200" rtl="0" eaLnBrk="1" latinLnBrk="0" hangingPunct="1">
                        <a:spcAft>
                          <a:spcPts val="0"/>
                        </a:spcAft>
                      </a:pPr>
                      <a:r>
                        <a:rPr lang="es-ES" sz="1400" kern="1200" dirty="0" smtClean="0">
                          <a:solidFill>
                            <a:srgbClr val="000000"/>
                          </a:solidFill>
                          <a:latin typeface="+mn-lt"/>
                          <a:ea typeface="Times New Roman"/>
                          <a:cs typeface="Times New Roman"/>
                        </a:rPr>
                        <a:t>Medidas</a:t>
                      </a:r>
                    </a:p>
                  </a:txBody>
                  <a:tcPr marL="44450" marR="44450" marT="0" marB="0" anchor="b">
                    <a:lnL>
                      <a:noFill/>
                    </a:lnL>
                    <a:lnR>
                      <a:noFill/>
                    </a:lnR>
                    <a:lnT>
                      <a:noFill/>
                    </a:lnT>
                    <a:lnB>
                      <a:noFill/>
                    </a:lnB>
                  </a:tcPr>
                </a:tc>
                <a:tc>
                  <a:txBody>
                    <a:bodyPr/>
                    <a:lstStyle/>
                    <a:p>
                      <a:pPr marL="0" algn="ctr" defTabSz="457200" rtl="0" eaLnBrk="1" latinLnBrk="0" hangingPunct="1">
                        <a:spcAft>
                          <a:spcPts val="0"/>
                        </a:spcAft>
                      </a:pPr>
                      <a:r>
                        <a:rPr lang="es-ES" sz="1400" kern="1200" dirty="0" smtClean="0">
                          <a:solidFill>
                            <a:srgbClr val="000000"/>
                          </a:solidFill>
                          <a:latin typeface="+mn-lt"/>
                          <a:ea typeface="Times New Roman"/>
                          <a:cs typeface="Times New Roman"/>
                        </a:rPr>
                        <a:t>Película</a:t>
                      </a:r>
                    </a:p>
                  </a:txBody>
                  <a:tcPr marL="44450" marR="44450" marT="0" marB="0" anchor="b">
                    <a:lnL>
                      <a:noFill/>
                    </a:lnL>
                    <a:lnR>
                      <a:noFill/>
                    </a:lnR>
                    <a:lnT>
                      <a:noFill/>
                    </a:lnT>
                    <a:lnB>
                      <a:noFill/>
                    </a:lnB>
                  </a:tcPr>
                </a:tc>
              </a:tr>
              <a:tr h="190500">
                <a:tc>
                  <a:txBody>
                    <a:bodyPr/>
                    <a:lstStyle/>
                    <a:p>
                      <a:pPr marL="0" algn="ctr" defTabSz="457200" rtl="0" eaLnBrk="1" latinLnBrk="0" hangingPunct="1">
                        <a:spcAft>
                          <a:spcPts val="0"/>
                        </a:spcAft>
                      </a:pPr>
                      <a:r>
                        <a:rPr lang="es-ES" sz="1400" kern="1200" dirty="0" smtClean="0">
                          <a:solidFill>
                            <a:srgbClr val="000000"/>
                          </a:solidFill>
                          <a:latin typeface="+mn-lt"/>
                          <a:ea typeface="Times New Roman"/>
                          <a:cs typeface="Times New Roman"/>
                        </a:rPr>
                        <a:t>Prof. perfiles (mm)</a:t>
                      </a: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algn="ctr" defTabSz="457200" rtl="0" eaLnBrk="1" latinLnBrk="0" hangingPunct="1">
                        <a:spcAft>
                          <a:spcPts val="0"/>
                        </a:spcAft>
                      </a:pPr>
                      <a:r>
                        <a:rPr lang="es-ES" sz="1400" kern="1200" dirty="0" smtClean="0">
                          <a:solidFill>
                            <a:srgbClr val="000000"/>
                          </a:solidFill>
                          <a:latin typeface="+mn-lt"/>
                          <a:ea typeface="Times New Roman"/>
                          <a:cs typeface="Times New Roman"/>
                        </a:rPr>
                        <a:t>12, 13, 18, 23</a:t>
                      </a: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49200" name="10 CuadroTexto"/>
          <p:cNvSpPr txBox="1">
            <a:spLocks noChangeArrowheads="1"/>
          </p:cNvSpPr>
          <p:nvPr/>
        </p:nvSpPr>
        <p:spPr bwMode="auto">
          <a:xfrm rot="-5400000">
            <a:off x="2918619" y="2132806"/>
            <a:ext cx="1111250" cy="338138"/>
          </a:xfrm>
          <a:prstGeom prst="rect">
            <a:avLst/>
          </a:prstGeom>
          <a:noFill/>
          <a:ln w="9525">
            <a:noFill/>
            <a:miter lim="800000"/>
            <a:headEnd/>
            <a:tailEnd/>
          </a:ln>
        </p:spPr>
        <p:txBody>
          <a:bodyPr>
            <a:spAutoFit/>
          </a:bodyPr>
          <a:lstStyle/>
          <a:p>
            <a:r>
              <a:rPr lang="es-ES_tradnl" sz="1600">
                <a:latin typeface="Times New Roman" pitchFamily="18" charset="0"/>
                <a:cs typeface="Times New Roman" pitchFamily="18" charset="0"/>
              </a:rPr>
              <a:t>Dosis (%)</a:t>
            </a:r>
            <a:endParaRPr lang="es-ES" sz="1600">
              <a:latin typeface="Times New Roman" pitchFamily="18" charset="0"/>
              <a:cs typeface="Times New Roman" pitchFamily="18" charset="0"/>
            </a:endParaRPr>
          </a:p>
        </p:txBody>
      </p:sp>
      <p:sp>
        <p:nvSpPr>
          <p:cNvPr id="49201" name="11 CuadroTexto"/>
          <p:cNvSpPr txBox="1">
            <a:spLocks noChangeArrowheads="1"/>
          </p:cNvSpPr>
          <p:nvPr/>
        </p:nvSpPr>
        <p:spPr bwMode="auto">
          <a:xfrm>
            <a:off x="8001000" y="1143000"/>
            <a:ext cx="1143000" cy="338138"/>
          </a:xfrm>
          <a:prstGeom prst="rect">
            <a:avLst/>
          </a:prstGeom>
          <a:solidFill>
            <a:schemeClr val="bg1"/>
          </a:solidFill>
          <a:ln w="9525">
            <a:solidFill>
              <a:schemeClr val="tx1"/>
            </a:solidFill>
            <a:miter lim="800000"/>
            <a:headEnd/>
            <a:tailEnd/>
          </a:ln>
        </p:spPr>
        <p:txBody>
          <a:bodyPr>
            <a:spAutoFit/>
          </a:bodyPr>
          <a:lstStyle/>
          <a:p>
            <a:pPr algn="ctr"/>
            <a:r>
              <a:rPr lang="es-ES_tradnl" sz="1600">
                <a:latin typeface="Times New Roman" pitchFamily="18" charset="0"/>
                <a:cs typeface="Times New Roman" pitchFamily="18" charset="0"/>
              </a:rPr>
              <a:t>z=13mm</a:t>
            </a:r>
            <a:endParaRPr lang="es-ES" sz="1600">
              <a:latin typeface="Times New Roman" pitchFamily="18" charset="0"/>
              <a:cs typeface="Times New Roman" pitchFamily="18" charset="0"/>
            </a:endParaRPr>
          </a:p>
        </p:txBody>
      </p:sp>
      <p:sp>
        <p:nvSpPr>
          <p:cNvPr id="49202" name="12 CuadroTexto"/>
          <p:cNvSpPr txBox="1">
            <a:spLocks noChangeArrowheads="1"/>
          </p:cNvSpPr>
          <p:nvPr/>
        </p:nvSpPr>
        <p:spPr bwMode="auto">
          <a:xfrm>
            <a:off x="7451725" y="3519488"/>
            <a:ext cx="1049338" cy="338137"/>
          </a:xfrm>
          <a:prstGeom prst="rect">
            <a:avLst/>
          </a:prstGeom>
          <a:noFill/>
          <a:ln w="9525">
            <a:noFill/>
            <a:miter lim="800000"/>
            <a:headEnd/>
            <a:tailEnd/>
          </a:ln>
        </p:spPr>
        <p:txBody>
          <a:bodyPr>
            <a:spAutoFit/>
          </a:bodyPr>
          <a:lstStyle/>
          <a:p>
            <a:pPr algn="ctr"/>
            <a:r>
              <a:rPr lang="es-ES_tradnl" sz="1600">
                <a:latin typeface="Times New Roman" pitchFamily="18" charset="0"/>
                <a:cs typeface="Times New Roman" pitchFamily="18" charset="0"/>
              </a:rPr>
              <a:t>x (cm )</a:t>
            </a:r>
            <a:endParaRPr lang="es-ES" sz="1600">
              <a:latin typeface="Times New Roman" pitchFamily="18" charset="0"/>
              <a:cs typeface="Times New Roman" pitchFamily="18" charset="0"/>
            </a:endParaRPr>
          </a:p>
        </p:txBody>
      </p:sp>
      <p:sp>
        <p:nvSpPr>
          <p:cNvPr id="49203" name="10 CuadroTexto"/>
          <p:cNvSpPr txBox="1">
            <a:spLocks noChangeArrowheads="1"/>
          </p:cNvSpPr>
          <p:nvPr/>
        </p:nvSpPr>
        <p:spPr bwMode="auto">
          <a:xfrm rot="-5400000">
            <a:off x="2971007" y="4887119"/>
            <a:ext cx="1111250" cy="338137"/>
          </a:xfrm>
          <a:prstGeom prst="rect">
            <a:avLst/>
          </a:prstGeom>
          <a:noFill/>
          <a:ln w="9525">
            <a:noFill/>
            <a:miter lim="800000"/>
            <a:headEnd/>
            <a:tailEnd/>
          </a:ln>
        </p:spPr>
        <p:txBody>
          <a:bodyPr>
            <a:spAutoFit/>
          </a:bodyPr>
          <a:lstStyle/>
          <a:p>
            <a:r>
              <a:rPr lang="es-ES_tradnl" sz="1600">
                <a:latin typeface="Times New Roman" pitchFamily="18" charset="0"/>
                <a:cs typeface="Times New Roman" pitchFamily="18" charset="0"/>
              </a:rPr>
              <a:t>Dosis (%)</a:t>
            </a:r>
            <a:endParaRPr lang="es-ES" sz="1600">
              <a:latin typeface="Times New Roman" pitchFamily="18" charset="0"/>
              <a:cs typeface="Times New Roman" pitchFamily="18" charset="0"/>
            </a:endParaRPr>
          </a:p>
        </p:txBody>
      </p:sp>
      <p:sp>
        <p:nvSpPr>
          <p:cNvPr id="49204" name="11 CuadroTexto"/>
          <p:cNvSpPr txBox="1">
            <a:spLocks noChangeArrowheads="1"/>
          </p:cNvSpPr>
          <p:nvPr/>
        </p:nvSpPr>
        <p:spPr bwMode="auto">
          <a:xfrm>
            <a:off x="8072438" y="3876675"/>
            <a:ext cx="1071562" cy="338138"/>
          </a:xfrm>
          <a:prstGeom prst="rect">
            <a:avLst/>
          </a:prstGeom>
          <a:solidFill>
            <a:schemeClr val="bg1"/>
          </a:solidFill>
          <a:ln w="9525">
            <a:solidFill>
              <a:schemeClr val="tx1"/>
            </a:solidFill>
            <a:miter lim="800000"/>
            <a:headEnd/>
            <a:tailEnd/>
          </a:ln>
        </p:spPr>
        <p:txBody>
          <a:bodyPr>
            <a:spAutoFit/>
          </a:bodyPr>
          <a:lstStyle/>
          <a:p>
            <a:pPr algn="ctr"/>
            <a:r>
              <a:rPr lang="es-ES_tradnl" sz="1600">
                <a:latin typeface="Times New Roman" pitchFamily="18" charset="0"/>
                <a:cs typeface="Times New Roman" pitchFamily="18" charset="0"/>
              </a:rPr>
              <a:t>Z=23 mm</a:t>
            </a:r>
            <a:endParaRPr lang="es-ES" sz="1600">
              <a:latin typeface="Times New Roman" pitchFamily="18" charset="0"/>
              <a:cs typeface="Times New Roman" pitchFamily="18" charset="0"/>
            </a:endParaRPr>
          </a:p>
        </p:txBody>
      </p:sp>
      <p:sp>
        <p:nvSpPr>
          <p:cNvPr id="49205" name="12 CuadroTexto"/>
          <p:cNvSpPr txBox="1">
            <a:spLocks noChangeArrowheads="1"/>
          </p:cNvSpPr>
          <p:nvPr/>
        </p:nvSpPr>
        <p:spPr bwMode="auto">
          <a:xfrm>
            <a:off x="4572000" y="6072188"/>
            <a:ext cx="1049338" cy="338137"/>
          </a:xfrm>
          <a:prstGeom prst="rect">
            <a:avLst/>
          </a:prstGeom>
          <a:noFill/>
          <a:ln w="9525">
            <a:noFill/>
            <a:miter lim="800000"/>
            <a:headEnd/>
            <a:tailEnd/>
          </a:ln>
        </p:spPr>
        <p:txBody>
          <a:bodyPr>
            <a:spAutoFit/>
          </a:bodyPr>
          <a:lstStyle/>
          <a:p>
            <a:pPr algn="ctr"/>
            <a:r>
              <a:rPr lang="es-ES_tradnl" sz="1600">
                <a:latin typeface="Times New Roman" pitchFamily="18" charset="0"/>
                <a:cs typeface="Times New Roman" pitchFamily="18" charset="0"/>
              </a:rPr>
              <a:t>x (cm )</a:t>
            </a:r>
            <a:endParaRPr lang="es-ES" sz="1600">
              <a:latin typeface="Times New Roman" pitchFamily="18" charset="0"/>
              <a:cs typeface="Times New Roman" pitchFamily="18" charset="0"/>
            </a:endParaRPr>
          </a:p>
        </p:txBody>
      </p:sp>
      <p:sp>
        <p:nvSpPr>
          <p:cNvPr id="49206" name="11 CuadroTexto"/>
          <p:cNvSpPr txBox="1">
            <a:spLocks noChangeArrowheads="1"/>
          </p:cNvSpPr>
          <p:nvPr/>
        </p:nvSpPr>
        <p:spPr bwMode="auto">
          <a:xfrm>
            <a:off x="3643313" y="1143000"/>
            <a:ext cx="1143000" cy="338138"/>
          </a:xfrm>
          <a:prstGeom prst="rect">
            <a:avLst/>
          </a:prstGeom>
          <a:solidFill>
            <a:schemeClr val="bg1"/>
          </a:solidFill>
          <a:ln w="9525">
            <a:solidFill>
              <a:schemeClr val="tx1"/>
            </a:solidFill>
            <a:miter lim="800000"/>
            <a:headEnd/>
            <a:tailEnd/>
          </a:ln>
        </p:spPr>
        <p:txBody>
          <a:bodyPr>
            <a:spAutoFit/>
          </a:bodyPr>
          <a:lstStyle/>
          <a:p>
            <a:pPr algn="ctr"/>
            <a:r>
              <a:rPr lang="es-ES_tradnl" sz="1600">
                <a:latin typeface="Times New Roman" pitchFamily="18" charset="0"/>
                <a:cs typeface="Times New Roman" pitchFamily="18" charset="0"/>
              </a:rPr>
              <a:t>z= 12 mm</a:t>
            </a:r>
            <a:endParaRPr lang="es-ES" sz="1600">
              <a:latin typeface="Times New Roman" pitchFamily="18" charset="0"/>
              <a:cs typeface="Times New Roman" pitchFamily="18" charset="0"/>
            </a:endParaRPr>
          </a:p>
        </p:txBody>
      </p:sp>
      <p:sp>
        <p:nvSpPr>
          <p:cNvPr id="49207" name="11 CuadroTexto"/>
          <p:cNvSpPr txBox="1">
            <a:spLocks noChangeArrowheads="1"/>
          </p:cNvSpPr>
          <p:nvPr/>
        </p:nvSpPr>
        <p:spPr bwMode="auto">
          <a:xfrm>
            <a:off x="3643313" y="3857625"/>
            <a:ext cx="1071562" cy="338138"/>
          </a:xfrm>
          <a:prstGeom prst="rect">
            <a:avLst/>
          </a:prstGeom>
          <a:solidFill>
            <a:schemeClr val="bg1"/>
          </a:solidFill>
          <a:ln w="9525">
            <a:solidFill>
              <a:schemeClr val="tx1"/>
            </a:solidFill>
            <a:miter lim="800000"/>
            <a:headEnd/>
            <a:tailEnd/>
          </a:ln>
        </p:spPr>
        <p:txBody>
          <a:bodyPr>
            <a:spAutoFit/>
          </a:bodyPr>
          <a:lstStyle/>
          <a:p>
            <a:pPr algn="ctr"/>
            <a:r>
              <a:rPr lang="es-ES_tradnl" sz="1600">
                <a:latin typeface="Times New Roman" pitchFamily="18" charset="0"/>
                <a:cs typeface="Times New Roman" pitchFamily="18" charset="0"/>
              </a:rPr>
              <a:t>z= 18 mm</a:t>
            </a:r>
            <a:endParaRPr lang="es-ES" sz="1600">
              <a:latin typeface="Times New Roman" pitchFamily="18" charset="0"/>
              <a:cs typeface="Times New Roman" pitchFamily="18" charset="0"/>
            </a:endParaRPr>
          </a:p>
        </p:txBody>
      </p:sp>
      <p:sp>
        <p:nvSpPr>
          <p:cNvPr id="49208" name="12 CuadroTexto"/>
          <p:cNvSpPr txBox="1">
            <a:spLocks noChangeArrowheads="1"/>
          </p:cNvSpPr>
          <p:nvPr/>
        </p:nvSpPr>
        <p:spPr bwMode="auto">
          <a:xfrm>
            <a:off x="4643438" y="3500438"/>
            <a:ext cx="1049337" cy="338137"/>
          </a:xfrm>
          <a:prstGeom prst="rect">
            <a:avLst/>
          </a:prstGeom>
          <a:noFill/>
          <a:ln w="9525">
            <a:noFill/>
            <a:miter lim="800000"/>
            <a:headEnd/>
            <a:tailEnd/>
          </a:ln>
        </p:spPr>
        <p:txBody>
          <a:bodyPr>
            <a:spAutoFit/>
          </a:bodyPr>
          <a:lstStyle/>
          <a:p>
            <a:pPr algn="ctr"/>
            <a:r>
              <a:rPr lang="es-ES_tradnl" sz="1600">
                <a:latin typeface="Times New Roman" pitchFamily="18" charset="0"/>
                <a:cs typeface="Times New Roman" pitchFamily="18" charset="0"/>
              </a:rPr>
              <a:t>x (cm )</a:t>
            </a:r>
            <a:endParaRPr lang="es-ES" sz="1600">
              <a:latin typeface="Times New Roman" pitchFamily="18" charset="0"/>
              <a:cs typeface="Times New Roman" pitchFamily="18" charset="0"/>
            </a:endParaRPr>
          </a:p>
        </p:txBody>
      </p:sp>
      <p:sp>
        <p:nvSpPr>
          <p:cNvPr id="49209" name="12 CuadroTexto"/>
          <p:cNvSpPr txBox="1">
            <a:spLocks noChangeArrowheads="1"/>
          </p:cNvSpPr>
          <p:nvPr/>
        </p:nvSpPr>
        <p:spPr bwMode="auto">
          <a:xfrm>
            <a:off x="7358063" y="6072188"/>
            <a:ext cx="1049337" cy="338137"/>
          </a:xfrm>
          <a:prstGeom prst="rect">
            <a:avLst/>
          </a:prstGeom>
          <a:noFill/>
          <a:ln w="9525">
            <a:noFill/>
            <a:miter lim="800000"/>
            <a:headEnd/>
            <a:tailEnd/>
          </a:ln>
        </p:spPr>
        <p:txBody>
          <a:bodyPr>
            <a:spAutoFit/>
          </a:bodyPr>
          <a:lstStyle/>
          <a:p>
            <a:pPr algn="ctr"/>
            <a:r>
              <a:rPr lang="es-ES_tradnl" sz="1600">
                <a:latin typeface="Times New Roman" pitchFamily="18" charset="0"/>
                <a:cs typeface="Times New Roman" pitchFamily="18" charset="0"/>
              </a:rPr>
              <a:t>x (cm )</a:t>
            </a:r>
            <a:endParaRPr lang="es-ES" sz="1600">
              <a:latin typeface="Times New Roman" pitchFamily="18" charset="0"/>
              <a:cs typeface="Times New Roman" pitchFamily="18" charset="0"/>
            </a:endParaRPr>
          </a:p>
        </p:txBody>
      </p:sp>
      <p:grpSp>
        <p:nvGrpSpPr>
          <p:cNvPr id="39" name="38 Grupo"/>
          <p:cNvGrpSpPr/>
          <p:nvPr/>
        </p:nvGrpSpPr>
        <p:grpSpPr>
          <a:xfrm>
            <a:off x="0" y="6572250"/>
            <a:ext cx="9144000" cy="285750"/>
            <a:chOff x="0" y="6572250"/>
            <a:chExt cx="9144000" cy="285750"/>
          </a:xfrm>
        </p:grpSpPr>
        <p:sp>
          <p:nvSpPr>
            <p:cNvPr id="40" name="39 Rectángulo"/>
            <p:cNvSpPr/>
            <p:nvPr/>
          </p:nvSpPr>
          <p:spPr>
            <a:xfrm>
              <a:off x="1785918" y="6572272"/>
              <a:ext cx="1285884" cy="276999"/>
            </a:xfrm>
            <a:prstGeom prst="rect">
              <a:avLst/>
            </a:prstGeom>
            <a:solidFill>
              <a:schemeClr val="bg2">
                <a:lumMod val="40000"/>
                <a:lumOff val="60000"/>
              </a:schemeClr>
            </a:solidFill>
            <a:ln>
              <a:noFill/>
            </a:ln>
          </p:spPr>
          <p:txBody>
            <a:bodyPr wrap="square">
              <a:spAutoFit/>
            </a:bodyPr>
            <a:lstStyle/>
            <a:p>
              <a:pPr algn="ctr">
                <a:defRPr/>
              </a:pPr>
              <a:r>
                <a:rPr lang="es-ES_tradnl" sz="1200" b="1" i="1" dirty="0" smtClean="0">
                  <a:solidFill>
                    <a:schemeClr val="bg1">
                      <a:lumMod val="50000"/>
                    </a:schemeClr>
                  </a:solidFill>
                </a:rPr>
                <a:t>Simulación MC</a:t>
              </a:r>
              <a:endParaRPr lang="es-ES" sz="1200" b="1" i="1" dirty="0">
                <a:solidFill>
                  <a:schemeClr val="bg1">
                    <a:lumMod val="50000"/>
                  </a:schemeClr>
                </a:solidFill>
              </a:endParaRPr>
            </a:p>
          </p:txBody>
        </p:sp>
        <p:sp>
          <p:nvSpPr>
            <p:cNvPr id="41" name="40 Rectángulo"/>
            <p:cNvSpPr/>
            <p:nvPr/>
          </p:nvSpPr>
          <p:spPr>
            <a:xfrm>
              <a:off x="857224" y="6572250"/>
              <a:ext cx="928694"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Objetivos</a:t>
              </a:r>
              <a:endParaRPr lang="es-ES" sz="1200" b="1" i="1" dirty="0">
                <a:solidFill>
                  <a:schemeClr val="bg1">
                    <a:lumMod val="50000"/>
                  </a:schemeClr>
                </a:solidFill>
              </a:endParaRPr>
            </a:p>
          </p:txBody>
        </p:sp>
        <p:sp>
          <p:nvSpPr>
            <p:cNvPr id="42" name="41 Rectángulo"/>
            <p:cNvSpPr/>
            <p:nvPr/>
          </p:nvSpPr>
          <p:spPr>
            <a:xfrm>
              <a:off x="0" y="6572250"/>
              <a:ext cx="1000100" cy="277813"/>
            </a:xfrm>
            <a:prstGeom prst="rect">
              <a:avLst/>
            </a:prstGeom>
            <a:solidFill>
              <a:schemeClr val="bg2">
                <a:lumMod val="40000"/>
                <a:lumOff val="60000"/>
              </a:schemeClr>
            </a:solidFill>
            <a:ln>
              <a:noFill/>
            </a:ln>
          </p:spPr>
          <p:txBody>
            <a:bodyPr wrap="square">
              <a:spAutoFit/>
            </a:bodyPr>
            <a:lstStyle/>
            <a:p>
              <a:pPr>
                <a:defRPr/>
              </a:pPr>
              <a:r>
                <a:rPr lang="es-ES" sz="1200" b="1" i="1" dirty="0" smtClean="0">
                  <a:solidFill>
                    <a:schemeClr val="bg1">
                      <a:lumMod val="50000"/>
                    </a:schemeClr>
                  </a:solidFill>
                </a:rPr>
                <a:t>Motivación</a:t>
              </a:r>
              <a:endParaRPr lang="es-ES" sz="1200" dirty="0">
                <a:solidFill>
                  <a:schemeClr val="bg1">
                    <a:lumMod val="50000"/>
                  </a:schemeClr>
                </a:solidFill>
              </a:endParaRPr>
            </a:p>
          </p:txBody>
        </p:sp>
        <p:sp>
          <p:nvSpPr>
            <p:cNvPr id="43" name="42 Rectángulo"/>
            <p:cNvSpPr/>
            <p:nvPr/>
          </p:nvSpPr>
          <p:spPr>
            <a:xfrm>
              <a:off x="7929586" y="6572250"/>
              <a:ext cx="1214414"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Conclusiones</a:t>
              </a:r>
              <a:endParaRPr lang="es-ES" sz="1200" b="1" i="1" dirty="0">
                <a:solidFill>
                  <a:schemeClr val="bg1">
                    <a:lumMod val="50000"/>
                  </a:schemeClr>
                </a:solidFill>
              </a:endParaRPr>
            </a:p>
          </p:txBody>
        </p:sp>
        <p:sp>
          <p:nvSpPr>
            <p:cNvPr id="44" name="43 Rectángulo"/>
            <p:cNvSpPr/>
            <p:nvPr/>
          </p:nvSpPr>
          <p:spPr>
            <a:xfrm>
              <a:off x="6429388" y="6572250"/>
              <a:ext cx="1500175"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t>Validación </a:t>
              </a:r>
              <a:r>
                <a:rPr lang="es-ES" sz="1200" b="1" i="1" dirty="0"/>
                <a:t>datos</a:t>
              </a:r>
            </a:p>
          </p:txBody>
        </p:sp>
        <p:sp>
          <p:nvSpPr>
            <p:cNvPr id="45" name="44 Rectángulo"/>
            <p:cNvSpPr/>
            <p:nvPr/>
          </p:nvSpPr>
          <p:spPr>
            <a:xfrm>
              <a:off x="4572000" y="6572250"/>
              <a:ext cx="2000252"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Validación </a:t>
              </a:r>
              <a:r>
                <a:rPr lang="es-ES" sz="1200" b="1" i="1" dirty="0">
                  <a:solidFill>
                    <a:schemeClr val="bg1">
                      <a:lumMod val="50000"/>
                    </a:schemeClr>
                  </a:solidFill>
                </a:rPr>
                <a:t>simulaciones</a:t>
              </a:r>
            </a:p>
          </p:txBody>
        </p:sp>
        <p:sp>
          <p:nvSpPr>
            <p:cNvPr id="46" name="45 Rectángulo"/>
            <p:cNvSpPr/>
            <p:nvPr/>
          </p:nvSpPr>
          <p:spPr>
            <a:xfrm>
              <a:off x="3000364" y="6572250"/>
              <a:ext cx="1714512" cy="285750"/>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Método desarrollado</a:t>
              </a:r>
            </a:p>
          </p:txBody>
        </p:sp>
      </p:gr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2 Imagen"/>
          <p:cNvPicPr>
            <a:picLocks noChangeAspect="1" noChangeArrowheads="1"/>
          </p:cNvPicPr>
          <p:nvPr/>
        </p:nvPicPr>
        <p:blipFill>
          <a:blip r:embed="rId2"/>
          <a:srcRect l="2882" t="20610" r="39467"/>
          <a:stretch>
            <a:fillRect/>
          </a:stretch>
        </p:blipFill>
        <p:spPr bwMode="auto">
          <a:xfrm>
            <a:off x="214282" y="1071546"/>
            <a:ext cx="2786052" cy="1943357"/>
          </a:xfrm>
          <a:prstGeom prst="rect">
            <a:avLst/>
          </a:prstGeom>
          <a:noFill/>
          <a:ln w="9525">
            <a:noFill/>
            <a:miter lim="800000"/>
            <a:headEnd/>
            <a:tailEnd/>
          </a:ln>
        </p:spPr>
      </p:pic>
      <p:sp>
        <p:nvSpPr>
          <p:cNvPr id="48132" name="3 Rectángulo"/>
          <p:cNvSpPr>
            <a:spLocks noChangeArrowheads="1"/>
          </p:cNvSpPr>
          <p:nvPr/>
        </p:nvSpPr>
        <p:spPr bwMode="auto">
          <a:xfrm>
            <a:off x="3357554" y="500042"/>
            <a:ext cx="4709944" cy="461665"/>
          </a:xfrm>
          <a:prstGeom prst="rect">
            <a:avLst/>
          </a:prstGeom>
          <a:noFill/>
          <a:ln w="9525">
            <a:noFill/>
            <a:miter lim="800000"/>
            <a:headEnd/>
            <a:tailEnd/>
          </a:ln>
        </p:spPr>
        <p:txBody>
          <a:bodyPr wrap="none">
            <a:spAutoFit/>
          </a:bodyPr>
          <a:lstStyle/>
          <a:p>
            <a:r>
              <a:rPr lang="es-ES" sz="2400" b="1" dirty="0"/>
              <a:t>Maniquí de mediastino-pulmón</a:t>
            </a:r>
          </a:p>
        </p:txBody>
      </p:sp>
      <p:pic>
        <p:nvPicPr>
          <p:cNvPr id="48135" name="13 Imagen"/>
          <p:cNvPicPr>
            <a:picLocks noChangeAspect="1" noChangeArrowheads="1"/>
          </p:cNvPicPr>
          <p:nvPr/>
        </p:nvPicPr>
        <p:blipFill>
          <a:blip r:embed="rId3"/>
          <a:srcRect l="8221" t="6274" b="5186"/>
          <a:stretch>
            <a:fillRect/>
          </a:stretch>
        </p:blipFill>
        <p:spPr bwMode="auto">
          <a:xfrm>
            <a:off x="3643313" y="1500188"/>
            <a:ext cx="2786062" cy="2071687"/>
          </a:xfrm>
          <a:prstGeom prst="rect">
            <a:avLst/>
          </a:prstGeom>
          <a:noFill/>
          <a:ln w="9525">
            <a:solidFill>
              <a:schemeClr val="tx1"/>
            </a:solidFill>
            <a:miter lim="800000"/>
            <a:headEnd/>
            <a:tailEnd/>
          </a:ln>
        </p:spPr>
      </p:pic>
      <p:pic>
        <p:nvPicPr>
          <p:cNvPr id="48136" name="14 Imagen"/>
          <p:cNvPicPr>
            <a:picLocks noChangeAspect="1" noChangeArrowheads="1"/>
          </p:cNvPicPr>
          <p:nvPr/>
        </p:nvPicPr>
        <p:blipFill>
          <a:blip r:embed="rId4"/>
          <a:srcRect l="5688" t="7153" b="5186"/>
          <a:stretch>
            <a:fillRect/>
          </a:stretch>
        </p:blipFill>
        <p:spPr bwMode="auto">
          <a:xfrm>
            <a:off x="6429375" y="1500188"/>
            <a:ext cx="2714625" cy="2071687"/>
          </a:xfrm>
          <a:prstGeom prst="rect">
            <a:avLst/>
          </a:prstGeom>
          <a:noFill/>
          <a:ln w="9525">
            <a:solidFill>
              <a:schemeClr val="tx1"/>
            </a:solidFill>
            <a:miter lim="800000"/>
            <a:headEnd/>
            <a:tailEnd/>
          </a:ln>
        </p:spPr>
      </p:pic>
      <p:pic>
        <p:nvPicPr>
          <p:cNvPr id="48137" name="15 Imagen"/>
          <p:cNvPicPr>
            <a:picLocks noChangeAspect="1" noChangeArrowheads="1"/>
          </p:cNvPicPr>
          <p:nvPr/>
        </p:nvPicPr>
        <p:blipFill>
          <a:blip r:embed="rId5"/>
          <a:srcRect l="5489" t="7294" b="5186"/>
          <a:stretch>
            <a:fillRect/>
          </a:stretch>
        </p:blipFill>
        <p:spPr bwMode="auto">
          <a:xfrm>
            <a:off x="3643313" y="4087813"/>
            <a:ext cx="2786062" cy="2127250"/>
          </a:xfrm>
          <a:prstGeom prst="rect">
            <a:avLst/>
          </a:prstGeom>
          <a:noFill/>
          <a:ln w="9525">
            <a:solidFill>
              <a:schemeClr val="tx1"/>
            </a:solidFill>
            <a:miter lim="800000"/>
            <a:headEnd/>
            <a:tailEnd/>
          </a:ln>
        </p:spPr>
      </p:pic>
      <p:pic>
        <p:nvPicPr>
          <p:cNvPr id="48138" name="16 Imagen"/>
          <p:cNvPicPr>
            <a:picLocks noChangeAspect="1" noChangeArrowheads="1"/>
          </p:cNvPicPr>
          <p:nvPr/>
        </p:nvPicPr>
        <p:blipFill>
          <a:blip r:embed="rId6"/>
          <a:srcRect l="6487" t="6548" b="7143"/>
          <a:stretch>
            <a:fillRect/>
          </a:stretch>
        </p:blipFill>
        <p:spPr bwMode="auto">
          <a:xfrm>
            <a:off x="6429375" y="4071938"/>
            <a:ext cx="2714625" cy="2143125"/>
          </a:xfrm>
          <a:prstGeom prst="rect">
            <a:avLst/>
          </a:prstGeom>
          <a:noFill/>
          <a:ln w="9525">
            <a:solidFill>
              <a:schemeClr val="tx1"/>
            </a:solidFill>
            <a:miter lim="800000"/>
            <a:headEnd/>
            <a:tailEnd/>
          </a:ln>
        </p:spPr>
      </p:pic>
      <p:graphicFrame>
        <p:nvGraphicFramePr>
          <p:cNvPr id="19" name="18 Tabla"/>
          <p:cNvGraphicFramePr>
            <a:graphicFrameLocks noGrp="1"/>
          </p:cNvGraphicFramePr>
          <p:nvPr/>
        </p:nvGraphicFramePr>
        <p:xfrm>
          <a:off x="214282" y="4929198"/>
          <a:ext cx="3071804" cy="1645920"/>
        </p:xfrm>
        <a:graphic>
          <a:graphicData uri="http://schemas.openxmlformats.org/drawingml/2006/table">
            <a:tbl>
              <a:tblPr/>
              <a:tblGrid>
                <a:gridCol w="746125"/>
                <a:gridCol w="1209675"/>
                <a:gridCol w="1116004"/>
              </a:tblGrid>
              <a:tr h="190500">
                <a:tc>
                  <a:txBody>
                    <a:bodyPr/>
                    <a:lstStyle/>
                    <a:p>
                      <a:pPr marL="0" algn="ctr" defTabSz="457200" rtl="0" eaLnBrk="1" latinLnBrk="0" hangingPunct="1">
                        <a:spcAft>
                          <a:spcPts val="0"/>
                        </a:spcAft>
                      </a:pPr>
                      <a:r>
                        <a:rPr lang="es-ES" sz="1800" kern="1200" dirty="0" smtClean="0">
                          <a:solidFill>
                            <a:srgbClr val="000000"/>
                          </a:solidFill>
                          <a:latin typeface="+mn-lt"/>
                          <a:ea typeface="Times New Roman"/>
                          <a:cs typeface="Times New Roman"/>
                        </a:rPr>
                        <a:t>z (cm)</a:t>
                      </a: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457200" rtl="0" eaLnBrk="1" latinLnBrk="0" hangingPunct="1">
                        <a:spcAft>
                          <a:spcPts val="0"/>
                        </a:spcAft>
                      </a:pPr>
                      <a:r>
                        <a:rPr lang="es-ES" sz="1800" b="1" kern="1200" dirty="0" smtClean="0">
                          <a:solidFill>
                            <a:srgbClr val="000000"/>
                          </a:solidFill>
                          <a:latin typeface="+mn-lt"/>
                          <a:ea typeface="Times New Roman"/>
                          <a:cs typeface="Times New Roman"/>
                        </a:rPr>
                        <a:t>3% 3 mm </a:t>
                      </a: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457200" rtl="0" eaLnBrk="1" latinLnBrk="0" hangingPunct="1">
                        <a:spcAft>
                          <a:spcPts val="0"/>
                        </a:spcAft>
                      </a:pPr>
                      <a:r>
                        <a:rPr lang="es-ES" sz="1800" b="1" kern="1200" dirty="0" smtClean="0">
                          <a:solidFill>
                            <a:srgbClr val="000000"/>
                          </a:solidFill>
                          <a:latin typeface="+mn-lt"/>
                          <a:ea typeface="Times New Roman"/>
                          <a:cs typeface="Times New Roman"/>
                        </a:rPr>
                        <a:t>5% 5 mm</a:t>
                      </a: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marL="0" algn="ctr" defTabSz="457200" rtl="0" eaLnBrk="1" latinLnBrk="0" hangingPunct="1">
                        <a:spcAft>
                          <a:spcPts val="0"/>
                        </a:spcAft>
                      </a:pPr>
                      <a:r>
                        <a:rPr lang="es-ES" sz="1800" kern="1200" dirty="0" smtClean="0">
                          <a:solidFill>
                            <a:srgbClr val="000000"/>
                          </a:solidFill>
                          <a:latin typeface="+mn-lt"/>
                          <a:ea typeface="Times New Roman"/>
                          <a:cs typeface="Times New Roman"/>
                        </a:rPr>
                        <a:t>1.0</a:t>
                      </a: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algn="ctr" defTabSz="457200" rtl="0" eaLnBrk="1" latinLnBrk="0" hangingPunct="1">
                        <a:spcAft>
                          <a:spcPts val="0"/>
                        </a:spcAft>
                      </a:pPr>
                      <a:r>
                        <a:rPr lang="es-ES" sz="1800" b="1" kern="1200" dirty="0" smtClean="0">
                          <a:solidFill>
                            <a:srgbClr val="FF0000"/>
                          </a:solidFill>
                          <a:latin typeface="+mn-lt"/>
                          <a:ea typeface="Times New Roman"/>
                          <a:cs typeface="Times New Roman"/>
                        </a:rPr>
                        <a:t>91.0</a:t>
                      </a: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algn="ctr" defTabSz="457200" rtl="0" eaLnBrk="1" latinLnBrk="0" hangingPunct="1">
                        <a:spcAft>
                          <a:spcPts val="0"/>
                        </a:spcAft>
                      </a:pPr>
                      <a:r>
                        <a:rPr lang="es-ES" sz="1800" b="1" kern="1200" dirty="0" smtClean="0">
                          <a:solidFill>
                            <a:srgbClr val="000000"/>
                          </a:solidFill>
                          <a:latin typeface="+mn-lt"/>
                          <a:ea typeface="Times New Roman"/>
                          <a:cs typeface="Times New Roman"/>
                        </a:rPr>
                        <a:t>99.3</a:t>
                      </a: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0">
                <a:tc>
                  <a:txBody>
                    <a:bodyPr/>
                    <a:lstStyle/>
                    <a:p>
                      <a:pPr marL="0" algn="ctr" defTabSz="457200" rtl="0" eaLnBrk="1" latinLnBrk="0" hangingPunct="1">
                        <a:spcAft>
                          <a:spcPts val="0"/>
                        </a:spcAft>
                      </a:pPr>
                      <a:r>
                        <a:rPr lang="es-ES" sz="1800" kern="1200" dirty="0" smtClean="0">
                          <a:solidFill>
                            <a:srgbClr val="000000"/>
                          </a:solidFill>
                          <a:latin typeface="+mn-lt"/>
                          <a:ea typeface="Times New Roman"/>
                          <a:cs typeface="Times New Roman"/>
                        </a:rPr>
                        <a:t>1.5</a:t>
                      </a:r>
                    </a:p>
                  </a:txBody>
                  <a:tcPr marL="44450" marR="44450" marT="0" marB="0" anchor="b">
                    <a:lnL>
                      <a:noFill/>
                    </a:lnL>
                    <a:lnR>
                      <a:noFill/>
                    </a:lnR>
                    <a:lnT>
                      <a:noFill/>
                    </a:lnT>
                    <a:lnB>
                      <a:noFill/>
                    </a:lnB>
                  </a:tcPr>
                </a:tc>
                <a:tc>
                  <a:txBody>
                    <a:bodyPr/>
                    <a:lstStyle/>
                    <a:p>
                      <a:pPr marL="0" algn="ctr" defTabSz="457200" rtl="0" eaLnBrk="1" latinLnBrk="0" hangingPunct="1">
                        <a:spcAft>
                          <a:spcPts val="0"/>
                        </a:spcAft>
                      </a:pPr>
                      <a:r>
                        <a:rPr lang="es-ES" sz="1800" b="1" kern="1200" dirty="0" smtClean="0">
                          <a:solidFill>
                            <a:srgbClr val="FF0000"/>
                          </a:solidFill>
                          <a:latin typeface="+mn-lt"/>
                          <a:ea typeface="Times New Roman"/>
                          <a:cs typeface="Times New Roman"/>
                        </a:rPr>
                        <a:t>93.5</a:t>
                      </a:r>
                    </a:p>
                  </a:txBody>
                  <a:tcPr marL="44450" marR="44450" marT="0" marB="0" anchor="b">
                    <a:lnL>
                      <a:noFill/>
                    </a:lnL>
                    <a:lnR>
                      <a:noFill/>
                    </a:lnR>
                    <a:lnT>
                      <a:noFill/>
                    </a:lnT>
                    <a:lnB>
                      <a:noFill/>
                    </a:lnB>
                  </a:tcPr>
                </a:tc>
                <a:tc>
                  <a:txBody>
                    <a:bodyPr/>
                    <a:lstStyle/>
                    <a:p>
                      <a:pPr marL="0" algn="ctr" defTabSz="457200" rtl="0" eaLnBrk="1" latinLnBrk="0" hangingPunct="1">
                        <a:spcAft>
                          <a:spcPts val="0"/>
                        </a:spcAft>
                      </a:pPr>
                      <a:r>
                        <a:rPr lang="es-ES" sz="1800" b="1" kern="1200" dirty="0" smtClean="0">
                          <a:solidFill>
                            <a:srgbClr val="000000"/>
                          </a:solidFill>
                          <a:latin typeface="+mn-lt"/>
                          <a:ea typeface="Times New Roman"/>
                          <a:cs typeface="Times New Roman"/>
                        </a:rPr>
                        <a:t>99.7</a:t>
                      </a:r>
                    </a:p>
                  </a:txBody>
                  <a:tcPr marL="44450" marR="44450" marT="0" marB="0" anchor="b">
                    <a:lnL>
                      <a:noFill/>
                    </a:lnL>
                    <a:lnR>
                      <a:noFill/>
                    </a:lnR>
                    <a:lnT>
                      <a:noFill/>
                    </a:lnT>
                    <a:lnB>
                      <a:noFill/>
                    </a:lnB>
                  </a:tcPr>
                </a:tc>
              </a:tr>
              <a:tr h="0">
                <a:tc>
                  <a:txBody>
                    <a:bodyPr/>
                    <a:lstStyle/>
                    <a:p>
                      <a:pPr marL="0" algn="ctr" defTabSz="457200" rtl="0" eaLnBrk="1" latinLnBrk="0" hangingPunct="1">
                        <a:spcAft>
                          <a:spcPts val="0"/>
                        </a:spcAft>
                      </a:pPr>
                      <a:r>
                        <a:rPr lang="es-ES" sz="1800" kern="1200" dirty="0" smtClean="0">
                          <a:solidFill>
                            <a:srgbClr val="000000"/>
                          </a:solidFill>
                          <a:latin typeface="+mn-lt"/>
                          <a:ea typeface="Times New Roman"/>
                          <a:cs typeface="Times New Roman"/>
                        </a:rPr>
                        <a:t>2.5</a:t>
                      </a:r>
                    </a:p>
                  </a:txBody>
                  <a:tcPr marL="44450" marR="44450" marT="0" marB="0" anchor="b">
                    <a:lnL>
                      <a:noFill/>
                    </a:lnL>
                    <a:lnR>
                      <a:noFill/>
                    </a:lnR>
                    <a:lnT>
                      <a:noFill/>
                    </a:lnT>
                    <a:lnB>
                      <a:noFill/>
                    </a:lnB>
                  </a:tcPr>
                </a:tc>
                <a:tc>
                  <a:txBody>
                    <a:bodyPr/>
                    <a:lstStyle/>
                    <a:p>
                      <a:pPr marL="0" algn="ctr" defTabSz="457200" rtl="0" eaLnBrk="1" latinLnBrk="0" hangingPunct="1">
                        <a:spcAft>
                          <a:spcPts val="0"/>
                        </a:spcAft>
                      </a:pPr>
                      <a:r>
                        <a:rPr lang="es-ES" sz="1800" b="1" kern="1200" dirty="0" smtClean="0">
                          <a:solidFill>
                            <a:srgbClr val="FF0000"/>
                          </a:solidFill>
                          <a:latin typeface="+mn-lt"/>
                          <a:ea typeface="Times New Roman"/>
                          <a:cs typeface="Times New Roman"/>
                        </a:rPr>
                        <a:t>88.5</a:t>
                      </a:r>
                    </a:p>
                  </a:txBody>
                  <a:tcPr marL="44450" marR="44450" marT="0" marB="0" anchor="b">
                    <a:lnL>
                      <a:noFill/>
                    </a:lnL>
                    <a:lnR>
                      <a:noFill/>
                    </a:lnR>
                    <a:lnT>
                      <a:noFill/>
                    </a:lnT>
                    <a:lnB>
                      <a:noFill/>
                    </a:lnB>
                  </a:tcPr>
                </a:tc>
                <a:tc>
                  <a:txBody>
                    <a:bodyPr/>
                    <a:lstStyle/>
                    <a:p>
                      <a:pPr marL="0" algn="ctr" defTabSz="457200" rtl="0" eaLnBrk="1" latinLnBrk="0" hangingPunct="1">
                        <a:spcAft>
                          <a:spcPts val="0"/>
                        </a:spcAft>
                      </a:pPr>
                      <a:r>
                        <a:rPr lang="es-ES" sz="1800" b="1" kern="1200" dirty="0" smtClean="0">
                          <a:solidFill>
                            <a:srgbClr val="000000"/>
                          </a:solidFill>
                          <a:latin typeface="+mn-lt"/>
                          <a:ea typeface="Times New Roman"/>
                          <a:cs typeface="Times New Roman"/>
                        </a:rPr>
                        <a:t>97.6</a:t>
                      </a:r>
                    </a:p>
                  </a:txBody>
                  <a:tcPr marL="44450" marR="44450" marT="0" marB="0" anchor="b">
                    <a:lnL>
                      <a:noFill/>
                    </a:lnL>
                    <a:lnR>
                      <a:noFill/>
                    </a:lnR>
                    <a:lnT>
                      <a:noFill/>
                    </a:lnT>
                    <a:lnB>
                      <a:noFill/>
                    </a:lnB>
                  </a:tcPr>
                </a:tc>
              </a:tr>
              <a:tr h="190500">
                <a:tc>
                  <a:txBody>
                    <a:bodyPr/>
                    <a:lstStyle/>
                    <a:p>
                      <a:pPr marL="0" algn="ctr" defTabSz="457200" rtl="0" eaLnBrk="1" latinLnBrk="0" hangingPunct="1">
                        <a:spcAft>
                          <a:spcPts val="0"/>
                        </a:spcAft>
                      </a:pPr>
                      <a:r>
                        <a:rPr lang="es-ES" sz="1800" kern="1200" dirty="0" smtClean="0">
                          <a:solidFill>
                            <a:srgbClr val="000000"/>
                          </a:solidFill>
                          <a:latin typeface="+mn-lt"/>
                          <a:ea typeface="Times New Roman"/>
                          <a:cs typeface="Times New Roman"/>
                        </a:rPr>
                        <a:t>3.5</a:t>
                      </a:r>
                    </a:p>
                  </a:txBody>
                  <a:tcPr marL="44450" marR="44450" marT="0" marB="0" anchor="b">
                    <a:lnL>
                      <a:noFill/>
                    </a:lnL>
                    <a:lnR>
                      <a:noFill/>
                    </a:lnR>
                    <a:lnT>
                      <a:noFill/>
                    </a:lnT>
                    <a:lnB>
                      <a:noFill/>
                    </a:lnB>
                  </a:tcPr>
                </a:tc>
                <a:tc>
                  <a:txBody>
                    <a:bodyPr/>
                    <a:lstStyle/>
                    <a:p>
                      <a:pPr marL="0" algn="ctr" defTabSz="457200" rtl="0" eaLnBrk="1" latinLnBrk="0" hangingPunct="1">
                        <a:spcAft>
                          <a:spcPts val="0"/>
                        </a:spcAft>
                      </a:pPr>
                      <a:r>
                        <a:rPr lang="es-ES" sz="1800" b="1" kern="1200" dirty="0" smtClean="0">
                          <a:solidFill>
                            <a:srgbClr val="FF0000"/>
                          </a:solidFill>
                          <a:latin typeface="+mn-lt"/>
                          <a:ea typeface="Times New Roman"/>
                          <a:cs typeface="Times New Roman"/>
                        </a:rPr>
                        <a:t>92.9</a:t>
                      </a:r>
                    </a:p>
                  </a:txBody>
                  <a:tcPr marL="44450" marR="44450" marT="0" marB="0" anchor="b">
                    <a:lnL>
                      <a:noFill/>
                    </a:lnL>
                    <a:lnR>
                      <a:noFill/>
                    </a:lnR>
                    <a:lnT>
                      <a:noFill/>
                    </a:lnT>
                    <a:lnB>
                      <a:noFill/>
                    </a:lnB>
                  </a:tcPr>
                </a:tc>
                <a:tc>
                  <a:txBody>
                    <a:bodyPr/>
                    <a:lstStyle/>
                    <a:p>
                      <a:pPr marL="0" algn="ctr" defTabSz="457200" rtl="0" eaLnBrk="1" latinLnBrk="0" hangingPunct="1">
                        <a:spcAft>
                          <a:spcPts val="0"/>
                        </a:spcAft>
                      </a:pPr>
                      <a:r>
                        <a:rPr lang="es-ES" sz="1800" b="1" kern="1200" dirty="0" smtClean="0">
                          <a:solidFill>
                            <a:srgbClr val="000000"/>
                          </a:solidFill>
                          <a:latin typeface="+mn-lt"/>
                          <a:ea typeface="Times New Roman"/>
                          <a:cs typeface="Times New Roman"/>
                        </a:rPr>
                        <a:t>99.8</a:t>
                      </a:r>
                    </a:p>
                  </a:txBody>
                  <a:tcPr marL="44450" marR="44450" marT="0" marB="0" anchor="b">
                    <a:lnL>
                      <a:noFill/>
                    </a:lnL>
                    <a:lnR>
                      <a:noFill/>
                    </a:lnR>
                    <a:lnT>
                      <a:noFill/>
                    </a:lnT>
                    <a:lnB>
                      <a:noFill/>
                    </a:lnB>
                  </a:tcPr>
                </a:tc>
              </a:tr>
              <a:tr h="190500">
                <a:tc>
                  <a:txBody>
                    <a:bodyPr/>
                    <a:lstStyle/>
                    <a:p>
                      <a:pPr marL="0" algn="ctr" defTabSz="457200" rtl="0" eaLnBrk="1" latinLnBrk="0" hangingPunct="1">
                        <a:spcAft>
                          <a:spcPts val="0"/>
                        </a:spcAft>
                      </a:pPr>
                      <a:r>
                        <a:rPr lang="es-ES" sz="1800" kern="1200" dirty="0" smtClean="0">
                          <a:solidFill>
                            <a:srgbClr val="000000"/>
                          </a:solidFill>
                          <a:latin typeface="+mn-lt"/>
                          <a:ea typeface="Times New Roman"/>
                          <a:cs typeface="Times New Roman"/>
                        </a:rPr>
                        <a:t>3.6</a:t>
                      </a: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algn="ctr" defTabSz="457200" rtl="0" eaLnBrk="1" latinLnBrk="0" hangingPunct="1">
                        <a:spcAft>
                          <a:spcPts val="0"/>
                        </a:spcAft>
                      </a:pPr>
                      <a:r>
                        <a:rPr lang="es-ES" sz="1800" b="1" kern="1200" dirty="0" smtClean="0">
                          <a:solidFill>
                            <a:srgbClr val="FF0000"/>
                          </a:solidFill>
                          <a:latin typeface="+mn-lt"/>
                          <a:ea typeface="Times New Roman"/>
                          <a:cs typeface="Times New Roman"/>
                        </a:rPr>
                        <a:t>93.4</a:t>
                      </a: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algn="ctr" defTabSz="457200" rtl="0" eaLnBrk="1" latinLnBrk="0" hangingPunct="1">
                        <a:spcAft>
                          <a:spcPts val="0"/>
                        </a:spcAft>
                      </a:pPr>
                      <a:r>
                        <a:rPr lang="es-ES" sz="1800" b="1" kern="1200" dirty="0" smtClean="0">
                          <a:solidFill>
                            <a:srgbClr val="000000"/>
                          </a:solidFill>
                          <a:latin typeface="+mn-lt"/>
                          <a:ea typeface="Times New Roman"/>
                          <a:cs typeface="Times New Roman"/>
                        </a:rPr>
                        <a:t>99.9</a:t>
                      </a: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bl>
          </a:graphicData>
        </a:graphic>
      </p:graphicFrame>
      <p:graphicFrame>
        <p:nvGraphicFramePr>
          <p:cNvPr id="20" name="19 Tabla"/>
          <p:cNvGraphicFramePr>
            <a:graphicFrameLocks noGrp="1"/>
          </p:cNvGraphicFramePr>
          <p:nvPr/>
        </p:nvGraphicFramePr>
        <p:xfrm>
          <a:off x="71438" y="3071813"/>
          <a:ext cx="3311854" cy="1493520"/>
        </p:xfrm>
        <a:graphic>
          <a:graphicData uri="http://schemas.openxmlformats.org/drawingml/2006/table">
            <a:tbl>
              <a:tblPr/>
              <a:tblGrid>
                <a:gridCol w="2322583"/>
                <a:gridCol w="989271"/>
              </a:tblGrid>
              <a:tr h="184548">
                <a:tc>
                  <a:txBody>
                    <a:bodyPr/>
                    <a:lstStyle/>
                    <a:p>
                      <a:pPr marL="0" algn="ctr" defTabSz="457200" rtl="0" eaLnBrk="1" latinLnBrk="0" hangingPunct="1">
                        <a:spcAft>
                          <a:spcPts val="0"/>
                        </a:spcAft>
                      </a:pPr>
                      <a:r>
                        <a:rPr lang="es-ES" sz="1400" kern="1200" dirty="0" err="1" smtClean="0">
                          <a:solidFill>
                            <a:srgbClr val="000000"/>
                          </a:solidFill>
                          <a:latin typeface="+mn-lt"/>
                          <a:ea typeface="Times New Roman"/>
                          <a:cs typeface="Times New Roman"/>
                        </a:rPr>
                        <a:t>Diám</a:t>
                      </a:r>
                      <a:r>
                        <a:rPr lang="es-ES" sz="1400" kern="1200" dirty="0" smtClean="0">
                          <a:solidFill>
                            <a:srgbClr val="000000"/>
                          </a:solidFill>
                          <a:latin typeface="+mn-lt"/>
                          <a:ea typeface="Times New Roman"/>
                          <a:cs typeface="Times New Roman"/>
                        </a:rPr>
                        <a:t>. Aplicador (cm)</a:t>
                      </a: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algn="ctr" defTabSz="457200" rtl="0" eaLnBrk="1" latinLnBrk="0" hangingPunct="1">
                        <a:spcAft>
                          <a:spcPts val="0"/>
                        </a:spcAft>
                      </a:pPr>
                      <a:r>
                        <a:rPr lang="es-ES" sz="1400" kern="1200" dirty="0" smtClean="0">
                          <a:solidFill>
                            <a:srgbClr val="000000"/>
                          </a:solidFill>
                          <a:latin typeface="+mn-lt"/>
                          <a:ea typeface="Times New Roman"/>
                          <a:cs typeface="Times New Roman"/>
                        </a:rPr>
                        <a:t>9</a:t>
                      </a: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184548">
                <a:tc>
                  <a:txBody>
                    <a:bodyPr/>
                    <a:lstStyle/>
                    <a:p>
                      <a:pPr marL="0" algn="ctr" defTabSz="457200" rtl="0" eaLnBrk="1" latinLnBrk="0" hangingPunct="1">
                        <a:spcAft>
                          <a:spcPts val="0"/>
                        </a:spcAft>
                      </a:pPr>
                      <a:r>
                        <a:rPr lang="es-ES" sz="1400" kern="1200" dirty="0" smtClean="0">
                          <a:solidFill>
                            <a:srgbClr val="000000"/>
                          </a:solidFill>
                          <a:latin typeface="+mn-lt"/>
                          <a:ea typeface="Times New Roman"/>
                          <a:cs typeface="Times New Roman"/>
                        </a:rPr>
                        <a:t>Energía (</a:t>
                      </a:r>
                      <a:r>
                        <a:rPr lang="es-ES" sz="1400" kern="1200" dirty="0" err="1" smtClean="0">
                          <a:solidFill>
                            <a:srgbClr val="000000"/>
                          </a:solidFill>
                          <a:latin typeface="+mn-lt"/>
                          <a:ea typeface="Times New Roman"/>
                          <a:cs typeface="Times New Roman"/>
                        </a:rPr>
                        <a:t>MeV</a:t>
                      </a:r>
                      <a:r>
                        <a:rPr lang="es-ES" sz="1400" kern="1200" dirty="0" smtClean="0">
                          <a:solidFill>
                            <a:srgbClr val="000000"/>
                          </a:solidFill>
                          <a:latin typeface="+mn-lt"/>
                          <a:ea typeface="Times New Roman"/>
                          <a:cs typeface="Times New Roman"/>
                        </a:rPr>
                        <a:t>)</a:t>
                      </a:r>
                    </a:p>
                  </a:txBody>
                  <a:tcPr marL="44450" marR="44450" marT="0" marB="0" anchor="b">
                    <a:lnL>
                      <a:noFill/>
                    </a:lnL>
                    <a:lnR>
                      <a:noFill/>
                    </a:lnR>
                    <a:lnT>
                      <a:noFill/>
                    </a:lnT>
                    <a:lnB>
                      <a:noFill/>
                    </a:lnB>
                  </a:tcPr>
                </a:tc>
                <a:tc>
                  <a:txBody>
                    <a:bodyPr/>
                    <a:lstStyle/>
                    <a:p>
                      <a:pPr marL="0" algn="ctr" defTabSz="457200" rtl="0" eaLnBrk="1" latinLnBrk="0" hangingPunct="1">
                        <a:spcAft>
                          <a:spcPts val="0"/>
                        </a:spcAft>
                      </a:pPr>
                      <a:r>
                        <a:rPr lang="es-ES" sz="1400" kern="1200" dirty="0" smtClean="0">
                          <a:solidFill>
                            <a:srgbClr val="000000"/>
                          </a:solidFill>
                          <a:latin typeface="+mn-lt"/>
                          <a:ea typeface="Times New Roman"/>
                          <a:cs typeface="Times New Roman"/>
                        </a:rPr>
                        <a:t>20 </a:t>
                      </a:r>
                    </a:p>
                  </a:txBody>
                  <a:tcPr marL="44450" marR="44450" marT="0" marB="0" anchor="b">
                    <a:lnL>
                      <a:noFill/>
                    </a:lnL>
                    <a:lnR>
                      <a:noFill/>
                    </a:lnR>
                    <a:lnT>
                      <a:noFill/>
                    </a:lnT>
                    <a:lnB>
                      <a:noFill/>
                    </a:lnB>
                  </a:tcPr>
                </a:tc>
              </a:tr>
              <a:tr h="184548">
                <a:tc>
                  <a:txBody>
                    <a:bodyPr/>
                    <a:lstStyle/>
                    <a:p>
                      <a:pPr marL="0" algn="ctr" defTabSz="457200" rtl="0" eaLnBrk="1" latinLnBrk="0" hangingPunct="1">
                        <a:spcAft>
                          <a:spcPts val="0"/>
                        </a:spcAft>
                      </a:pPr>
                      <a:r>
                        <a:rPr lang="es-ES" sz="1400" kern="1200" dirty="0" smtClean="0">
                          <a:solidFill>
                            <a:srgbClr val="000000"/>
                          </a:solidFill>
                          <a:latin typeface="+mn-lt"/>
                          <a:ea typeface="Times New Roman"/>
                          <a:cs typeface="Times New Roman"/>
                        </a:rPr>
                        <a:t>Bisel (º)</a:t>
                      </a:r>
                    </a:p>
                  </a:txBody>
                  <a:tcPr marL="44450" marR="44450" marT="0" marB="0" anchor="b">
                    <a:lnL>
                      <a:noFill/>
                    </a:lnL>
                    <a:lnR>
                      <a:noFill/>
                    </a:lnR>
                    <a:lnT>
                      <a:noFill/>
                    </a:lnT>
                    <a:lnB>
                      <a:noFill/>
                    </a:lnB>
                  </a:tcPr>
                </a:tc>
                <a:tc>
                  <a:txBody>
                    <a:bodyPr/>
                    <a:lstStyle/>
                    <a:p>
                      <a:pPr marL="0" algn="ctr" defTabSz="457200" rtl="0" eaLnBrk="1" latinLnBrk="0" hangingPunct="1">
                        <a:spcAft>
                          <a:spcPts val="0"/>
                        </a:spcAft>
                      </a:pPr>
                      <a:r>
                        <a:rPr lang="es-ES" sz="1400" kern="1200" dirty="0" smtClean="0">
                          <a:solidFill>
                            <a:srgbClr val="000000"/>
                          </a:solidFill>
                          <a:latin typeface="+mn-lt"/>
                          <a:ea typeface="Times New Roman"/>
                          <a:cs typeface="Times New Roman"/>
                        </a:rPr>
                        <a:t>0</a:t>
                      </a:r>
                    </a:p>
                  </a:txBody>
                  <a:tcPr marL="44450" marR="44450" marT="0" marB="0" anchor="b">
                    <a:lnL>
                      <a:noFill/>
                    </a:lnL>
                    <a:lnR>
                      <a:noFill/>
                    </a:lnR>
                    <a:lnT>
                      <a:noFill/>
                    </a:lnT>
                    <a:lnB>
                      <a:noFill/>
                    </a:lnB>
                  </a:tcPr>
                </a:tc>
              </a:tr>
              <a:tr h="184548">
                <a:tc>
                  <a:txBody>
                    <a:bodyPr/>
                    <a:lstStyle/>
                    <a:p>
                      <a:pPr marL="0" algn="ctr" defTabSz="457200" rtl="0" eaLnBrk="1" latinLnBrk="0" hangingPunct="1">
                        <a:spcAft>
                          <a:spcPts val="0"/>
                        </a:spcAft>
                      </a:pPr>
                      <a:r>
                        <a:rPr lang="es-ES" sz="1400" kern="1200" baseline="0" dirty="0" smtClean="0">
                          <a:solidFill>
                            <a:srgbClr val="000000"/>
                          </a:solidFill>
                          <a:latin typeface="+mn-lt"/>
                          <a:ea typeface="Times New Roman"/>
                          <a:cs typeface="Times New Roman"/>
                        </a:rPr>
                        <a:t>Agua </a:t>
                      </a:r>
                      <a:r>
                        <a:rPr lang="es-ES" sz="1400" kern="1200" dirty="0" smtClean="0">
                          <a:solidFill>
                            <a:srgbClr val="000000"/>
                          </a:solidFill>
                          <a:latin typeface="+mn-lt"/>
                          <a:ea typeface="Times New Roman"/>
                          <a:cs typeface="Times New Roman"/>
                        </a:rPr>
                        <a:t>sólida (mm) 1</a:t>
                      </a:r>
                    </a:p>
                  </a:txBody>
                  <a:tcPr marL="44450" marR="44450" marT="0" marB="0" anchor="b">
                    <a:lnL>
                      <a:noFill/>
                    </a:lnL>
                    <a:lnR>
                      <a:noFill/>
                    </a:lnR>
                    <a:lnT>
                      <a:noFill/>
                    </a:lnT>
                    <a:lnB>
                      <a:noFill/>
                    </a:lnB>
                  </a:tcPr>
                </a:tc>
                <a:tc>
                  <a:txBody>
                    <a:bodyPr/>
                    <a:lstStyle/>
                    <a:p>
                      <a:pPr marL="0" algn="ctr" defTabSz="457200" rtl="0" eaLnBrk="1" latinLnBrk="0" hangingPunct="1">
                        <a:spcAft>
                          <a:spcPts val="0"/>
                        </a:spcAft>
                      </a:pPr>
                      <a:r>
                        <a:rPr lang="es-ES" sz="1400" kern="1200" dirty="0" smtClean="0">
                          <a:solidFill>
                            <a:srgbClr val="000000"/>
                          </a:solidFill>
                          <a:latin typeface="+mn-lt"/>
                          <a:ea typeface="Times New Roman"/>
                          <a:cs typeface="Times New Roman"/>
                        </a:rPr>
                        <a:t>10</a:t>
                      </a:r>
                    </a:p>
                  </a:txBody>
                  <a:tcPr marL="44450" marR="44450" marT="0" marB="0" anchor="b">
                    <a:lnL>
                      <a:noFill/>
                    </a:lnL>
                    <a:lnR>
                      <a:noFill/>
                    </a:lnR>
                    <a:lnT>
                      <a:noFill/>
                    </a:lnT>
                    <a:lnB>
                      <a:noFill/>
                    </a:lnB>
                  </a:tcPr>
                </a:tc>
              </a:tr>
              <a:tr h="184548">
                <a:tc>
                  <a:txBody>
                    <a:bodyPr/>
                    <a:lstStyle/>
                    <a:p>
                      <a:pPr marL="0" algn="ctr" defTabSz="457200" rtl="0" eaLnBrk="1" latinLnBrk="0" hangingPunct="1">
                        <a:spcAft>
                          <a:spcPts val="0"/>
                        </a:spcAft>
                      </a:pPr>
                      <a:r>
                        <a:rPr lang="es-ES" sz="1400" kern="1200" dirty="0" smtClean="0">
                          <a:solidFill>
                            <a:srgbClr val="000000"/>
                          </a:solidFill>
                          <a:latin typeface="+mn-lt"/>
                          <a:ea typeface="Times New Roman"/>
                          <a:cs typeface="Times New Roman"/>
                        </a:rPr>
                        <a:t>Corcho</a:t>
                      </a:r>
                    </a:p>
                  </a:txBody>
                  <a:tcPr marL="44450" marR="44450" marT="0" marB="0" anchor="b">
                    <a:lnL>
                      <a:noFill/>
                    </a:lnL>
                    <a:lnR>
                      <a:noFill/>
                    </a:lnR>
                    <a:lnT>
                      <a:noFill/>
                    </a:lnT>
                    <a:lnB>
                      <a:noFill/>
                    </a:lnB>
                  </a:tcPr>
                </a:tc>
                <a:tc>
                  <a:txBody>
                    <a:bodyPr/>
                    <a:lstStyle/>
                    <a:p>
                      <a:pPr marL="0" algn="ctr" defTabSz="457200" rtl="0" eaLnBrk="1" latinLnBrk="0" hangingPunct="1">
                        <a:spcAft>
                          <a:spcPts val="0"/>
                        </a:spcAft>
                      </a:pPr>
                      <a:r>
                        <a:rPr lang="es-ES" sz="1400" kern="1200" dirty="0" smtClean="0">
                          <a:solidFill>
                            <a:srgbClr val="000000"/>
                          </a:solidFill>
                          <a:latin typeface="+mn-lt"/>
                          <a:ea typeface="Times New Roman"/>
                          <a:cs typeface="Times New Roman"/>
                        </a:rPr>
                        <a:t>25</a:t>
                      </a:r>
                    </a:p>
                  </a:txBody>
                  <a:tcPr marL="44450" marR="44450" marT="0" marB="0" anchor="b">
                    <a:lnL>
                      <a:noFill/>
                    </a:lnL>
                    <a:lnR>
                      <a:noFill/>
                    </a:lnR>
                    <a:lnT>
                      <a:noFill/>
                    </a:lnT>
                    <a:lnB>
                      <a:noFill/>
                    </a:lnB>
                  </a:tcPr>
                </a:tc>
              </a:tr>
              <a:tr h="184548">
                <a:tc>
                  <a:txBody>
                    <a:bodyPr/>
                    <a:lstStyle/>
                    <a:p>
                      <a:pPr marL="0" algn="ctr" defTabSz="457200" rtl="0" eaLnBrk="1" latinLnBrk="0" hangingPunct="1">
                        <a:spcAft>
                          <a:spcPts val="0"/>
                        </a:spcAft>
                      </a:pPr>
                      <a:r>
                        <a:rPr lang="es-ES" sz="1400" kern="1200" dirty="0" smtClean="0">
                          <a:solidFill>
                            <a:srgbClr val="000000"/>
                          </a:solidFill>
                          <a:latin typeface="+mn-lt"/>
                          <a:ea typeface="Times New Roman"/>
                          <a:cs typeface="Times New Roman"/>
                        </a:rPr>
                        <a:t>Agua</a:t>
                      </a:r>
                      <a:r>
                        <a:rPr lang="es-ES" sz="1400" kern="1200" baseline="0" dirty="0" smtClean="0">
                          <a:solidFill>
                            <a:srgbClr val="000000"/>
                          </a:solidFill>
                          <a:latin typeface="+mn-lt"/>
                          <a:ea typeface="Times New Roman"/>
                          <a:cs typeface="Times New Roman"/>
                        </a:rPr>
                        <a:t> </a:t>
                      </a:r>
                      <a:r>
                        <a:rPr lang="es-ES" sz="1400" kern="1200" dirty="0" smtClean="0">
                          <a:solidFill>
                            <a:srgbClr val="000000"/>
                          </a:solidFill>
                          <a:latin typeface="+mn-lt"/>
                          <a:ea typeface="Times New Roman"/>
                          <a:cs typeface="Times New Roman"/>
                        </a:rPr>
                        <a:t>sólida (mm) 2</a:t>
                      </a:r>
                    </a:p>
                  </a:txBody>
                  <a:tcPr marL="44450" marR="44450" marT="0" marB="0" anchor="b">
                    <a:lnL>
                      <a:noFill/>
                    </a:lnL>
                    <a:lnR>
                      <a:noFill/>
                    </a:lnR>
                    <a:lnT>
                      <a:noFill/>
                    </a:lnT>
                    <a:lnB>
                      <a:noFill/>
                    </a:lnB>
                  </a:tcPr>
                </a:tc>
                <a:tc>
                  <a:txBody>
                    <a:bodyPr/>
                    <a:lstStyle/>
                    <a:p>
                      <a:pPr marL="0" algn="ctr" defTabSz="457200" rtl="0" eaLnBrk="1" latinLnBrk="0" hangingPunct="1">
                        <a:spcAft>
                          <a:spcPts val="0"/>
                        </a:spcAft>
                      </a:pPr>
                      <a:r>
                        <a:rPr lang="es-ES" sz="1400" kern="1200" dirty="0" smtClean="0">
                          <a:solidFill>
                            <a:srgbClr val="000000"/>
                          </a:solidFill>
                          <a:latin typeface="+mn-lt"/>
                          <a:ea typeface="Times New Roman"/>
                          <a:cs typeface="Times New Roman"/>
                        </a:rPr>
                        <a:t>11</a:t>
                      </a:r>
                    </a:p>
                  </a:txBody>
                  <a:tcPr marL="44450" marR="44450" marT="0" marB="0" anchor="b">
                    <a:lnL>
                      <a:noFill/>
                    </a:lnL>
                    <a:lnR>
                      <a:noFill/>
                    </a:lnR>
                    <a:lnT>
                      <a:noFill/>
                    </a:lnT>
                    <a:lnB>
                      <a:noFill/>
                    </a:lnB>
                  </a:tcPr>
                </a:tc>
              </a:tr>
              <a:tr h="184548">
                <a:tc>
                  <a:txBody>
                    <a:bodyPr/>
                    <a:lstStyle/>
                    <a:p>
                      <a:pPr marL="0" algn="ctr" defTabSz="457200" rtl="0" eaLnBrk="1" latinLnBrk="0" hangingPunct="1">
                        <a:spcAft>
                          <a:spcPts val="0"/>
                        </a:spcAft>
                      </a:pPr>
                      <a:r>
                        <a:rPr lang="es-ES" sz="1400" kern="1200" dirty="0" smtClean="0">
                          <a:solidFill>
                            <a:srgbClr val="000000"/>
                          </a:solidFill>
                          <a:latin typeface="+mn-lt"/>
                          <a:ea typeface="Times New Roman"/>
                          <a:cs typeface="Times New Roman"/>
                        </a:rPr>
                        <a:t>Medidas</a:t>
                      </a: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algn="ctr" defTabSz="457200" rtl="0" eaLnBrk="1" latinLnBrk="0" hangingPunct="1">
                        <a:spcAft>
                          <a:spcPts val="0"/>
                        </a:spcAft>
                      </a:pPr>
                      <a:r>
                        <a:rPr lang="es-ES" sz="1400" kern="1200" dirty="0" smtClean="0">
                          <a:solidFill>
                            <a:srgbClr val="000000"/>
                          </a:solidFill>
                          <a:latin typeface="+mn-lt"/>
                          <a:ea typeface="Times New Roman"/>
                          <a:cs typeface="Times New Roman"/>
                        </a:rPr>
                        <a:t>Película</a:t>
                      </a: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48182" name="11 CuadroTexto"/>
          <p:cNvSpPr txBox="1">
            <a:spLocks noChangeArrowheads="1"/>
          </p:cNvSpPr>
          <p:nvPr/>
        </p:nvSpPr>
        <p:spPr bwMode="auto">
          <a:xfrm>
            <a:off x="8001000" y="1143000"/>
            <a:ext cx="1143000" cy="338138"/>
          </a:xfrm>
          <a:prstGeom prst="rect">
            <a:avLst/>
          </a:prstGeom>
          <a:solidFill>
            <a:schemeClr val="bg1"/>
          </a:solidFill>
          <a:ln w="9525">
            <a:solidFill>
              <a:schemeClr val="tx1"/>
            </a:solidFill>
            <a:miter lim="800000"/>
            <a:headEnd/>
            <a:tailEnd/>
          </a:ln>
        </p:spPr>
        <p:txBody>
          <a:bodyPr>
            <a:spAutoFit/>
          </a:bodyPr>
          <a:lstStyle/>
          <a:p>
            <a:pPr algn="ctr"/>
            <a:r>
              <a:rPr lang="es-ES_tradnl" sz="1600" dirty="0" smtClean="0">
                <a:latin typeface="Times New Roman" pitchFamily="18" charset="0"/>
                <a:cs typeface="Times New Roman" pitchFamily="18" charset="0"/>
              </a:rPr>
              <a:t>z=15 mm</a:t>
            </a:r>
            <a:endParaRPr lang="es-ES" sz="1600" dirty="0">
              <a:latin typeface="Times New Roman" pitchFamily="18" charset="0"/>
              <a:cs typeface="Times New Roman" pitchFamily="18" charset="0"/>
            </a:endParaRPr>
          </a:p>
        </p:txBody>
      </p:sp>
      <p:sp>
        <p:nvSpPr>
          <p:cNvPr id="48185" name="11 CuadroTexto"/>
          <p:cNvSpPr txBox="1">
            <a:spLocks noChangeArrowheads="1"/>
          </p:cNvSpPr>
          <p:nvPr/>
        </p:nvSpPr>
        <p:spPr bwMode="auto">
          <a:xfrm>
            <a:off x="8072438" y="3786188"/>
            <a:ext cx="1071562" cy="338137"/>
          </a:xfrm>
          <a:prstGeom prst="rect">
            <a:avLst/>
          </a:prstGeom>
          <a:solidFill>
            <a:schemeClr val="bg1"/>
          </a:solidFill>
          <a:ln w="9525">
            <a:solidFill>
              <a:schemeClr val="tx1"/>
            </a:solidFill>
            <a:miter lim="800000"/>
            <a:headEnd/>
            <a:tailEnd/>
          </a:ln>
        </p:spPr>
        <p:txBody>
          <a:bodyPr>
            <a:spAutoFit/>
          </a:bodyPr>
          <a:lstStyle/>
          <a:p>
            <a:pPr algn="ctr"/>
            <a:r>
              <a:rPr lang="es-ES_tradnl" sz="1600" dirty="0">
                <a:latin typeface="Times New Roman" pitchFamily="18" charset="0"/>
                <a:cs typeface="Times New Roman" pitchFamily="18" charset="0"/>
              </a:rPr>
              <a:t>z</a:t>
            </a:r>
            <a:r>
              <a:rPr lang="es-ES_tradnl" sz="1600" dirty="0" smtClean="0">
                <a:latin typeface="Times New Roman" pitchFamily="18" charset="0"/>
                <a:cs typeface="Times New Roman" pitchFamily="18" charset="0"/>
              </a:rPr>
              <a:t>=35 </a:t>
            </a:r>
            <a:r>
              <a:rPr lang="es-ES_tradnl" sz="1600" dirty="0">
                <a:latin typeface="Times New Roman" pitchFamily="18" charset="0"/>
                <a:cs typeface="Times New Roman" pitchFamily="18" charset="0"/>
              </a:rPr>
              <a:t>mm</a:t>
            </a:r>
            <a:endParaRPr lang="es-ES" sz="1600" dirty="0">
              <a:latin typeface="Times New Roman" pitchFamily="18" charset="0"/>
              <a:cs typeface="Times New Roman" pitchFamily="18" charset="0"/>
            </a:endParaRPr>
          </a:p>
        </p:txBody>
      </p:sp>
      <p:sp>
        <p:nvSpPr>
          <p:cNvPr id="48187" name="11 CuadroTexto"/>
          <p:cNvSpPr txBox="1">
            <a:spLocks noChangeArrowheads="1"/>
          </p:cNvSpPr>
          <p:nvPr/>
        </p:nvSpPr>
        <p:spPr bwMode="auto">
          <a:xfrm>
            <a:off x="3643313" y="1143000"/>
            <a:ext cx="1143000" cy="338138"/>
          </a:xfrm>
          <a:prstGeom prst="rect">
            <a:avLst/>
          </a:prstGeom>
          <a:solidFill>
            <a:schemeClr val="bg1"/>
          </a:solidFill>
          <a:ln w="9525">
            <a:solidFill>
              <a:schemeClr val="tx1"/>
            </a:solidFill>
            <a:miter lim="800000"/>
            <a:headEnd/>
            <a:tailEnd/>
          </a:ln>
        </p:spPr>
        <p:txBody>
          <a:bodyPr>
            <a:spAutoFit/>
          </a:bodyPr>
          <a:lstStyle/>
          <a:p>
            <a:pPr algn="ctr"/>
            <a:r>
              <a:rPr lang="es-ES_tradnl" sz="1600">
                <a:latin typeface="Times New Roman" pitchFamily="18" charset="0"/>
                <a:cs typeface="Times New Roman" pitchFamily="18" charset="0"/>
              </a:rPr>
              <a:t>z= 10 mm</a:t>
            </a:r>
            <a:endParaRPr lang="es-ES" sz="1600">
              <a:latin typeface="Times New Roman" pitchFamily="18" charset="0"/>
              <a:cs typeface="Times New Roman" pitchFamily="18" charset="0"/>
            </a:endParaRPr>
          </a:p>
        </p:txBody>
      </p:sp>
      <p:sp>
        <p:nvSpPr>
          <p:cNvPr id="48188" name="11 CuadroTexto"/>
          <p:cNvSpPr txBox="1">
            <a:spLocks noChangeArrowheads="1"/>
          </p:cNvSpPr>
          <p:nvPr/>
        </p:nvSpPr>
        <p:spPr bwMode="auto">
          <a:xfrm>
            <a:off x="3643313" y="3786188"/>
            <a:ext cx="1071562" cy="338137"/>
          </a:xfrm>
          <a:prstGeom prst="rect">
            <a:avLst/>
          </a:prstGeom>
          <a:solidFill>
            <a:schemeClr val="bg1"/>
          </a:solidFill>
          <a:ln w="9525">
            <a:solidFill>
              <a:schemeClr val="tx1"/>
            </a:solidFill>
            <a:miter lim="800000"/>
            <a:headEnd/>
            <a:tailEnd/>
          </a:ln>
        </p:spPr>
        <p:txBody>
          <a:bodyPr>
            <a:spAutoFit/>
          </a:bodyPr>
          <a:lstStyle/>
          <a:p>
            <a:pPr algn="ctr"/>
            <a:r>
              <a:rPr lang="es-ES_tradnl" sz="1600">
                <a:latin typeface="Times New Roman" pitchFamily="18" charset="0"/>
                <a:cs typeface="Times New Roman" pitchFamily="18" charset="0"/>
              </a:rPr>
              <a:t>z= 25 mm</a:t>
            </a:r>
            <a:endParaRPr lang="es-ES" sz="1600">
              <a:latin typeface="Times New Roman" pitchFamily="18" charset="0"/>
              <a:cs typeface="Times New Roman" pitchFamily="18" charset="0"/>
            </a:endParaRPr>
          </a:p>
        </p:txBody>
      </p:sp>
      <p:sp>
        <p:nvSpPr>
          <p:cNvPr id="30" name="10 CuadroTexto"/>
          <p:cNvSpPr txBox="1">
            <a:spLocks noChangeArrowheads="1"/>
          </p:cNvSpPr>
          <p:nvPr/>
        </p:nvSpPr>
        <p:spPr bwMode="auto">
          <a:xfrm rot="-5400000">
            <a:off x="2828159" y="2014009"/>
            <a:ext cx="1111250" cy="369332"/>
          </a:xfrm>
          <a:prstGeom prst="rect">
            <a:avLst/>
          </a:prstGeom>
          <a:noFill/>
          <a:ln w="9525">
            <a:noFill/>
            <a:miter lim="800000"/>
            <a:headEnd/>
            <a:tailEnd/>
          </a:ln>
        </p:spPr>
        <p:txBody>
          <a:bodyPr>
            <a:spAutoFit/>
          </a:bodyPr>
          <a:lstStyle/>
          <a:p>
            <a:r>
              <a:rPr lang="es-ES_tradnl" dirty="0">
                <a:latin typeface="Times New Roman" pitchFamily="18" charset="0"/>
                <a:cs typeface="Times New Roman" pitchFamily="18" charset="0"/>
              </a:rPr>
              <a:t>Dosis (%)</a:t>
            </a:r>
            <a:endParaRPr lang="es-ES" dirty="0">
              <a:latin typeface="Times New Roman" pitchFamily="18" charset="0"/>
              <a:cs typeface="Times New Roman" pitchFamily="18" charset="0"/>
            </a:endParaRPr>
          </a:p>
        </p:txBody>
      </p:sp>
      <p:sp>
        <p:nvSpPr>
          <p:cNvPr id="31" name="12 CuadroTexto"/>
          <p:cNvSpPr txBox="1">
            <a:spLocks noChangeArrowheads="1"/>
          </p:cNvSpPr>
          <p:nvPr/>
        </p:nvSpPr>
        <p:spPr bwMode="auto">
          <a:xfrm>
            <a:off x="7523190" y="3468675"/>
            <a:ext cx="1049338" cy="369332"/>
          </a:xfrm>
          <a:prstGeom prst="rect">
            <a:avLst/>
          </a:prstGeom>
          <a:noFill/>
          <a:ln w="9525">
            <a:noFill/>
            <a:miter lim="800000"/>
            <a:headEnd/>
            <a:tailEnd/>
          </a:ln>
        </p:spPr>
        <p:txBody>
          <a:bodyPr>
            <a:spAutoFit/>
          </a:bodyPr>
          <a:lstStyle/>
          <a:p>
            <a:pPr algn="ctr"/>
            <a:r>
              <a:rPr lang="es-ES_tradnl" dirty="0">
                <a:latin typeface="Times New Roman" pitchFamily="18" charset="0"/>
                <a:cs typeface="Times New Roman" pitchFamily="18" charset="0"/>
              </a:rPr>
              <a:t>x (cm )</a:t>
            </a:r>
            <a:endParaRPr lang="es-ES" dirty="0">
              <a:latin typeface="Times New Roman" pitchFamily="18" charset="0"/>
              <a:cs typeface="Times New Roman" pitchFamily="18" charset="0"/>
            </a:endParaRPr>
          </a:p>
        </p:txBody>
      </p:sp>
      <p:sp>
        <p:nvSpPr>
          <p:cNvPr id="32" name="10 CuadroTexto"/>
          <p:cNvSpPr txBox="1">
            <a:spLocks noChangeArrowheads="1"/>
          </p:cNvSpPr>
          <p:nvPr/>
        </p:nvSpPr>
        <p:spPr bwMode="auto">
          <a:xfrm rot="-5400000">
            <a:off x="2899597" y="4982634"/>
            <a:ext cx="1111250" cy="369332"/>
          </a:xfrm>
          <a:prstGeom prst="rect">
            <a:avLst/>
          </a:prstGeom>
          <a:noFill/>
          <a:ln w="9525">
            <a:noFill/>
            <a:miter lim="800000"/>
            <a:headEnd/>
            <a:tailEnd/>
          </a:ln>
        </p:spPr>
        <p:txBody>
          <a:bodyPr>
            <a:spAutoFit/>
          </a:bodyPr>
          <a:lstStyle/>
          <a:p>
            <a:r>
              <a:rPr lang="es-ES_tradnl" dirty="0">
                <a:latin typeface="Times New Roman" pitchFamily="18" charset="0"/>
                <a:cs typeface="Times New Roman" pitchFamily="18" charset="0"/>
              </a:rPr>
              <a:t>Dosis (%)</a:t>
            </a:r>
            <a:endParaRPr lang="es-ES" dirty="0">
              <a:latin typeface="Times New Roman" pitchFamily="18" charset="0"/>
              <a:cs typeface="Times New Roman" pitchFamily="18" charset="0"/>
            </a:endParaRPr>
          </a:p>
        </p:txBody>
      </p:sp>
      <p:sp>
        <p:nvSpPr>
          <p:cNvPr id="33" name="12 CuadroTexto"/>
          <p:cNvSpPr txBox="1">
            <a:spLocks noChangeArrowheads="1"/>
          </p:cNvSpPr>
          <p:nvPr/>
        </p:nvSpPr>
        <p:spPr bwMode="auto">
          <a:xfrm>
            <a:off x="4643465" y="6111863"/>
            <a:ext cx="1049338" cy="369332"/>
          </a:xfrm>
          <a:prstGeom prst="rect">
            <a:avLst/>
          </a:prstGeom>
          <a:noFill/>
          <a:ln w="9525">
            <a:noFill/>
            <a:miter lim="800000"/>
            <a:headEnd/>
            <a:tailEnd/>
          </a:ln>
        </p:spPr>
        <p:txBody>
          <a:bodyPr>
            <a:spAutoFit/>
          </a:bodyPr>
          <a:lstStyle/>
          <a:p>
            <a:pPr algn="ctr"/>
            <a:r>
              <a:rPr lang="es-ES_tradnl" dirty="0">
                <a:latin typeface="Times New Roman" pitchFamily="18" charset="0"/>
                <a:cs typeface="Times New Roman" pitchFamily="18" charset="0"/>
              </a:rPr>
              <a:t>x (cm )</a:t>
            </a:r>
            <a:endParaRPr lang="es-ES" dirty="0">
              <a:latin typeface="Times New Roman" pitchFamily="18" charset="0"/>
              <a:cs typeface="Times New Roman" pitchFamily="18" charset="0"/>
            </a:endParaRPr>
          </a:p>
        </p:txBody>
      </p:sp>
      <p:sp>
        <p:nvSpPr>
          <p:cNvPr id="34" name="12 CuadroTexto"/>
          <p:cNvSpPr txBox="1">
            <a:spLocks noChangeArrowheads="1"/>
          </p:cNvSpPr>
          <p:nvPr/>
        </p:nvSpPr>
        <p:spPr bwMode="auto">
          <a:xfrm>
            <a:off x="4643465" y="3468675"/>
            <a:ext cx="1049338" cy="369332"/>
          </a:xfrm>
          <a:prstGeom prst="rect">
            <a:avLst/>
          </a:prstGeom>
          <a:noFill/>
          <a:ln w="9525">
            <a:noFill/>
            <a:miter lim="800000"/>
            <a:headEnd/>
            <a:tailEnd/>
          </a:ln>
        </p:spPr>
        <p:txBody>
          <a:bodyPr>
            <a:spAutoFit/>
          </a:bodyPr>
          <a:lstStyle/>
          <a:p>
            <a:pPr algn="ctr"/>
            <a:r>
              <a:rPr lang="es-ES_tradnl" dirty="0">
                <a:latin typeface="Times New Roman" pitchFamily="18" charset="0"/>
                <a:cs typeface="Times New Roman" pitchFamily="18" charset="0"/>
              </a:rPr>
              <a:t>x (cm )</a:t>
            </a:r>
            <a:endParaRPr lang="es-ES" dirty="0">
              <a:latin typeface="Times New Roman" pitchFamily="18" charset="0"/>
              <a:cs typeface="Times New Roman" pitchFamily="18" charset="0"/>
            </a:endParaRPr>
          </a:p>
        </p:txBody>
      </p:sp>
      <p:sp>
        <p:nvSpPr>
          <p:cNvPr id="35" name="12 CuadroTexto"/>
          <p:cNvSpPr txBox="1">
            <a:spLocks noChangeArrowheads="1"/>
          </p:cNvSpPr>
          <p:nvPr/>
        </p:nvSpPr>
        <p:spPr bwMode="auto">
          <a:xfrm>
            <a:off x="7429528" y="6111863"/>
            <a:ext cx="1049337" cy="369332"/>
          </a:xfrm>
          <a:prstGeom prst="rect">
            <a:avLst/>
          </a:prstGeom>
          <a:noFill/>
          <a:ln w="9525">
            <a:noFill/>
            <a:miter lim="800000"/>
            <a:headEnd/>
            <a:tailEnd/>
          </a:ln>
        </p:spPr>
        <p:txBody>
          <a:bodyPr>
            <a:spAutoFit/>
          </a:bodyPr>
          <a:lstStyle/>
          <a:p>
            <a:pPr algn="ctr"/>
            <a:r>
              <a:rPr lang="es-ES_tradnl" dirty="0">
                <a:latin typeface="Times New Roman" pitchFamily="18" charset="0"/>
                <a:cs typeface="Times New Roman" pitchFamily="18" charset="0"/>
              </a:rPr>
              <a:t>x (cm )</a:t>
            </a:r>
            <a:endParaRPr lang="es-ES" dirty="0">
              <a:latin typeface="Times New Roman" pitchFamily="18" charset="0"/>
              <a:cs typeface="Times New Roman" pitchFamily="18" charset="0"/>
            </a:endParaRPr>
          </a:p>
        </p:txBody>
      </p:sp>
      <p:sp>
        <p:nvSpPr>
          <p:cNvPr id="37" name="2 Rectángulo"/>
          <p:cNvSpPr>
            <a:spLocks noChangeArrowheads="1"/>
          </p:cNvSpPr>
          <p:nvPr/>
        </p:nvSpPr>
        <p:spPr bwMode="auto">
          <a:xfrm>
            <a:off x="571472" y="-23178"/>
            <a:ext cx="8643937" cy="523220"/>
          </a:xfrm>
          <a:prstGeom prst="rect">
            <a:avLst/>
          </a:prstGeom>
          <a:noFill/>
          <a:ln w="9525">
            <a:noFill/>
            <a:miter lim="800000"/>
            <a:headEnd/>
            <a:tailEnd/>
          </a:ln>
        </p:spPr>
        <p:txBody>
          <a:bodyPr>
            <a:spAutoFit/>
          </a:bodyPr>
          <a:lstStyle/>
          <a:p>
            <a:pPr algn="r"/>
            <a:r>
              <a:rPr lang="es-ES_tradnl" sz="2800" b="1" dirty="0">
                <a:solidFill>
                  <a:srgbClr val="262673"/>
                </a:solidFill>
              </a:rPr>
              <a:t>Evaluación de resultados: Heterogeneidades</a:t>
            </a:r>
            <a:endParaRPr lang="es-ES" sz="2800" b="1" dirty="0">
              <a:solidFill>
                <a:srgbClr val="262673"/>
              </a:solidFill>
            </a:endParaRPr>
          </a:p>
        </p:txBody>
      </p:sp>
      <p:cxnSp>
        <p:nvCxnSpPr>
          <p:cNvPr id="38" name="37 Conector recto"/>
          <p:cNvCxnSpPr/>
          <p:nvPr/>
        </p:nvCxnSpPr>
        <p:spPr>
          <a:xfrm>
            <a:off x="1500166" y="428604"/>
            <a:ext cx="7543822" cy="1588"/>
          </a:xfrm>
          <a:prstGeom prst="line">
            <a:avLst/>
          </a:prstGeom>
          <a:ln>
            <a:solidFill>
              <a:srgbClr val="C00000"/>
            </a:solidFill>
          </a:ln>
        </p:spPr>
        <p:style>
          <a:lnRef idx="2">
            <a:schemeClr val="dk1"/>
          </a:lnRef>
          <a:fillRef idx="0">
            <a:schemeClr val="dk1"/>
          </a:fillRef>
          <a:effectRef idx="1">
            <a:schemeClr val="dk1"/>
          </a:effectRef>
          <a:fontRef idx="minor">
            <a:schemeClr val="tx1"/>
          </a:fontRef>
        </p:style>
      </p:cxnSp>
      <p:grpSp>
        <p:nvGrpSpPr>
          <p:cNvPr id="36" name="35 Grupo"/>
          <p:cNvGrpSpPr/>
          <p:nvPr/>
        </p:nvGrpSpPr>
        <p:grpSpPr>
          <a:xfrm>
            <a:off x="0" y="6572250"/>
            <a:ext cx="9144000" cy="285750"/>
            <a:chOff x="0" y="6572250"/>
            <a:chExt cx="9144000" cy="285750"/>
          </a:xfrm>
        </p:grpSpPr>
        <p:sp>
          <p:nvSpPr>
            <p:cNvPr id="47" name="46 Rectángulo"/>
            <p:cNvSpPr/>
            <p:nvPr/>
          </p:nvSpPr>
          <p:spPr>
            <a:xfrm>
              <a:off x="1785918" y="6572272"/>
              <a:ext cx="1285884" cy="276999"/>
            </a:xfrm>
            <a:prstGeom prst="rect">
              <a:avLst/>
            </a:prstGeom>
            <a:solidFill>
              <a:schemeClr val="bg2">
                <a:lumMod val="40000"/>
                <a:lumOff val="60000"/>
              </a:schemeClr>
            </a:solidFill>
            <a:ln>
              <a:noFill/>
            </a:ln>
          </p:spPr>
          <p:txBody>
            <a:bodyPr wrap="square">
              <a:spAutoFit/>
            </a:bodyPr>
            <a:lstStyle/>
            <a:p>
              <a:pPr algn="ctr">
                <a:defRPr/>
              </a:pPr>
              <a:r>
                <a:rPr lang="es-ES_tradnl" sz="1200" b="1" i="1" dirty="0" smtClean="0">
                  <a:solidFill>
                    <a:schemeClr val="bg1">
                      <a:lumMod val="50000"/>
                    </a:schemeClr>
                  </a:solidFill>
                </a:rPr>
                <a:t>Simulación MC</a:t>
              </a:r>
              <a:endParaRPr lang="es-ES" sz="1200" b="1" i="1" dirty="0">
                <a:solidFill>
                  <a:schemeClr val="bg1">
                    <a:lumMod val="50000"/>
                  </a:schemeClr>
                </a:solidFill>
              </a:endParaRPr>
            </a:p>
          </p:txBody>
        </p:sp>
        <p:sp>
          <p:nvSpPr>
            <p:cNvPr id="48" name="47 Rectángulo"/>
            <p:cNvSpPr/>
            <p:nvPr/>
          </p:nvSpPr>
          <p:spPr>
            <a:xfrm>
              <a:off x="857224" y="6572250"/>
              <a:ext cx="928694"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Objetivos</a:t>
              </a:r>
              <a:endParaRPr lang="es-ES" sz="1200" b="1" i="1" dirty="0">
                <a:solidFill>
                  <a:schemeClr val="bg1">
                    <a:lumMod val="50000"/>
                  </a:schemeClr>
                </a:solidFill>
              </a:endParaRPr>
            </a:p>
          </p:txBody>
        </p:sp>
        <p:sp>
          <p:nvSpPr>
            <p:cNvPr id="49" name="48 Rectángulo"/>
            <p:cNvSpPr/>
            <p:nvPr/>
          </p:nvSpPr>
          <p:spPr>
            <a:xfrm>
              <a:off x="0" y="6572250"/>
              <a:ext cx="1000100" cy="277813"/>
            </a:xfrm>
            <a:prstGeom prst="rect">
              <a:avLst/>
            </a:prstGeom>
            <a:solidFill>
              <a:schemeClr val="bg2">
                <a:lumMod val="40000"/>
                <a:lumOff val="60000"/>
              </a:schemeClr>
            </a:solidFill>
            <a:ln>
              <a:noFill/>
            </a:ln>
          </p:spPr>
          <p:txBody>
            <a:bodyPr wrap="square">
              <a:spAutoFit/>
            </a:bodyPr>
            <a:lstStyle/>
            <a:p>
              <a:pPr>
                <a:defRPr/>
              </a:pPr>
              <a:r>
                <a:rPr lang="es-ES" sz="1200" b="1" i="1" dirty="0" smtClean="0">
                  <a:solidFill>
                    <a:schemeClr val="bg1">
                      <a:lumMod val="50000"/>
                    </a:schemeClr>
                  </a:solidFill>
                </a:rPr>
                <a:t>Motivación</a:t>
              </a:r>
              <a:endParaRPr lang="es-ES" sz="1200" dirty="0">
                <a:solidFill>
                  <a:schemeClr val="bg1">
                    <a:lumMod val="50000"/>
                  </a:schemeClr>
                </a:solidFill>
              </a:endParaRPr>
            </a:p>
          </p:txBody>
        </p:sp>
        <p:sp>
          <p:nvSpPr>
            <p:cNvPr id="50" name="49 Rectángulo"/>
            <p:cNvSpPr/>
            <p:nvPr/>
          </p:nvSpPr>
          <p:spPr>
            <a:xfrm>
              <a:off x="7929586" y="6572250"/>
              <a:ext cx="1214414"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Conclusiones</a:t>
              </a:r>
              <a:endParaRPr lang="es-ES" sz="1200" b="1" i="1" dirty="0">
                <a:solidFill>
                  <a:schemeClr val="bg1">
                    <a:lumMod val="50000"/>
                  </a:schemeClr>
                </a:solidFill>
              </a:endParaRPr>
            </a:p>
          </p:txBody>
        </p:sp>
        <p:sp>
          <p:nvSpPr>
            <p:cNvPr id="51" name="50 Rectángulo"/>
            <p:cNvSpPr/>
            <p:nvPr/>
          </p:nvSpPr>
          <p:spPr>
            <a:xfrm>
              <a:off x="6429388" y="6572250"/>
              <a:ext cx="1500175"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t>Validación </a:t>
              </a:r>
              <a:r>
                <a:rPr lang="es-ES" sz="1200" b="1" i="1" dirty="0"/>
                <a:t>datos</a:t>
              </a:r>
            </a:p>
          </p:txBody>
        </p:sp>
        <p:sp>
          <p:nvSpPr>
            <p:cNvPr id="52" name="51 Rectángulo"/>
            <p:cNvSpPr/>
            <p:nvPr/>
          </p:nvSpPr>
          <p:spPr>
            <a:xfrm>
              <a:off x="4572000" y="6572250"/>
              <a:ext cx="2000252"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Validación </a:t>
              </a:r>
              <a:r>
                <a:rPr lang="es-ES" sz="1200" b="1" i="1" dirty="0">
                  <a:solidFill>
                    <a:schemeClr val="bg1">
                      <a:lumMod val="50000"/>
                    </a:schemeClr>
                  </a:solidFill>
                </a:rPr>
                <a:t>simulaciones</a:t>
              </a:r>
            </a:p>
          </p:txBody>
        </p:sp>
        <p:sp>
          <p:nvSpPr>
            <p:cNvPr id="53" name="52 Rectángulo"/>
            <p:cNvSpPr/>
            <p:nvPr/>
          </p:nvSpPr>
          <p:spPr>
            <a:xfrm>
              <a:off x="3000364" y="6572250"/>
              <a:ext cx="1714512" cy="285750"/>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Método desarrollado</a:t>
              </a:r>
            </a:p>
          </p:txBody>
        </p:sp>
      </p:gr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1 Marcador de número de diapositiva"/>
          <p:cNvSpPr>
            <a:spLocks noGrp="1"/>
          </p:cNvSpPr>
          <p:nvPr>
            <p:ph type="sldNum" sz="quarter" idx="12"/>
          </p:nvPr>
        </p:nvSpPr>
        <p:spPr>
          <a:noFill/>
          <a:ln>
            <a:miter lim="800000"/>
            <a:headEnd/>
            <a:tailEnd/>
          </a:ln>
        </p:spPr>
        <p:txBody>
          <a:bodyPr/>
          <a:lstStyle/>
          <a:p>
            <a:fld id="{6A079E02-4EEA-48B1-B610-41F320AFB0FF}" type="slidenum">
              <a:rPr lang="es-ES" smtClean="0">
                <a:latin typeface="Arial" charset="0"/>
              </a:rPr>
              <a:pPr/>
              <a:t>52</a:t>
            </a:fld>
            <a:endParaRPr lang="es-ES" smtClean="0">
              <a:latin typeface="Arial" charset="0"/>
            </a:endParaRPr>
          </a:p>
        </p:txBody>
      </p:sp>
      <p:pic>
        <p:nvPicPr>
          <p:cNvPr id="46083" name="2 Imagen"/>
          <p:cNvPicPr>
            <a:picLocks noChangeAspect="1" noChangeArrowheads="1"/>
          </p:cNvPicPr>
          <p:nvPr/>
        </p:nvPicPr>
        <p:blipFill>
          <a:blip r:embed="rId2"/>
          <a:srcRect l="6850" t="7895" r="42467" b="5263"/>
          <a:stretch>
            <a:fillRect/>
          </a:stretch>
        </p:blipFill>
        <p:spPr bwMode="auto">
          <a:xfrm>
            <a:off x="714348" y="1071546"/>
            <a:ext cx="2857528" cy="2540025"/>
          </a:xfrm>
          <a:prstGeom prst="rect">
            <a:avLst/>
          </a:prstGeom>
          <a:noFill/>
          <a:ln w="9525">
            <a:noFill/>
            <a:miter lim="800000"/>
            <a:headEnd/>
            <a:tailEnd/>
          </a:ln>
        </p:spPr>
      </p:pic>
      <p:graphicFrame>
        <p:nvGraphicFramePr>
          <p:cNvPr id="4" name="3 Tabla"/>
          <p:cNvGraphicFramePr>
            <a:graphicFrameLocks noGrp="1"/>
          </p:cNvGraphicFramePr>
          <p:nvPr/>
        </p:nvGraphicFramePr>
        <p:xfrm>
          <a:off x="357188" y="3791914"/>
          <a:ext cx="3643339" cy="1280160"/>
        </p:xfrm>
        <a:graphic>
          <a:graphicData uri="http://schemas.openxmlformats.org/drawingml/2006/table">
            <a:tbl>
              <a:tblPr/>
              <a:tblGrid>
                <a:gridCol w="2786083"/>
                <a:gridCol w="857256"/>
              </a:tblGrid>
              <a:tr h="190500">
                <a:tc>
                  <a:txBody>
                    <a:bodyPr/>
                    <a:lstStyle/>
                    <a:p>
                      <a:pPr algn="ctr">
                        <a:spcAft>
                          <a:spcPts val="0"/>
                        </a:spcAft>
                      </a:pPr>
                      <a:r>
                        <a:rPr lang="es-ES" sz="1400" dirty="0">
                          <a:solidFill>
                            <a:srgbClr val="000000"/>
                          </a:solidFill>
                          <a:latin typeface="+mn-lt"/>
                          <a:ea typeface="Times New Roman"/>
                          <a:cs typeface="Times New Roman"/>
                        </a:rPr>
                        <a:t>Diámetro del Aplicador (cm)</a:t>
                      </a:r>
                      <a:endParaRPr lang="es-ES" sz="1400" dirty="0">
                        <a:latin typeface="+mn-lt"/>
                        <a:ea typeface="Times New Roman"/>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s-ES" sz="1400">
                          <a:solidFill>
                            <a:srgbClr val="000000"/>
                          </a:solidFill>
                          <a:latin typeface="+mn-lt"/>
                          <a:ea typeface="Times New Roman"/>
                          <a:cs typeface="Times New Roman"/>
                        </a:rPr>
                        <a:t>8</a:t>
                      </a:r>
                      <a:endParaRPr lang="es-ES" sz="1400">
                        <a:latin typeface="+mn-lt"/>
                        <a:ea typeface="Times New Roman"/>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190500">
                <a:tc>
                  <a:txBody>
                    <a:bodyPr/>
                    <a:lstStyle/>
                    <a:p>
                      <a:pPr algn="ctr">
                        <a:spcAft>
                          <a:spcPts val="0"/>
                        </a:spcAft>
                      </a:pPr>
                      <a:r>
                        <a:rPr lang="es-ES" sz="1400" dirty="0">
                          <a:solidFill>
                            <a:srgbClr val="000000"/>
                          </a:solidFill>
                          <a:latin typeface="+mn-lt"/>
                          <a:ea typeface="Times New Roman"/>
                          <a:cs typeface="Times New Roman"/>
                        </a:rPr>
                        <a:t>Energía (</a:t>
                      </a:r>
                      <a:r>
                        <a:rPr lang="es-ES" sz="1400" dirty="0" err="1">
                          <a:solidFill>
                            <a:srgbClr val="000000"/>
                          </a:solidFill>
                          <a:latin typeface="+mn-lt"/>
                          <a:ea typeface="Times New Roman"/>
                          <a:cs typeface="Times New Roman"/>
                        </a:rPr>
                        <a:t>MeV</a:t>
                      </a:r>
                      <a:r>
                        <a:rPr lang="es-ES" sz="1400" dirty="0">
                          <a:solidFill>
                            <a:srgbClr val="000000"/>
                          </a:solidFill>
                          <a:latin typeface="+mn-lt"/>
                          <a:ea typeface="Times New Roman"/>
                          <a:cs typeface="Times New Roman"/>
                        </a:rPr>
                        <a:t>)</a:t>
                      </a:r>
                      <a:endParaRPr lang="es-ES" sz="1400" dirty="0">
                        <a:latin typeface="+mn-lt"/>
                        <a:ea typeface="Times New Roman"/>
                        <a:cs typeface="Times New Roman"/>
                      </a:endParaRPr>
                    </a:p>
                  </a:txBody>
                  <a:tcPr marL="44450" marR="44450" marT="0" marB="0" anchor="b">
                    <a:lnL>
                      <a:noFill/>
                    </a:lnL>
                    <a:lnR>
                      <a:noFill/>
                    </a:lnR>
                    <a:lnT>
                      <a:noFill/>
                    </a:lnT>
                    <a:lnB>
                      <a:noFill/>
                    </a:lnB>
                  </a:tcPr>
                </a:tc>
                <a:tc>
                  <a:txBody>
                    <a:bodyPr/>
                    <a:lstStyle/>
                    <a:p>
                      <a:pPr algn="ctr">
                        <a:spcAft>
                          <a:spcPts val="0"/>
                        </a:spcAft>
                      </a:pPr>
                      <a:r>
                        <a:rPr lang="es-ES" sz="1400">
                          <a:solidFill>
                            <a:srgbClr val="000000"/>
                          </a:solidFill>
                          <a:latin typeface="+mn-lt"/>
                          <a:ea typeface="Times New Roman"/>
                          <a:cs typeface="Times New Roman"/>
                        </a:rPr>
                        <a:t>12</a:t>
                      </a:r>
                      <a:endParaRPr lang="es-ES" sz="1400">
                        <a:latin typeface="+mn-lt"/>
                        <a:ea typeface="Times New Roman"/>
                        <a:cs typeface="Times New Roman"/>
                      </a:endParaRPr>
                    </a:p>
                  </a:txBody>
                  <a:tcPr marL="44450" marR="44450" marT="0" marB="0" anchor="b">
                    <a:lnL>
                      <a:noFill/>
                    </a:lnL>
                    <a:lnR>
                      <a:noFill/>
                    </a:lnR>
                    <a:lnT>
                      <a:noFill/>
                    </a:lnT>
                    <a:lnB>
                      <a:noFill/>
                    </a:lnB>
                  </a:tcPr>
                </a:tc>
              </a:tr>
              <a:tr h="190500">
                <a:tc>
                  <a:txBody>
                    <a:bodyPr/>
                    <a:lstStyle/>
                    <a:p>
                      <a:pPr algn="ctr">
                        <a:spcAft>
                          <a:spcPts val="0"/>
                        </a:spcAft>
                      </a:pPr>
                      <a:r>
                        <a:rPr lang="es-ES" sz="1400" dirty="0">
                          <a:solidFill>
                            <a:srgbClr val="000000"/>
                          </a:solidFill>
                          <a:latin typeface="+mn-lt"/>
                          <a:ea typeface="Times New Roman"/>
                          <a:cs typeface="Times New Roman"/>
                        </a:rPr>
                        <a:t>Bisel</a:t>
                      </a:r>
                      <a:endParaRPr lang="es-ES" sz="1400" dirty="0">
                        <a:latin typeface="+mn-lt"/>
                        <a:ea typeface="Times New Roman"/>
                        <a:cs typeface="Times New Roman"/>
                      </a:endParaRPr>
                    </a:p>
                  </a:txBody>
                  <a:tcPr marL="44450" marR="44450" marT="0" marB="0" anchor="b">
                    <a:lnL>
                      <a:noFill/>
                    </a:lnL>
                    <a:lnR>
                      <a:noFill/>
                    </a:lnR>
                    <a:lnT>
                      <a:noFill/>
                    </a:lnT>
                    <a:lnB>
                      <a:noFill/>
                    </a:lnB>
                  </a:tcPr>
                </a:tc>
                <a:tc>
                  <a:txBody>
                    <a:bodyPr/>
                    <a:lstStyle/>
                    <a:p>
                      <a:pPr algn="ctr">
                        <a:spcAft>
                          <a:spcPts val="0"/>
                        </a:spcAft>
                      </a:pPr>
                      <a:r>
                        <a:rPr lang="es-ES" sz="1400">
                          <a:solidFill>
                            <a:srgbClr val="000000"/>
                          </a:solidFill>
                          <a:latin typeface="+mn-lt"/>
                          <a:ea typeface="Times New Roman"/>
                          <a:cs typeface="Times New Roman"/>
                        </a:rPr>
                        <a:t>0º</a:t>
                      </a:r>
                      <a:endParaRPr lang="es-ES" sz="1400">
                        <a:latin typeface="+mn-lt"/>
                        <a:ea typeface="Times New Roman"/>
                        <a:cs typeface="Times New Roman"/>
                      </a:endParaRPr>
                    </a:p>
                  </a:txBody>
                  <a:tcPr marL="44450" marR="44450" marT="0" marB="0" anchor="b">
                    <a:lnL>
                      <a:noFill/>
                    </a:lnL>
                    <a:lnR>
                      <a:noFill/>
                    </a:lnR>
                    <a:lnT>
                      <a:noFill/>
                    </a:lnT>
                    <a:lnB>
                      <a:noFill/>
                    </a:lnB>
                  </a:tcPr>
                </a:tc>
              </a:tr>
              <a:tr h="190500">
                <a:tc>
                  <a:txBody>
                    <a:bodyPr/>
                    <a:lstStyle/>
                    <a:p>
                      <a:pPr algn="ctr">
                        <a:spcAft>
                          <a:spcPts val="0"/>
                        </a:spcAft>
                      </a:pPr>
                      <a:r>
                        <a:rPr lang="es-ES" sz="1400" dirty="0">
                          <a:solidFill>
                            <a:srgbClr val="000000"/>
                          </a:solidFill>
                          <a:latin typeface="+mn-lt"/>
                          <a:ea typeface="Times New Roman"/>
                          <a:cs typeface="Times New Roman"/>
                        </a:rPr>
                        <a:t>Altura del escalón (mm)</a:t>
                      </a:r>
                      <a:endParaRPr lang="es-ES" sz="1400" dirty="0">
                        <a:latin typeface="+mn-lt"/>
                        <a:ea typeface="Times New Roman"/>
                        <a:cs typeface="Times New Roman"/>
                      </a:endParaRPr>
                    </a:p>
                  </a:txBody>
                  <a:tcPr marL="44450" marR="44450" marT="0" marB="0" anchor="b">
                    <a:lnL>
                      <a:noFill/>
                    </a:lnL>
                    <a:lnR>
                      <a:noFill/>
                    </a:lnR>
                    <a:lnT>
                      <a:noFill/>
                    </a:lnT>
                    <a:lnB>
                      <a:noFill/>
                    </a:lnB>
                  </a:tcPr>
                </a:tc>
                <a:tc>
                  <a:txBody>
                    <a:bodyPr/>
                    <a:lstStyle/>
                    <a:p>
                      <a:pPr algn="ctr">
                        <a:spcAft>
                          <a:spcPts val="0"/>
                        </a:spcAft>
                      </a:pPr>
                      <a:r>
                        <a:rPr lang="es-ES" sz="1400">
                          <a:solidFill>
                            <a:srgbClr val="000000"/>
                          </a:solidFill>
                          <a:latin typeface="+mn-lt"/>
                          <a:ea typeface="Times New Roman"/>
                          <a:cs typeface="Times New Roman"/>
                        </a:rPr>
                        <a:t>10</a:t>
                      </a:r>
                      <a:endParaRPr lang="es-ES" sz="1400">
                        <a:latin typeface="+mn-lt"/>
                        <a:ea typeface="Times New Roman"/>
                        <a:cs typeface="Times New Roman"/>
                      </a:endParaRPr>
                    </a:p>
                  </a:txBody>
                  <a:tcPr marL="44450" marR="44450" marT="0" marB="0" anchor="b">
                    <a:lnL>
                      <a:noFill/>
                    </a:lnL>
                    <a:lnR>
                      <a:noFill/>
                    </a:lnR>
                    <a:lnT>
                      <a:noFill/>
                    </a:lnT>
                    <a:lnB>
                      <a:noFill/>
                    </a:lnB>
                  </a:tcPr>
                </a:tc>
              </a:tr>
              <a:tr h="190500">
                <a:tc>
                  <a:txBody>
                    <a:bodyPr/>
                    <a:lstStyle/>
                    <a:p>
                      <a:pPr algn="ctr">
                        <a:spcAft>
                          <a:spcPts val="0"/>
                        </a:spcAft>
                      </a:pPr>
                      <a:r>
                        <a:rPr lang="es-ES" sz="1400" dirty="0">
                          <a:solidFill>
                            <a:srgbClr val="000000"/>
                          </a:solidFill>
                          <a:latin typeface="+mn-lt"/>
                          <a:ea typeface="Times New Roman"/>
                          <a:cs typeface="Times New Roman"/>
                        </a:rPr>
                        <a:t>Medidas</a:t>
                      </a:r>
                      <a:endParaRPr lang="es-ES" sz="1400" dirty="0">
                        <a:latin typeface="+mn-lt"/>
                        <a:ea typeface="Times New Roman"/>
                        <a:cs typeface="Times New Roman"/>
                      </a:endParaRPr>
                    </a:p>
                  </a:txBody>
                  <a:tcPr marL="44450" marR="44450" marT="0" marB="0" anchor="b">
                    <a:lnL>
                      <a:noFill/>
                    </a:lnL>
                    <a:lnR>
                      <a:noFill/>
                    </a:lnR>
                    <a:lnT>
                      <a:noFill/>
                    </a:lnT>
                    <a:lnB>
                      <a:noFill/>
                    </a:lnB>
                  </a:tcPr>
                </a:tc>
                <a:tc>
                  <a:txBody>
                    <a:bodyPr/>
                    <a:lstStyle/>
                    <a:p>
                      <a:pPr algn="ctr">
                        <a:spcAft>
                          <a:spcPts val="0"/>
                        </a:spcAft>
                      </a:pPr>
                      <a:r>
                        <a:rPr lang="es-ES" sz="1400" dirty="0">
                          <a:solidFill>
                            <a:srgbClr val="000000"/>
                          </a:solidFill>
                          <a:latin typeface="+mn-lt"/>
                          <a:ea typeface="Times New Roman"/>
                          <a:cs typeface="Times New Roman"/>
                        </a:rPr>
                        <a:t> Película</a:t>
                      </a:r>
                      <a:endParaRPr lang="es-ES" sz="1400" dirty="0">
                        <a:latin typeface="+mn-lt"/>
                        <a:ea typeface="Times New Roman"/>
                        <a:cs typeface="Times New Roman"/>
                      </a:endParaRPr>
                    </a:p>
                  </a:txBody>
                  <a:tcPr marL="44450" marR="44450" marT="0" marB="0" anchor="b">
                    <a:lnL>
                      <a:noFill/>
                    </a:lnL>
                    <a:lnR>
                      <a:noFill/>
                    </a:lnR>
                    <a:lnT>
                      <a:noFill/>
                    </a:lnT>
                    <a:lnB>
                      <a:noFill/>
                    </a:lnB>
                  </a:tcPr>
                </a:tc>
              </a:tr>
              <a:tr h="190500">
                <a:tc>
                  <a:txBody>
                    <a:bodyPr/>
                    <a:lstStyle/>
                    <a:p>
                      <a:pPr algn="ctr">
                        <a:spcAft>
                          <a:spcPts val="0"/>
                        </a:spcAft>
                      </a:pPr>
                      <a:r>
                        <a:rPr lang="es-ES" sz="1400" dirty="0">
                          <a:solidFill>
                            <a:srgbClr val="000000"/>
                          </a:solidFill>
                          <a:latin typeface="+mn-lt"/>
                          <a:ea typeface="Times New Roman"/>
                          <a:cs typeface="Times New Roman"/>
                        </a:rPr>
                        <a:t>Profundidad de los perfiles (mm)</a:t>
                      </a:r>
                      <a:endParaRPr lang="es-ES" sz="1400" dirty="0">
                        <a:latin typeface="+mn-lt"/>
                        <a:ea typeface="Times New Roman"/>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dirty="0" smtClean="0">
                          <a:solidFill>
                            <a:srgbClr val="000000"/>
                          </a:solidFill>
                          <a:latin typeface="+mn-lt"/>
                          <a:ea typeface="Times New Roman"/>
                          <a:cs typeface="Times New Roman"/>
                        </a:rPr>
                        <a:t>12,17</a:t>
                      </a:r>
                      <a:endParaRPr lang="es-ES" sz="1400" dirty="0">
                        <a:latin typeface="+mn-lt"/>
                        <a:ea typeface="Times New Roman"/>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46099" name="4 Rectángulo"/>
          <p:cNvSpPr>
            <a:spLocks noChangeArrowheads="1"/>
          </p:cNvSpPr>
          <p:nvPr/>
        </p:nvSpPr>
        <p:spPr bwMode="auto">
          <a:xfrm>
            <a:off x="3071812" y="571500"/>
            <a:ext cx="4143394" cy="461665"/>
          </a:xfrm>
          <a:prstGeom prst="rect">
            <a:avLst/>
          </a:prstGeom>
          <a:noFill/>
          <a:ln w="9525">
            <a:noFill/>
            <a:miter lim="800000"/>
            <a:headEnd/>
            <a:tailEnd/>
          </a:ln>
        </p:spPr>
        <p:txBody>
          <a:bodyPr wrap="square">
            <a:spAutoFit/>
          </a:bodyPr>
          <a:lstStyle/>
          <a:p>
            <a:r>
              <a:rPr lang="es-ES" sz="2400" b="1" dirty="0"/>
              <a:t>Escalón de agua sólida</a:t>
            </a:r>
          </a:p>
        </p:txBody>
      </p:sp>
      <p:sp>
        <p:nvSpPr>
          <p:cNvPr id="46100" name="2 Rectángulo"/>
          <p:cNvSpPr>
            <a:spLocks noChangeArrowheads="1"/>
          </p:cNvSpPr>
          <p:nvPr/>
        </p:nvSpPr>
        <p:spPr bwMode="auto">
          <a:xfrm>
            <a:off x="571472" y="-23178"/>
            <a:ext cx="8643937" cy="523220"/>
          </a:xfrm>
          <a:prstGeom prst="rect">
            <a:avLst/>
          </a:prstGeom>
          <a:noFill/>
          <a:ln w="9525">
            <a:noFill/>
            <a:miter lim="800000"/>
            <a:headEnd/>
            <a:tailEnd/>
          </a:ln>
        </p:spPr>
        <p:txBody>
          <a:bodyPr>
            <a:spAutoFit/>
          </a:bodyPr>
          <a:lstStyle/>
          <a:p>
            <a:pPr algn="r"/>
            <a:r>
              <a:rPr lang="es-ES_tradnl" sz="2800" b="1" dirty="0">
                <a:solidFill>
                  <a:srgbClr val="262673"/>
                </a:solidFill>
              </a:rPr>
              <a:t>Evaluación de resultados: Heterogeneidades</a:t>
            </a:r>
            <a:endParaRPr lang="es-ES" sz="2800" b="1" dirty="0">
              <a:solidFill>
                <a:srgbClr val="262673"/>
              </a:solidFill>
            </a:endParaRPr>
          </a:p>
        </p:txBody>
      </p:sp>
      <p:cxnSp>
        <p:nvCxnSpPr>
          <p:cNvPr id="10" name="9 Conector recto"/>
          <p:cNvCxnSpPr/>
          <p:nvPr/>
        </p:nvCxnSpPr>
        <p:spPr>
          <a:xfrm>
            <a:off x="1500166" y="428604"/>
            <a:ext cx="7543822" cy="1588"/>
          </a:xfrm>
          <a:prstGeom prst="line">
            <a:avLst/>
          </a:prstGeom>
          <a:ln>
            <a:solidFill>
              <a:srgbClr val="C00000"/>
            </a:solidFill>
          </a:ln>
        </p:spPr>
        <p:style>
          <a:lnRef idx="2">
            <a:schemeClr val="dk1"/>
          </a:lnRef>
          <a:fillRef idx="0">
            <a:schemeClr val="dk1"/>
          </a:fillRef>
          <a:effectRef idx="1">
            <a:schemeClr val="dk1"/>
          </a:effectRef>
          <a:fontRef idx="minor">
            <a:schemeClr val="tx1"/>
          </a:fontRef>
        </p:style>
      </p:cxnSp>
      <p:pic>
        <p:nvPicPr>
          <p:cNvPr id="46104" name="22 Imagen"/>
          <p:cNvPicPr>
            <a:picLocks noChangeAspect="1" noChangeArrowheads="1"/>
          </p:cNvPicPr>
          <p:nvPr/>
        </p:nvPicPr>
        <p:blipFill>
          <a:blip r:embed="rId3"/>
          <a:srcRect l="7143" t="8334" b="5556"/>
          <a:stretch>
            <a:fillRect/>
          </a:stretch>
        </p:blipFill>
        <p:spPr bwMode="auto">
          <a:xfrm>
            <a:off x="4572000" y="1785926"/>
            <a:ext cx="4329577" cy="2857520"/>
          </a:xfrm>
          <a:prstGeom prst="rect">
            <a:avLst/>
          </a:prstGeom>
          <a:noFill/>
          <a:ln w="9525">
            <a:solidFill>
              <a:schemeClr val="tx1"/>
            </a:solidFill>
            <a:miter lim="800000"/>
            <a:headEnd/>
            <a:tailEnd/>
          </a:ln>
        </p:spPr>
      </p:pic>
      <p:graphicFrame>
        <p:nvGraphicFramePr>
          <p:cNvPr id="24" name="23 Tabla"/>
          <p:cNvGraphicFramePr>
            <a:graphicFrameLocks noGrp="1"/>
          </p:cNvGraphicFramePr>
          <p:nvPr/>
        </p:nvGraphicFramePr>
        <p:xfrm>
          <a:off x="500062" y="5429250"/>
          <a:ext cx="3714747" cy="609600"/>
        </p:xfrm>
        <a:graphic>
          <a:graphicData uri="http://schemas.openxmlformats.org/drawingml/2006/table">
            <a:tbl>
              <a:tblPr/>
              <a:tblGrid>
                <a:gridCol w="944768"/>
                <a:gridCol w="1531730"/>
                <a:gridCol w="1238249"/>
              </a:tblGrid>
              <a:tr h="190500">
                <a:tc>
                  <a:txBody>
                    <a:bodyPr/>
                    <a:lstStyle/>
                    <a:p>
                      <a:pPr algn="ctr">
                        <a:spcAft>
                          <a:spcPts val="0"/>
                        </a:spcAft>
                      </a:pPr>
                      <a:r>
                        <a:rPr lang="es-ES" sz="2000" b="1" kern="1200" dirty="0">
                          <a:solidFill>
                            <a:srgbClr val="000000"/>
                          </a:solidFill>
                          <a:latin typeface="+mn-lt"/>
                          <a:ea typeface="Times New Roman"/>
                          <a:cs typeface="Times New Roman"/>
                        </a:rPr>
                        <a:t>z (cm)</a:t>
                      </a: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s-ES" sz="2000" b="1" kern="1200" dirty="0">
                          <a:solidFill>
                            <a:srgbClr val="000000"/>
                          </a:solidFill>
                          <a:latin typeface="+mn-lt"/>
                          <a:ea typeface="Times New Roman"/>
                          <a:cs typeface="Times New Roman"/>
                        </a:rPr>
                        <a:t>3% 3 mm </a:t>
                      </a: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s-ES" sz="2000" b="1" kern="1200" dirty="0">
                          <a:solidFill>
                            <a:srgbClr val="000000"/>
                          </a:solidFill>
                          <a:latin typeface="+mn-lt"/>
                          <a:ea typeface="Times New Roman"/>
                          <a:cs typeface="Times New Roman"/>
                        </a:rPr>
                        <a:t>5% 5 mm</a:t>
                      </a: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190500">
                <a:tc>
                  <a:txBody>
                    <a:bodyPr/>
                    <a:lstStyle/>
                    <a:p>
                      <a:pPr algn="ctr">
                        <a:spcAft>
                          <a:spcPts val="0"/>
                        </a:spcAft>
                      </a:pPr>
                      <a:r>
                        <a:rPr lang="es-ES" sz="2000" kern="1200" dirty="0">
                          <a:solidFill>
                            <a:srgbClr val="000000"/>
                          </a:solidFill>
                          <a:latin typeface="+mn-lt"/>
                          <a:ea typeface="Times New Roman"/>
                          <a:cs typeface="Times New Roman"/>
                        </a:rPr>
                        <a:t>1.7</a:t>
                      </a: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kern="1200" dirty="0">
                          <a:solidFill>
                            <a:srgbClr val="FF0000"/>
                          </a:solidFill>
                          <a:latin typeface="+mn-lt"/>
                          <a:ea typeface="Times New Roman"/>
                          <a:cs typeface="Times New Roman"/>
                        </a:rPr>
                        <a:t>90.9</a:t>
                      </a: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kern="1200" dirty="0">
                          <a:solidFill>
                            <a:srgbClr val="000000"/>
                          </a:solidFill>
                          <a:latin typeface="+mn-lt"/>
                          <a:ea typeface="Times New Roman"/>
                          <a:cs typeface="Times New Roman"/>
                        </a:rPr>
                        <a:t>99. 4</a:t>
                      </a: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46117" name="10 CuadroTexto"/>
          <p:cNvSpPr txBox="1">
            <a:spLocks noChangeArrowheads="1"/>
          </p:cNvSpPr>
          <p:nvPr/>
        </p:nvSpPr>
        <p:spPr bwMode="auto">
          <a:xfrm rot="-5400000">
            <a:off x="3915289" y="2871265"/>
            <a:ext cx="1111250" cy="369332"/>
          </a:xfrm>
          <a:prstGeom prst="rect">
            <a:avLst/>
          </a:prstGeom>
          <a:noFill/>
          <a:ln w="9525">
            <a:noFill/>
            <a:miter lim="800000"/>
            <a:headEnd/>
            <a:tailEnd/>
          </a:ln>
        </p:spPr>
        <p:txBody>
          <a:bodyPr>
            <a:spAutoFit/>
          </a:bodyPr>
          <a:lstStyle/>
          <a:p>
            <a:r>
              <a:rPr lang="es-ES_tradnl" dirty="0">
                <a:latin typeface="Times New Roman" pitchFamily="18" charset="0"/>
                <a:cs typeface="Times New Roman" pitchFamily="18" charset="0"/>
              </a:rPr>
              <a:t>Dosis (%)</a:t>
            </a:r>
            <a:endParaRPr lang="es-ES" dirty="0">
              <a:latin typeface="Times New Roman" pitchFamily="18" charset="0"/>
              <a:cs typeface="Times New Roman" pitchFamily="18" charset="0"/>
            </a:endParaRPr>
          </a:p>
        </p:txBody>
      </p:sp>
      <p:sp>
        <p:nvSpPr>
          <p:cNvPr id="46119" name="12 CuadroTexto"/>
          <p:cNvSpPr txBox="1">
            <a:spLocks noChangeArrowheads="1"/>
          </p:cNvSpPr>
          <p:nvPr/>
        </p:nvSpPr>
        <p:spPr bwMode="auto">
          <a:xfrm>
            <a:off x="6429388" y="4643446"/>
            <a:ext cx="1049337" cy="369332"/>
          </a:xfrm>
          <a:prstGeom prst="rect">
            <a:avLst/>
          </a:prstGeom>
          <a:noFill/>
          <a:ln w="9525">
            <a:noFill/>
            <a:miter lim="800000"/>
            <a:headEnd/>
            <a:tailEnd/>
          </a:ln>
        </p:spPr>
        <p:txBody>
          <a:bodyPr>
            <a:spAutoFit/>
          </a:bodyPr>
          <a:lstStyle/>
          <a:p>
            <a:pPr algn="ctr"/>
            <a:r>
              <a:rPr lang="es-ES_tradnl" dirty="0">
                <a:latin typeface="Times New Roman" pitchFamily="18" charset="0"/>
                <a:cs typeface="Times New Roman" pitchFamily="18" charset="0"/>
              </a:rPr>
              <a:t>x (cm )</a:t>
            </a:r>
            <a:endParaRPr lang="es-ES" dirty="0">
              <a:latin typeface="Times New Roman" pitchFamily="18" charset="0"/>
              <a:cs typeface="Times New Roman" pitchFamily="18" charset="0"/>
            </a:endParaRPr>
          </a:p>
        </p:txBody>
      </p:sp>
      <p:sp>
        <p:nvSpPr>
          <p:cNvPr id="46121" name="11 CuadroTexto"/>
          <p:cNvSpPr txBox="1">
            <a:spLocks noChangeArrowheads="1"/>
          </p:cNvSpPr>
          <p:nvPr/>
        </p:nvSpPr>
        <p:spPr bwMode="auto">
          <a:xfrm>
            <a:off x="7786710" y="1500174"/>
            <a:ext cx="1071563" cy="338137"/>
          </a:xfrm>
          <a:prstGeom prst="rect">
            <a:avLst/>
          </a:prstGeom>
          <a:solidFill>
            <a:schemeClr val="bg1"/>
          </a:solidFill>
          <a:ln w="9525">
            <a:solidFill>
              <a:schemeClr val="tx1"/>
            </a:solidFill>
            <a:miter lim="800000"/>
            <a:headEnd/>
            <a:tailEnd/>
          </a:ln>
        </p:spPr>
        <p:txBody>
          <a:bodyPr>
            <a:spAutoFit/>
          </a:bodyPr>
          <a:lstStyle/>
          <a:p>
            <a:pPr algn="ctr"/>
            <a:r>
              <a:rPr lang="es-ES_tradnl" sz="1600">
                <a:latin typeface="Times New Roman" pitchFamily="18" charset="0"/>
                <a:cs typeface="Times New Roman" pitchFamily="18" charset="0"/>
              </a:rPr>
              <a:t>z= 17 mm</a:t>
            </a:r>
            <a:endParaRPr lang="es-ES" sz="1600">
              <a:latin typeface="Times New Roman" pitchFamily="18" charset="0"/>
              <a:cs typeface="Times New Roman" pitchFamily="18" charset="0"/>
            </a:endParaRPr>
          </a:p>
        </p:txBody>
      </p:sp>
      <p:grpSp>
        <p:nvGrpSpPr>
          <p:cNvPr id="21" name="20 Grupo"/>
          <p:cNvGrpSpPr/>
          <p:nvPr/>
        </p:nvGrpSpPr>
        <p:grpSpPr>
          <a:xfrm>
            <a:off x="0" y="6572250"/>
            <a:ext cx="9144000" cy="285750"/>
            <a:chOff x="0" y="6572250"/>
            <a:chExt cx="9144000" cy="285750"/>
          </a:xfrm>
        </p:grpSpPr>
        <p:sp>
          <p:nvSpPr>
            <p:cNvPr id="22" name="21 Rectángulo"/>
            <p:cNvSpPr/>
            <p:nvPr/>
          </p:nvSpPr>
          <p:spPr>
            <a:xfrm>
              <a:off x="1785918" y="6572272"/>
              <a:ext cx="1285884" cy="276999"/>
            </a:xfrm>
            <a:prstGeom prst="rect">
              <a:avLst/>
            </a:prstGeom>
            <a:solidFill>
              <a:schemeClr val="bg2">
                <a:lumMod val="40000"/>
                <a:lumOff val="60000"/>
              </a:schemeClr>
            </a:solidFill>
            <a:ln>
              <a:noFill/>
            </a:ln>
          </p:spPr>
          <p:txBody>
            <a:bodyPr wrap="square">
              <a:spAutoFit/>
            </a:bodyPr>
            <a:lstStyle/>
            <a:p>
              <a:pPr algn="ctr">
                <a:defRPr/>
              </a:pPr>
              <a:r>
                <a:rPr lang="es-ES_tradnl" sz="1200" b="1" i="1" dirty="0" smtClean="0">
                  <a:solidFill>
                    <a:schemeClr val="bg1">
                      <a:lumMod val="50000"/>
                    </a:schemeClr>
                  </a:solidFill>
                </a:rPr>
                <a:t>Simulación MC</a:t>
              </a:r>
              <a:endParaRPr lang="es-ES" sz="1200" b="1" i="1" dirty="0">
                <a:solidFill>
                  <a:schemeClr val="bg1">
                    <a:lumMod val="50000"/>
                  </a:schemeClr>
                </a:solidFill>
              </a:endParaRPr>
            </a:p>
          </p:txBody>
        </p:sp>
        <p:sp>
          <p:nvSpPr>
            <p:cNvPr id="23" name="22 Rectángulo"/>
            <p:cNvSpPr/>
            <p:nvPr/>
          </p:nvSpPr>
          <p:spPr>
            <a:xfrm>
              <a:off x="857224" y="6572250"/>
              <a:ext cx="928694"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Objetivos</a:t>
              </a:r>
              <a:endParaRPr lang="es-ES" sz="1200" b="1" i="1" dirty="0">
                <a:solidFill>
                  <a:schemeClr val="bg1">
                    <a:lumMod val="50000"/>
                  </a:schemeClr>
                </a:solidFill>
              </a:endParaRPr>
            </a:p>
          </p:txBody>
        </p:sp>
        <p:sp>
          <p:nvSpPr>
            <p:cNvPr id="25" name="24 Rectángulo"/>
            <p:cNvSpPr/>
            <p:nvPr/>
          </p:nvSpPr>
          <p:spPr>
            <a:xfrm>
              <a:off x="0" y="6572250"/>
              <a:ext cx="1000100" cy="277813"/>
            </a:xfrm>
            <a:prstGeom prst="rect">
              <a:avLst/>
            </a:prstGeom>
            <a:solidFill>
              <a:schemeClr val="bg2">
                <a:lumMod val="40000"/>
                <a:lumOff val="60000"/>
              </a:schemeClr>
            </a:solidFill>
            <a:ln>
              <a:noFill/>
            </a:ln>
          </p:spPr>
          <p:txBody>
            <a:bodyPr wrap="square">
              <a:spAutoFit/>
            </a:bodyPr>
            <a:lstStyle/>
            <a:p>
              <a:pPr>
                <a:defRPr/>
              </a:pPr>
              <a:r>
                <a:rPr lang="es-ES" sz="1200" b="1" i="1" dirty="0" smtClean="0">
                  <a:solidFill>
                    <a:schemeClr val="bg1">
                      <a:lumMod val="50000"/>
                    </a:schemeClr>
                  </a:solidFill>
                </a:rPr>
                <a:t>Motivación</a:t>
              </a:r>
              <a:endParaRPr lang="es-ES" sz="1200" dirty="0">
                <a:solidFill>
                  <a:schemeClr val="bg1">
                    <a:lumMod val="50000"/>
                  </a:schemeClr>
                </a:solidFill>
              </a:endParaRPr>
            </a:p>
          </p:txBody>
        </p:sp>
        <p:sp>
          <p:nvSpPr>
            <p:cNvPr id="34" name="33 Rectángulo"/>
            <p:cNvSpPr/>
            <p:nvPr/>
          </p:nvSpPr>
          <p:spPr>
            <a:xfrm>
              <a:off x="7929586" y="6572250"/>
              <a:ext cx="1214414"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Conclusiones</a:t>
              </a:r>
              <a:endParaRPr lang="es-ES" sz="1200" b="1" i="1" dirty="0">
                <a:solidFill>
                  <a:schemeClr val="bg1">
                    <a:lumMod val="50000"/>
                  </a:schemeClr>
                </a:solidFill>
              </a:endParaRPr>
            </a:p>
          </p:txBody>
        </p:sp>
        <p:sp>
          <p:nvSpPr>
            <p:cNvPr id="35" name="34 Rectángulo"/>
            <p:cNvSpPr/>
            <p:nvPr/>
          </p:nvSpPr>
          <p:spPr>
            <a:xfrm>
              <a:off x="6429388" y="6572250"/>
              <a:ext cx="1500175"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t>Validación </a:t>
              </a:r>
              <a:r>
                <a:rPr lang="es-ES" sz="1200" b="1" i="1" dirty="0"/>
                <a:t>datos</a:t>
              </a:r>
            </a:p>
          </p:txBody>
        </p:sp>
        <p:sp>
          <p:nvSpPr>
            <p:cNvPr id="36" name="35 Rectángulo"/>
            <p:cNvSpPr/>
            <p:nvPr/>
          </p:nvSpPr>
          <p:spPr>
            <a:xfrm>
              <a:off x="4572000" y="6572250"/>
              <a:ext cx="2000252"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Validación </a:t>
              </a:r>
              <a:r>
                <a:rPr lang="es-ES" sz="1200" b="1" i="1" dirty="0">
                  <a:solidFill>
                    <a:schemeClr val="bg1">
                      <a:lumMod val="50000"/>
                    </a:schemeClr>
                  </a:solidFill>
                </a:rPr>
                <a:t>simulaciones</a:t>
              </a:r>
            </a:p>
          </p:txBody>
        </p:sp>
        <p:sp>
          <p:nvSpPr>
            <p:cNvPr id="37" name="36 Rectángulo"/>
            <p:cNvSpPr/>
            <p:nvPr/>
          </p:nvSpPr>
          <p:spPr>
            <a:xfrm>
              <a:off x="3000364" y="6572250"/>
              <a:ext cx="1714512" cy="285750"/>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Método desarrollado</a:t>
              </a:r>
            </a:p>
          </p:txBody>
        </p:sp>
      </p:gr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1 Marcador de número de diapositiva"/>
          <p:cNvSpPr>
            <a:spLocks noGrp="1"/>
          </p:cNvSpPr>
          <p:nvPr>
            <p:ph type="sldNum" sz="quarter" idx="12"/>
          </p:nvPr>
        </p:nvSpPr>
        <p:spPr>
          <a:noFill/>
          <a:ln>
            <a:miter lim="800000"/>
            <a:headEnd/>
            <a:tailEnd/>
          </a:ln>
        </p:spPr>
        <p:txBody>
          <a:bodyPr/>
          <a:lstStyle/>
          <a:p>
            <a:fld id="{957919E8-B9A0-4BB1-98E7-BC1FE145C796}" type="slidenum">
              <a:rPr lang="es-ES" smtClean="0">
                <a:latin typeface="Arial" charset="0"/>
              </a:rPr>
              <a:pPr/>
              <a:t>53</a:t>
            </a:fld>
            <a:endParaRPr lang="es-ES" smtClean="0">
              <a:latin typeface="Arial" charset="0"/>
            </a:endParaRPr>
          </a:p>
        </p:txBody>
      </p:sp>
      <p:sp>
        <p:nvSpPr>
          <p:cNvPr id="50179" name="2 Rectángulo"/>
          <p:cNvSpPr>
            <a:spLocks noChangeArrowheads="1"/>
          </p:cNvSpPr>
          <p:nvPr/>
        </p:nvSpPr>
        <p:spPr bwMode="auto">
          <a:xfrm>
            <a:off x="3214679" y="44450"/>
            <a:ext cx="5929322" cy="584775"/>
          </a:xfrm>
          <a:prstGeom prst="rect">
            <a:avLst/>
          </a:prstGeom>
          <a:noFill/>
          <a:ln w="9525">
            <a:noFill/>
            <a:miter lim="800000"/>
            <a:headEnd/>
            <a:tailEnd/>
          </a:ln>
        </p:spPr>
        <p:txBody>
          <a:bodyPr wrap="square">
            <a:spAutoFit/>
          </a:bodyPr>
          <a:lstStyle/>
          <a:p>
            <a:pPr algn="r"/>
            <a:r>
              <a:rPr lang="es-ES_tradnl" sz="3200" b="1" dirty="0">
                <a:solidFill>
                  <a:srgbClr val="262673"/>
                </a:solidFill>
              </a:rPr>
              <a:t>Evaluación de resultados</a:t>
            </a:r>
            <a:endParaRPr lang="es-ES" sz="3200" b="1" dirty="0">
              <a:solidFill>
                <a:srgbClr val="262673"/>
              </a:solidFill>
            </a:endParaRPr>
          </a:p>
        </p:txBody>
      </p:sp>
      <p:cxnSp>
        <p:nvCxnSpPr>
          <p:cNvPr id="4" name="3 Conector recto"/>
          <p:cNvCxnSpPr/>
          <p:nvPr/>
        </p:nvCxnSpPr>
        <p:spPr>
          <a:xfrm>
            <a:off x="4071934" y="571480"/>
            <a:ext cx="4972054" cy="1588"/>
          </a:xfrm>
          <a:prstGeom prst="line">
            <a:avLst/>
          </a:prstGeom>
          <a:ln>
            <a:solidFill>
              <a:srgbClr val="C00000"/>
            </a:solidFill>
          </a:ln>
        </p:spPr>
        <p:style>
          <a:lnRef idx="2">
            <a:schemeClr val="dk1"/>
          </a:lnRef>
          <a:fillRef idx="0">
            <a:schemeClr val="dk1"/>
          </a:fillRef>
          <a:effectRef idx="1">
            <a:schemeClr val="dk1"/>
          </a:effectRef>
          <a:fontRef idx="minor">
            <a:schemeClr val="tx1"/>
          </a:fontRef>
        </p:style>
      </p:cxnSp>
      <p:sp>
        <p:nvSpPr>
          <p:cNvPr id="50182" name="11 Rectángulo"/>
          <p:cNvSpPr>
            <a:spLocks noChangeArrowheads="1"/>
          </p:cNvSpPr>
          <p:nvPr/>
        </p:nvSpPr>
        <p:spPr bwMode="auto">
          <a:xfrm>
            <a:off x="714348" y="957188"/>
            <a:ext cx="7929563" cy="400110"/>
          </a:xfrm>
          <a:prstGeom prst="rect">
            <a:avLst/>
          </a:prstGeom>
          <a:noFill/>
          <a:ln w="9525">
            <a:noFill/>
            <a:miter lim="800000"/>
            <a:headEnd/>
            <a:tailEnd/>
          </a:ln>
        </p:spPr>
        <p:txBody>
          <a:bodyPr>
            <a:spAutoFit/>
          </a:bodyPr>
          <a:lstStyle/>
          <a:p>
            <a:pPr algn="just">
              <a:buClr>
                <a:srgbClr val="C00000"/>
              </a:buClr>
              <a:buFont typeface="Wingdings" pitchFamily="2" charset="2"/>
              <a:buChar char="ü"/>
            </a:pPr>
            <a:r>
              <a:rPr lang="es-ES" sz="2000" dirty="0"/>
              <a:t> Para las </a:t>
            </a:r>
            <a:r>
              <a:rPr lang="es-ES" sz="2000" b="1" dirty="0"/>
              <a:t>medidas en </a:t>
            </a:r>
            <a:r>
              <a:rPr lang="es-ES" sz="2000" b="1" dirty="0" smtClean="0"/>
              <a:t>agua</a:t>
            </a:r>
            <a:r>
              <a:rPr lang="es-ES" sz="2000" dirty="0" smtClean="0"/>
              <a:t>, </a:t>
            </a:r>
            <a:r>
              <a:rPr lang="es-ES" sz="2000" dirty="0"/>
              <a:t>se tiene buen </a:t>
            </a:r>
            <a:r>
              <a:rPr lang="es-ES" sz="2000" dirty="0" smtClean="0"/>
              <a:t>acuerdo</a:t>
            </a:r>
            <a:endParaRPr lang="es-ES" sz="2000" dirty="0"/>
          </a:p>
        </p:txBody>
      </p:sp>
      <p:sp>
        <p:nvSpPr>
          <p:cNvPr id="50183" name="12 Rectángulo"/>
          <p:cNvSpPr>
            <a:spLocks noChangeArrowheads="1"/>
          </p:cNvSpPr>
          <p:nvPr/>
        </p:nvSpPr>
        <p:spPr bwMode="auto">
          <a:xfrm>
            <a:off x="714348" y="1500174"/>
            <a:ext cx="7929562" cy="2554545"/>
          </a:xfrm>
          <a:prstGeom prst="rect">
            <a:avLst/>
          </a:prstGeom>
          <a:noFill/>
          <a:ln w="9525">
            <a:noFill/>
            <a:miter lim="800000"/>
            <a:headEnd/>
            <a:tailEnd/>
          </a:ln>
        </p:spPr>
        <p:txBody>
          <a:bodyPr>
            <a:spAutoFit/>
          </a:bodyPr>
          <a:lstStyle/>
          <a:p>
            <a:pPr algn="just">
              <a:buClr>
                <a:srgbClr val="C00000"/>
              </a:buClr>
              <a:buFont typeface="Wingdings" pitchFamily="2" charset="2"/>
              <a:buChar char="ü"/>
            </a:pPr>
            <a:r>
              <a:rPr lang="es-ES" sz="2000" dirty="0" smtClean="0"/>
              <a:t> Una parte de las diferencias entre las dosis simuladas y las medidas hay que atribuirlas a </a:t>
            </a:r>
            <a:r>
              <a:rPr lang="es-ES" sz="2000" b="1" dirty="0" smtClean="0"/>
              <a:t>errores en las medidas</a:t>
            </a:r>
            <a:r>
              <a:rPr lang="es-ES" sz="2000" dirty="0" smtClean="0"/>
              <a:t> tales como asimetrías y descentrados. </a:t>
            </a:r>
          </a:p>
          <a:p>
            <a:pPr algn="just">
              <a:buClr>
                <a:srgbClr val="C00000"/>
              </a:buClr>
            </a:pPr>
            <a:endParaRPr lang="es-ES" sz="2000" dirty="0" smtClean="0"/>
          </a:p>
          <a:p>
            <a:pPr algn="just">
              <a:buClr>
                <a:srgbClr val="C00000"/>
              </a:buClr>
              <a:buFont typeface="Wingdings" pitchFamily="2" charset="2"/>
              <a:buChar char="ü"/>
            </a:pPr>
            <a:r>
              <a:rPr lang="es-ES" sz="2000" dirty="0" smtClean="0"/>
              <a:t>Dentro </a:t>
            </a:r>
            <a:r>
              <a:rPr lang="es-ES" sz="2000" dirty="0"/>
              <a:t>de las incertidumbres </a:t>
            </a:r>
            <a:r>
              <a:rPr lang="es-ES" sz="2000" dirty="0" smtClean="0"/>
              <a:t>experimentales hay un acuerdo razonable, con </a:t>
            </a:r>
            <a:r>
              <a:rPr lang="es-ES" sz="2000" dirty="0"/>
              <a:t>las predicciones de los espacios de fase reconstruidos. </a:t>
            </a:r>
          </a:p>
          <a:p>
            <a:pPr algn="just">
              <a:buClr>
                <a:srgbClr val="C00000"/>
              </a:buClr>
            </a:pPr>
            <a:endParaRPr lang="es-ES" sz="2000" dirty="0"/>
          </a:p>
        </p:txBody>
      </p:sp>
      <p:sp>
        <p:nvSpPr>
          <p:cNvPr id="50184" name="13 Rectángulo"/>
          <p:cNvSpPr>
            <a:spLocks noChangeArrowheads="1"/>
          </p:cNvSpPr>
          <p:nvPr/>
        </p:nvSpPr>
        <p:spPr bwMode="auto">
          <a:xfrm>
            <a:off x="714405" y="4000504"/>
            <a:ext cx="7929561" cy="1600438"/>
          </a:xfrm>
          <a:prstGeom prst="rect">
            <a:avLst/>
          </a:prstGeom>
          <a:noFill/>
          <a:ln w="9525">
            <a:noFill/>
            <a:miter lim="800000"/>
            <a:headEnd/>
            <a:tailEnd/>
          </a:ln>
        </p:spPr>
        <p:txBody>
          <a:bodyPr wrap="square">
            <a:spAutoFit/>
          </a:bodyPr>
          <a:lstStyle/>
          <a:p>
            <a:pPr algn="just">
              <a:buClr>
                <a:srgbClr val="C00000"/>
              </a:buClr>
              <a:buFont typeface="Wingdings" pitchFamily="2" charset="2"/>
              <a:buChar char="ü"/>
            </a:pPr>
            <a:r>
              <a:rPr lang="es-ES" sz="2000" dirty="0" smtClean="0"/>
              <a:t>En </a:t>
            </a:r>
            <a:r>
              <a:rPr lang="es-ES" sz="2000" dirty="0"/>
              <a:t>vista de la disponibilidad de la herramienta MC para RIO, </a:t>
            </a:r>
            <a:r>
              <a:rPr lang="es-ES" sz="2000" b="1" dirty="0">
                <a:solidFill>
                  <a:srgbClr val="C00000"/>
                </a:solidFill>
              </a:rPr>
              <a:t>nuevas medidas, más precisas y más detalladas, se están llevando a cabo con el fin de determinar los límites en la precisión del cálculo </a:t>
            </a:r>
            <a:r>
              <a:rPr lang="es-ES" sz="2000" b="1" dirty="0" smtClean="0">
                <a:solidFill>
                  <a:srgbClr val="C00000"/>
                </a:solidFill>
              </a:rPr>
              <a:t>MC.</a:t>
            </a:r>
            <a:endParaRPr lang="es-ES_tradnl" sz="2000" b="1" dirty="0">
              <a:solidFill>
                <a:srgbClr val="C00000"/>
              </a:solidFill>
            </a:endParaRPr>
          </a:p>
          <a:p>
            <a:pPr algn="just">
              <a:buClr>
                <a:srgbClr val="C00000"/>
              </a:buClr>
              <a:buFont typeface="Wingdings" pitchFamily="2" charset="2"/>
              <a:buChar char="ü"/>
            </a:pPr>
            <a:endParaRPr lang="es-ES" dirty="0"/>
          </a:p>
        </p:txBody>
      </p:sp>
      <p:sp>
        <p:nvSpPr>
          <p:cNvPr id="24" name="11 Rectángulo"/>
          <p:cNvSpPr>
            <a:spLocks noChangeArrowheads="1"/>
          </p:cNvSpPr>
          <p:nvPr/>
        </p:nvSpPr>
        <p:spPr bwMode="auto">
          <a:xfrm>
            <a:off x="642910" y="5572140"/>
            <a:ext cx="7929563" cy="707886"/>
          </a:xfrm>
          <a:prstGeom prst="rect">
            <a:avLst/>
          </a:prstGeom>
          <a:noFill/>
          <a:ln w="9525">
            <a:noFill/>
            <a:miter lim="800000"/>
            <a:headEnd/>
            <a:tailEnd/>
          </a:ln>
        </p:spPr>
        <p:txBody>
          <a:bodyPr>
            <a:spAutoFit/>
          </a:bodyPr>
          <a:lstStyle/>
          <a:p>
            <a:pPr algn="just">
              <a:buClr>
                <a:srgbClr val="C00000"/>
              </a:buClr>
              <a:buFont typeface="Wingdings" pitchFamily="2" charset="2"/>
              <a:buChar char="ü"/>
            </a:pPr>
            <a:r>
              <a:rPr lang="es-ES" dirty="0"/>
              <a:t> </a:t>
            </a:r>
            <a:r>
              <a:rPr lang="es-ES" sz="2000" dirty="0" smtClean="0"/>
              <a:t>Es muy importante establecer un protocolo de medidas mínimas necesarias</a:t>
            </a:r>
            <a:endParaRPr lang="es-ES" sz="2000" dirty="0"/>
          </a:p>
        </p:txBody>
      </p:sp>
      <p:grpSp>
        <p:nvGrpSpPr>
          <p:cNvPr id="25" name="24 Grupo"/>
          <p:cNvGrpSpPr/>
          <p:nvPr/>
        </p:nvGrpSpPr>
        <p:grpSpPr>
          <a:xfrm>
            <a:off x="0" y="6572250"/>
            <a:ext cx="9144000" cy="285750"/>
            <a:chOff x="0" y="6572250"/>
            <a:chExt cx="9144000" cy="285750"/>
          </a:xfrm>
        </p:grpSpPr>
        <p:sp>
          <p:nvSpPr>
            <p:cNvPr id="26" name="25 Rectángulo"/>
            <p:cNvSpPr/>
            <p:nvPr/>
          </p:nvSpPr>
          <p:spPr>
            <a:xfrm>
              <a:off x="1785918" y="6572272"/>
              <a:ext cx="1285884" cy="276999"/>
            </a:xfrm>
            <a:prstGeom prst="rect">
              <a:avLst/>
            </a:prstGeom>
            <a:solidFill>
              <a:schemeClr val="bg2">
                <a:lumMod val="40000"/>
                <a:lumOff val="60000"/>
              </a:schemeClr>
            </a:solidFill>
            <a:ln>
              <a:noFill/>
            </a:ln>
          </p:spPr>
          <p:txBody>
            <a:bodyPr wrap="square">
              <a:spAutoFit/>
            </a:bodyPr>
            <a:lstStyle/>
            <a:p>
              <a:pPr algn="ctr">
                <a:defRPr/>
              </a:pPr>
              <a:r>
                <a:rPr lang="es-ES_tradnl" sz="1200" b="1" i="1" dirty="0" smtClean="0">
                  <a:solidFill>
                    <a:schemeClr val="bg1">
                      <a:lumMod val="50000"/>
                    </a:schemeClr>
                  </a:solidFill>
                </a:rPr>
                <a:t>Simulación MC</a:t>
              </a:r>
              <a:endParaRPr lang="es-ES" sz="1200" b="1" i="1" dirty="0">
                <a:solidFill>
                  <a:schemeClr val="bg1">
                    <a:lumMod val="50000"/>
                  </a:schemeClr>
                </a:solidFill>
              </a:endParaRPr>
            </a:p>
          </p:txBody>
        </p:sp>
        <p:sp>
          <p:nvSpPr>
            <p:cNvPr id="27" name="26 Rectángulo"/>
            <p:cNvSpPr/>
            <p:nvPr/>
          </p:nvSpPr>
          <p:spPr>
            <a:xfrm>
              <a:off x="857224" y="6572250"/>
              <a:ext cx="928694"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Objetivos</a:t>
              </a:r>
              <a:endParaRPr lang="es-ES" sz="1200" b="1" i="1" dirty="0">
                <a:solidFill>
                  <a:schemeClr val="bg1">
                    <a:lumMod val="50000"/>
                  </a:schemeClr>
                </a:solidFill>
              </a:endParaRPr>
            </a:p>
          </p:txBody>
        </p:sp>
        <p:sp>
          <p:nvSpPr>
            <p:cNvPr id="28" name="27 Rectángulo"/>
            <p:cNvSpPr/>
            <p:nvPr/>
          </p:nvSpPr>
          <p:spPr>
            <a:xfrm>
              <a:off x="0" y="6572250"/>
              <a:ext cx="1000100" cy="277813"/>
            </a:xfrm>
            <a:prstGeom prst="rect">
              <a:avLst/>
            </a:prstGeom>
            <a:solidFill>
              <a:schemeClr val="bg2">
                <a:lumMod val="40000"/>
                <a:lumOff val="60000"/>
              </a:schemeClr>
            </a:solidFill>
            <a:ln>
              <a:noFill/>
            </a:ln>
          </p:spPr>
          <p:txBody>
            <a:bodyPr wrap="square">
              <a:spAutoFit/>
            </a:bodyPr>
            <a:lstStyle/>
            <a:p>
              <a:pPr>
                <a:defRPr/>
              </a:pPr>
              <a:r>
                <a:rPr lang="es-ES" sz="1200" b="1" i="1" dirty="0" smtClean="0">
                  <a:solidFill>
                    <a:schemeClr val="bg1">
                      <a:lumMod val="50000"/>
                    </a:schemeClr>
                  </a:solidFill>
                </a:rPr>
                <a:t>Motivación</a:t>
              </a:r>
              <a:endParaRPr lang="es-ES" sz="1200" dirty="0">
                <a:solidFill>
                  <a:schemeClr val="bg1">
                    <a:lumMod val="50000"/>
                  </a:schemeClr>
                </a:solidFill>
              </a:endParaRPr>
            </a:p>
          </p:txBody>
        </p:sp>
        <p:sp>
          <p:nvSpPr>
            <p:cNvPr id="29" name="28 Rectángulo"/>
            <p:cNvSpPr/>
            <p:nvPr/>
          </p:nvSpPr>
          <p:spPr>
            <a:xfrm>
              <a:off x="7929586" y="6572250"/>
              <a:ext cx="1214414"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Conclusiones</a:t>
              </a:r>
              <a:endParaRPr lang="es-ES" sz="1200" b="1" i="1" dirty="0">
                <a:solidFill>
                  <a:schemeClr val="bg1">
                    <a:lumMod val="50000"/>
                  </a:schemeClr>
                </a:solidFill>
              </a:endParaRPr>
            </a:p>
          </p:txBody>
        </p:sp>
        <p:sp>
          <p:nvSpPr>
            <p:cNvPr id="30" name="29 Rectángulo"/>
            <p:cNvSpPr/>
            <p:nvPr/>
          </p:nvSpPr>
          <p:spPr>
            <a:xfrm>
              <a:off x="6429388" y="6572250"/>
              <a:ext cx="1500175"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t>Validación </a:t>
              </a:r>
              <a:r>
                <a:rPr lang="es-ES" sz="1200" b="1" i="1" dirty="0"/>
                <a:t>datos</a:t>
              </a:r>
            </a:p>
          </p:txBody>
        </p:sp>
        <p:sp>
          <p:nvSpPr>
            <p:cNvPr id="31" name="30 Rectángulo"/>
            <p:cNvSpPr/>
            <p:nvPr/>
          </p:nvSpPr>
          <p:spPr>
            <a:xfrm>
              <a:off x="4572000" y="6572250"/>
              <a:ext cx="2000252"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Validación </a:t>
              </a:r>
              <a:r>
                <a:rPr lang="es-ES" sz="1200" b="1" i="1" dirty="0">
                  <a:solidFill>
                    <a:schemeClr val="bg1">
                      <a:lumMod val="50000"/>
                    </a:schemeClr>
                  </a:solidFill>
                </a:rPr>
                <a:t>simulaciones</a:t>
              </a:r>
            </a:p>
          </p:txBody>
        </p:sp>
        <p:sp>
          <p:nvSpPr>
            <p:cNvPr id="32" name="31 Rectángulo"/>
            <p:cNvSpPr/>
            <p:nvPr/>
          </p:nvSpPr>
          <p:spPr>
            <a:xfrm>
              <a:off x="3000364" y="6572250"/>
              <a:ext cx="1714512" cy="285750"/>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Método desarrollado</a:t>
              </a:r>
            </a:p>
          </p:txBody>
        </p:sp>
      </p:gr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1 Marcador de número de diapositiva"/>
          <p:cNvSpPr>
            <a:spLocks noGrp="1"/>
          </p:cNvSpPr>
          <p:nvPr>
            <p:ph type="sldNum" sz="quarter" idx="12"/>
          </p:nvPr>
        </p:nvSpPr>
        <p:spPr>
          <a:noFill/>
          <a:ln>
            <a:miter lim="800000"/>
            <a:headEnd/>
            <a:tailEnd/>
          </a:ln>
        </p:spPr>
        <p:txBody>
          <a:bodyPr/>
          <a:lstStyle/>
          <a:p>
            <a:fld id="{39304696-9CAE-4ED4-81C7-52EF22FBA1DC}" type="slidenum">
              <a:rPr lang="es-ES" smtClean="0">
                <a:latin typeface="Arial" charset="0"/>
              </a:rPr>
              <a:pPr/>
              <a:t>54</a:t>
            </a:fld>
            <a:endParaRPr lang="es-ES" smtClean="0">
              <a:latin typeface="Arial" charset="0"/>
            </a:endParaRPr>
          </a:p>
        </p:txBody>
      </p:sp>
      <p:sp>
        <p:nvSpPr>
          <p:cNvPr id="51203" name="4 Rectángulo"/>
          <p:cNvSpPr>
            <a:spLocks noChangeArrowheads="1"/>
          </p:cNvSpPr>
          <p:nvPr/>
        </p:nvSpPr>
        <p:spPr bwMode="auto">
          <a:xfrm>
            <a:off x="6500813" y="44450"/>
            <a:ext cx="2643187" cy="584775"/>
          </a:xfrm>
          <a:prstGeom prst="rect">
            <a:avLst/>
          </a:prstGeom>
          <a:noFill/>
          <a:ln w="9525">
            <a:noFill/>
            <a:miter lim="800000"/>
            <a:headEnd/>
            <a:tailEnd/>
          </a:ln>
        </p:spPr>
        <p:txBody>
          <a:bodyPr>
            <a:spAutoFit/>
          </a:bodyPr>
          <a:lstStyle/>
          <a:p>
            <a:pPr algn="r"/>
            <a:r>
              <a:rPr lang="es-ES" sz="3200" b="1" dirty="0">
                <a:solidFill>
                  <a:srgbClr val="262673"/>
                </a:solidFill>
              </a:rPr>
              <a:t>Contenidos</a:t>
            </a:r>
            <a:endParaRPr lang="es-ES" sz="3200" dirty="0">
              <a:solidFill>
                <a:srgbClr val="262673"/>
              </a:solidFill>
            </a:endParaRPr>
          </a:p>
        </p:txBody>
      </p:sp>
      <p:sp>
        <p:nvSpPr>
          <p:cNvPr id="4" name="Marcador de contenido 2"/>
          <p:cNvSpPr txBox="1">
            <a:spLocks/>
          </p:cNvSpPr>
          <p:nvPr/>
        </p:nvSpPr>
        <p:spPr bwMode="auto">
          <a:xfrm>
            <a:off x="1214438" y="1143000"/>
            <a:ext cx="7143750" cy="5500688"/>
          </a:xfrm>
          <a:prstGeom prst="rect">
            <a:avLst/>
          </a:prstGeom>
          <a:noFill/>
          <a:ln w="9525">
            <a:noFill/>
            <a:miter lim="800000"/>
            <a:headEnd/>
            <a:tailEnd/>
          </a:ln>
        </p:spPr>
        <p:txBody>
          <a:bodyPr/>
          <a:lstStyle/>
          <a:p>
            <a:pPr marL="514350" indent="-514350">
              <a:spcBef>
                <a:spcPct val="20000"/>
              </a:spcBef>
              <a:buFont typeface="Arial" charset="0"/>
              <a:buAutoNum type="arabicPeriod"/>
              <a:defRPr/>
            </a:pPr>
            <a:r>
              <a:rPr lang="es-ES_tradnl" sz="3000" dirty="0">
                <a:solidFill>
                  <a:schemeClr val="bg2">
                    <a:lumMod val="60000"/>
                    <a:lumOff val="40000"/>
                  </a:schemeClr>
                </a:solidFill>
              </a:rPr>
              <a:t>Motivación</a:t>
            </a:r>
          </a:p>
          <a:p>
            <a:pPr marL="514350" indent="-514350">
              <a:spcBef>
                <a:spcPct val="20000"/>
              </a:spcBef>
              <a:buClr>
                <a:schemeClr val="bg2">
                  <a:lumMod val="60000"/>
                  <a:lumOff val="40000"/>
                </a:schemeClr>
              </a:buClr>
              <a:buFont typeface="Arial" charset="0"/>
              <a:buAutoNum type="arabicPeriod"/>
              <a:defRPr/>
            </a:pPr>
            <a:r>
              <a:rPr lang="es-ES_tradnl" sz="3000" dirty="0">
                <a:solidFill>
                  <a:schemeClr val="bg2">
                    <a:lumMod val="60000"/>
                    <a:lumOff val="40000"/>
                  </a:schemeClr>
                </a:solidFill>
              </a:rPr>
              <a:t>Objetivos de la tesis</a:t>
            </a:r>
          </a:p>
          <a:p>
            <a:pPr marL="514350" indent="-514350">
              <a:spcBef>
                <a:spcPct val="20000"/>
              </a:spcBef>
              <a:buFont typeface="Arial" charset="0"/>
              <a:buAutoNum type="arabicPeriod"/>
              <a:defRPr/>
            </a:pPr>
            <a:r>
              <a:rPr lang="es-ES_tradnl" sz="3000" dirty="0" smtClean="0">
                <a:solidFill>
                  <a:schemeClr val="accent3">
                    <a:lumMod val="65000"/>
                  </a:schemeClr>
                </a:solidFill>
              </a:rPr>
              <a:t>Simulaciones Monte Carlo</a:t>
            </a:r>
          </a:p>
          <a:p>
            <a:pPr marL="514350" indent="-514350">
              <a:spcBef>
                <a:spcPct val="20000"/>
              </a:spcBef>
              <a:buFont typeface="Arial" charset="0"/>
              <a:buAutoNum type="arabicPeriod"/>
              <a:defRPr/>
            </a:pPr>
            <a:r>
              <a:rPr lang="es-ES_tradnl" sz="3000" dirty="0" smtClean="0">
                <a:solidFill>
                  <a:schemeClr val="accent3">
                    <a:lumMod val="65000"/>
                  </a:schemeClr>
                </a:solidFill>
              </a:rPr>
              <a:t>Descripción del método desarrollado </a:t>
            </a:r>
            <a:endParaRPr lang="es-ES_tradnl" sz="3000" dirty="0">
              <a:solidFill>
                <a:schemeClr val="accent3">
                  <a:lumMod val="65000"/>
                </a:schemeClr>
              </a:solidFill>
            </a:endParaRPr>
          </a:p>
          <a:p>
            <a:pPr marL="514350" indent="-514350">
              <a:spcBef>
                <a:spcPct val="20000"/>
              </a:spcBef>
              <a:buFont typeface="Arial" charset="0"/>
              <a:buAutoNum type="arabicPeriod"/>
              <a:defRPr/>
            </a:pPr>
            <a:r>
              <a:rPr lang="es-ES_tradnl" sz="3000" dirty="0">
                <a:solidFill>
                  <a:schemeClr val="accent3">
                    <a:lumMod val="65000"/>
                  </a:schemeClr>
                </a:solidFill>
              </a:rPr>
              <a:t>Validación con simulaciones</a:t>
            </a:r>
          </a:p>
          <a:p>
            <a:pPr marL="514350" indent="-514350">
              <a:spcBef>
                <a:spcPct val="20000"/>
              </a:spcBef>
              <a:buFont typeface="Arial" charset="0"/>
              <a:buAutoNum type="arabicPeriod"/>
              <a:defRPr/>
            </a:pPr>
            <a:r>
              <a:rPr lang="es-ES_tradnl" sz="3000" dirty="0">
                <a:solidFill>
                  <a:schemeClr val="accent3">
                    <a:lumMod val="65000"/>
                  </a:schemeClr>
                </a:solidFill>
              </a:rPr>
              <a:t>Validación con datos de aceleradores clínicos</a:t>
            </a:r>
            <a:endParaRPr lang="es-ES" sz="3000" dirty="0">
              <a:solidFill>
                <a:schemeClr val="accent3">
                  <a:lumMod val="65000"/>
                </a:schemeClr>
              </a:solidFill>
            </a:endParaRPr>
          </a:p>
          <a:p>
            <a:pPr marL="514350" indent="-514350">
              <a:spcBef>
                <a:spcPct val="20000"/>
              </a:spcBef>
              <a:buFont typeface="Arial" charset="0"/>
              <a:buAutoNum type="arabicPeriod"/>
              <a:defRPr/>
            </a:pPr>
            <a:r>
              <a:rPr lang="es-ES_tradnl" sz="3000" dirty="0"/>
              <a:t>Conclusiones generales</a:t>
            </a:r>
          </a:p>
        </p:txBody>
      </p:sp>
      <p:cxnSp>
        <p:nvCxnSpPr>
          <p:cNvPr id="5" name="4 Conector recto"/>
          <p:cNvCxnSpPr/>
          <p:nvPr/>
        </p:nvCxnSpPr>
        <p:spPr>
          <a:xfrm>
            <a:off x="6715140" y="571480"/>
            <a:ext cx="2328848" cy="1588"/>
          </a:xfrm>
          <a:prstGeom prst="line">
            <a:avLst/>
          </a:prstGeom>
          <a:ln>
            <a:solidFill>
              <a:srgbClr val="C00000"/>
            </a:solidFill>
          </a:ln>
        </p:spPr>
        <p:style>
          <a:lnRef idx="2">
            <a:schemeClr val="dk1"/>
          </a:lnRef>
          <a:fillRef idx="0">
            <a:schemeClr val="dk1"/>
          </a:fillRef>
          <a:effectRef idx="1">
            <a:schemeClr val="dk1"/>
          </a:effectRef>
          <a:fontRef idx="minor">
            <a:schemeClr val="tx1"/>
          </a:fontRef>
        </p:style>
      </p:cxn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2 Rectángulo"/>
          <p:cNvSpPr>
            <a:spLocks noChangeArrowheads="1"/>
          </p:cNvSpPr>
          <p:nvPr/>
        </p:nvSpPr>
        <p:spPr bwMode="auto">
          <a:xfrm>
            <a:off x="3643306" y="0"/>
            <a:ext cx="5500694" cy="584775"/>
          </a:xfrm>
          <a:prstGeom prst="rect">
            <a:avLst/>
          </a:prstGeom>
          <a:noFill/>
          <a:ln w="9525">
            <a:noFill/>
            <a:miter lim="800000"/>
            <a:headEnd/>
            <a:tailEnd/>
          </a:ln>
        </p:spPr>
        <p:txBody>
          <a:bodyPr wrap="square">
            <a:spAutoFit/>
          </a:bodyPr>
          <a:lstStyle/>
          <a:p>
            <a:pPr algn="r"/>
            <a:r>
              <a:rPr lang="es-ES_tradnl" sz="3200" b="1" dirty="0">
                <a:solidFill>
                  <a:srgbClr val="262673"/>
                </a:solidFill>
              </a:rPr>
              <a:t>Resumen y Conclusiones</a:t>
            </a:r>
            <a:endParaRPr lang="es-ES" sz="3200" b="1" dirty="0">
              <a:solidFill>
                <a:srgbClr val="262673"/>
              </a:solidFill>
            </a:endParaRPr>
          </a:p>
        </p:txBody>
      </p:sp>
      <p:cxnSp>
        <p:nvCxnSpPr>
          <p:cNvPr id="3" name="2 Conector recto"/>
          <p:cNvCxnSpPr/>
          <p:nvPr/>
        </p:nvCxnSpPr>
        <p:spPr>
          <a:xfrm>
            <a:off x="4100508" y="714356"/>
            <a:ext cx="5043492" cy="1588"/>
          </a:xfrm>
          <a:prstGeom prst="line">
            <a:avLst/>
          </a:prstGeom>
          <a:ln>
            <a:solidFill>
              <a:srgbClr val="C00000"/>
            </a:solidFill>
          </a:ln>
        </p:spPr>
        <p:style>
          <a:lnRef idx="2">
            <a:schemeClr val="dk1"/>
          </a:lnRef>
          <a:fillRef idx="0">
            <a:schemeClr val="dk1"/>
          </a:fillRef>
          <a:effectRef idx="1">
            <a:schemeClr val="dk1"/>
          </a:effectRef>
          <a:fontRef idx="minor">
            <a:schemeClr val="tx1"/>
          </a:fontRef>
        </p:style>
      </p:cxnSp>
      <p:sp>
        <p:nvSpPr>
          <p:cNvPr id="52228" name="3 Marcador de número de diapositiva"/>
          <p:cNvSpPr>
            <a:spLocks noGrp="1"/>
          </p:cNvSpPr>
          <p:nvPr>
            <p:ph type="sldNum" sz="quarter" idx="12"/>
          </p:nvPr>
        </p:nvSpPr>
        <p:spPr>
          <a:noFill/>
          <a:ln>
            <a:miter lim="800000"/>
            <a:headEnd/>
            <a:tailEnd/>
          </a:ln>
        </p:spPr>
        <p:txBody>
          <a:bodyPr/>
          <a:lstStyle/>
          <a:p>
            <a:fld id="{70BF723E-E00E-4D08-8832-62E481834135}" type="slidenum">
              <a:rPr lang="es-ES" smtClean="0">
                <a:latin typeface="Arial" charset="0"/>
              </a:rPr>
              <a:pPr/>
              <a:t>55</a:t>
            </a:fld>
            <a:endParaRPr lang="es-ES" smtClean="0">
              <a:latin typeface="Arial" charset="0"/>
            </a:endParaRPr>
          </a:p>
        </p:txBody>
      </p:sp>
      <p:sp>
        <p:nvSpPr>
          <p:cNvPr id="32772" name="Rectangle 4"/>
          <p:cNvSpPr>
            <a:spLocks noChangeArrowheads="1"/>
          </p:cNvSpPr>
          <p:nvPr/>
        </p:nvSpPr>
        <p:spPr bwMode="auto">
          <a:xfrm>
            <a:off x="357159" y="1214422"/>
            <a:ext cx="8286780" cy="3754874"/>
          </a:xfrm>
          <a:prstGeom prst="rect">
            <a:avLst/>
          </a:prstGeom>
          <a:noFill/>
          <a:ln w="9525">
            <a:noFill/>
            <a:miter lim="800000"/>
            <a:headEnd/>
            <a:tailEnd/>
          </a:ln>
          <a:effectLst/>
        </p:spPr>
        <p:txBody>
          <a:bodyPr wrap="square" anchor="ctr">
            <a:spAutoFit/>
          </a:bodyPr>
          <a:lstStyle/>
          <a:p>
            <a:pPr algn="just" eaLnBrk="0" hangingPunct="0">
              <a:buClr>
                <a:srgbClr val="C00000"/>
              </a:buClr>
              <a:buFont typeface="Wingdings" pitchFamily="2" charset="2"/>
              <a:buChar char="ü"/>
              <a:defRPr/>
            </a:pPr>
            <a:r>
              <a:rPr lang="es-ES" dirty="0">
                <a:latin typeface="+mn-lt"/>
                <a:cs typeface="Times New Roman" pitchFamily="18" charset="0"/>
              </a:rPr>
              <a:t> </a:t>
            </a:r>
            <a:r>
              <a:rPr lang="es-ES" sz="2000" dirty="0">
                <a:latin typeface="+mn-lt"/>
                <a:cs typeface="Times New Roman" pitchFamily="18" charset="0"/>
              </a:rPr>
              <a:t>Es posible obtener la información suficiente de los haces de electrones de RIO como para poder hacer planificación MC, a partir de medidas experimentales de dosis en medios homogéneos (agua y aire). </a:t>
            </a:r>
            <a:endParaRPr lang="es-ES" sz="2000" dirty="0" smtClean="0">
              <a:latin typeface="+mn-lt"/>
              <a:cs typeface="Times New Roman" pitchFamily="18" charset="0"/>
            </a:endParaRPr>
          </a:p>
          <a:p>
            <a:pPr algn="just" eaLnBrk="0" hangingPunct="0">
              <a:buClr>
                <a:srgbClr val="C00000"/>
              </a:buClr>
              <a:defRPr/>
            </a:pPr>
            <a:endParaRPr lang="es-ES" sz="2000" dirty="0" smtClean="0">
              <a:latin typeface="+mn-lt"/>
              <a:cs typeface="Times New Roman" pitchFamily="18" charset="0"/>
            </a:endParaRPr>
          </a:p>
          <a:p>
            <a:pPr algn="just" eaLnBrk="0" hangingPunct="0">
              <a:buClr>
                <a:srgbClr val="C00000"/>
              </a:buClr>
              <a:buFont typeface="Wingdings" pitchFamily="2" charset="2"/>
              <a:buChar char="ü"/>
              <a:defRPr/>
            </a:pPr>
            <a:endParaRPr lang="es-ES_tradnl" sz="2000" dirty="0" smtClean="0">
              <a:latin typeface="+mn-lt"/>
              <a:cs typeface="Times New Roman" pitchFamily="18" charset="0"/>
            </a:endParaRPr>
          </a:p>
          <a:p>
            <a:pPr algn="just" eaLnBrk="0" hangingPunct="0">
              <a:buClr>
                <a:srgbClr val="C00000"/>
              </a:buClr>
              <a:buFont typeface="Wingdings" pitchFamily="2" charset="2"/>
              <a:buChar char="ü"/>
              <a:defRPr/>
            </a:pPr>
            <a:endParaRPr lang="es-ES" sz="2000" dirty="0" smtClean="0">
              <a:latin typeface="+mn-lt"/>
              <a:cs typeface="Times New Roman" pitchFamily="18" charset="0"/>
            </a:endParaRPr>
          </a:p>
          <a:p>
            <a:pPr algn="just" eaLnBrk="0" hangingPunct="0">
              <a:buClr>
                <a:srgbClr val="C00000"/>
              </a:buClr>
              <a:defRPr/>
            </a:pPr>
            <a:endParaRPr lang="es-ES" sz="2000" dirty="0" smtClean="0">
              <a:latin typeface="+mn-lt"/>
              <a:cs typeface="Times New Roman" pitchFamily="18" charset="0"/>
            </a:endParaRPr>
          </a:p>
          <a:p>
            <a:pPr algn="just" eaLnBrk="0" hangingPunct="0">
              <a:buClr>
                <a:srgbClr val="C00000"/>
              </a:buClr>
              <a:buFont typeface="Wingdings" pitchFamily="2" charset="2"/>
              <a:buChar char="ü"/>
              <a:defRPr/>
            </a:pPr>
            <a:r>
              <a:rPr lang="es-ES" sz="2000" dirty="0" smtClean="0">
                <a:cs typeface="Times New Roman" pitchFamily="18" charset="0"/>
              </a:rPr>
              <a:t>Se ha mostrado este método como alternativa válida a la simulación realista y detallada de cada conjunto </a:t>
            </a:r>
            <a:r>
              <a:rPr lang="es-ES" sz="2000" dirty="0" err="1" smtClean="0">
                <a:cs typeface="Times New Roman" pitchFamily="18" charset="0"/>
              </a:rPr>
              <a:t>linac</a:t>
            </a:r>
            <a:r>
              <a:rPr lang="es-ES" sz="2000" dirty="0" smtClean="0">
                <a:cs typeface="Times New Roman" pitchFamily="18" charset="0"/>
              </a:rPr>
              <a:t>/aplicador.</a:t>
            </a:r>
          </a:p>
          <a:p>
            <a:pPr algn="just" eaLnBrk="0" hangingPunct="0">
              <a:buClr>
                <a:srgbClr val="C00000"/>
              </a:buClr>
              <a:buFont typeface="Wingdings" pitchFamily="2" charset="2"/>
              <a:buChar char="ü"/>
              <a:defRPr/>
            </a:pPr>
            <a:endParaRPr lang="es-ES" sz="2000" dirty="0">
              <a:latin typeface="+mn-lt"/>
            </a:endParaRPr>
          </a:p>
          <a:p>
            <a:pPr algn="just" eaLnBrk="0" hangingPunct="0">
              <a:defRPr/>
            </a:pPr>
            <a:endParaRPr lang="es-ES" dirty="0">
              <a:latin typeface="Arial" pitchFamily="34" charset="0"/>
            </a:endParaRPr>
          </a:p>
        </p:txBody>
      </p:sp>
      <p:sp>
        <p:nvSpPr>
          <p:cNvPr id="23" name="5 Rectángulo"/>
          <p:cNvSpPr>
            <a:spLocks noChangeArrowheads="1"/>
          </p:cNvSpPr>
          <p:nvPr/>
        </p:nvSpPr>
        <p:spPr bwMode="auto">
          <a:xfrm>
            <a:off x="357158" y="2721114"/>
            <a:ext cx="8143875" cy="707886"/>
          </a:xfrm>
          <a:prstGeom prst="rect">
            <a:avLst/>
          </a:prstGeom>
          <a:noFill/>
          <a:ln w="9525">
            <a:noFill/>
            <a:miter lim="800000"/>
            <a:headEnd/>
            <a:tailEnd/>
          </a:ln>
        </p:spPr>
        <p:txBody>
          <a:bodyPr>
            <a:spAutoFit/>
          </a:bodyPr>
          <a:lstStyle/>
          <a:p>
            <a:pPr algn="just" eaLnBrk="0" hangingPunct="0">
              <a:buClr>
                <a:srgbClr val="C00000"/>
              </a:buClr>
              <a:buFont typeface="Wingdings" pitchFamily="2" charset="2"/>
              <a:buChar char="ü"/>
            </a:pPr>
            <a:r>
              <a:rPr lang="es-ES" dirty="0">
                <a:cs typeface="Times New Roman" pitchFamily="18" charset="0"/>
              </a:rPr>
              <a:t> </a:t>
            </a:r>
            <a:r>
              <a:rPr lang="es-ES" sz="2000" dirty="0">
                <a:cs typeface="Times New Roman" pitchFamily="18" charset="0"/>
              </a:rPr>
              <a:t>Si </a:t>
            </a:r>
            <a:r>
              <a:rPr lang="es-ES" sz="2000" dirty="0" smtClean="0">
                <a:cs typeface="Times New Roman" pitchFamily="18" charset="0"/>
              </a:rPr>
              <a:t> sólo </a:t>
            </a:r>
            <a:r>
              <a:rPr lang="es-ES" sz="2000" dirty="0">
                <a:cs typeface="Times New Roman" pitchFamily="18" charset="0"/>
              </a:rPr>
              <a:t>se dispone de datos en agua, </a:t>
            </a:r>
            <a:r>
              <a:rPr lang="es-ES" sz="2000" dirty="0" smtClean="0">
                <a:cs typeface="Times New Roman" pitchFamily="18" charset="0"/>
              </a:rPr>
              <a:t>se </a:t>
            </a:r>
            <a:r>
              <a:rPr lang="es-ES" sz="2000" dirty="0">
                <a:cs typeface="Times New Roman" pitchFamily="18" charset="0"/>
              </a:rPr>
              <a:t>debería partir de una </a:t>
            </a:r>
            <a:r>
              <a:rPr lang="es-ES" sz="2000" dirty="0" smtClean="0">
                <a:cs typeface="Times New Roman" pitchFamily="18" charset="0"/>
              </a:rPr>
              <a:t>distribución </a:t>
            </a:r>
            <a:r>
              <a:rPr lang="es-ES" sz="2000" dirty="0">
                <a:cs typeface="Times New Roman" pitchFamily="18" charset="0"/>
              </a:rPr>
              <a:t>angular inicial </a:t>
            </a:r>
            <a:r>
              <a:rPr lang="es-ES" sz="2000" dirty="0" err="1" smtClean="0">
                <a:cs typeface="Times New Roman" pitchFamily="18" charset="0"/>
              </a:rPr>
              <a:t>semi</a:t>
            </a:r>
            <a:r>
              <a:rPr lang="es-ES" sz="2000" dirty="0" smtClean="0">
                <a:cs typeface="Times New Roman" pitchFamily="18" charset="0"/>
              </a:rPr>
              <a:t>-realista.</a:t>
            </a:r>
            <a:endParaRPr lang="es-ES" sz="2000" dirty="0">
              <a:cs typeface="Times New Roman" pitchFamily="18" charset="0"/>
            </a:endParaRPr>
          </a:p>
        </p:txBody>
      </p:sp>
      <p:sp>
        <p:nvSpPr>
          <p:cNvPr id="22" name="21 Rectángulo"/>
          <p:cNvSpPr/>
          <p:nvPr/>
        </p:nvSpPr>
        <p:spPr>
          <a:xfrm>
            <a:off x="285720" y="4714884"/>
            <a:ext cx="8215370" cy="707886"/>
          </a:xfrm>
          <a:prstGeom prst="rect">
            <a:avLst/>
          </a:prstGeom>
        </p:spPr>
        <p:txBody>
          <a:bodyPr wrap="square">
            <a:spAutoFit/>
          </a:bodyPr>
          <a:lstStyle/>
          <a:p>
            <a:pPr algn="just" eaLnBrk="0" hangingPunct="0">
              <a:buClr>
                <a:srgbClr val="C00000"/>
              </a:buClr>
              <a:buFont typeface="Wingdings" pitchFamily="2" charset="2"/>
              <a:buChar char="ü"/>
              <a:defRPr/>
            </a:pPr>
            <a:r>
              <a:rPr lang="es-ES" sz="2000" dirty="0" smtClean="0">
                <a:cs typeface="Times New Roman" pitchFamily="18" charset="0"/>
              </a:rPr>
              <a:t> En esta tesis se ha constatado que la aplicabilidad del método depende considerablemente de la precisión de las medidas.</a:t>
            </a:r>
            <a:endParaRPr lang="es-ES" sz="2000" dirty="0">
              <a:cs typeface="Times New Roman" pitchFamily="18" charset="0"/>
            </a:endParaRPr>
          </a:p>
        </p:txBody>
      </p:sp>
      <p:grpSp>
        <p:nvGrpSpPr>
          <p:cNvPr id="24" name="23 Grupo"/>
          <p:cNvGrpSpPr/>
          <p:nvPr/>
        </p:nvGrpSpPr>
        <p:grpSpPr>
          <a:xfrm>
            <a:off x="0" y="6572250"/>
            <a:ext cx="9144000" cy="285750"/>
            <a:chOff x="0" y="6572250"/>
            <a:chExt cx="9144000" cy="285750"/>
          </a:xfrm>
        </p:grpSpPr>
        <p:sp>
          <p:nvSpPr>
            <p:cNvPr id="25" name="24 Rectángulo"/>
            <p:cNvSpPr/>
            <p:nvPr/>
          </p:nvSpPr>
          <p:spPr>
            <a:xfrm>
              <a:off x="1785918" y="6572272"/>
              <a:ext cx="1285884" cy="276999"/>
            </a:xfrm>
            <a:prstGeom prst="rect">
              <a:avLst/>
            </a:prstGeom>
            <a:solidFill>
              <a:schemeClr val="bg2">
                <a:lumMod val="40000"/>
                <a:lumOff val="60000"/>
              </a:schemeClr>
            </a:solidFill>
            <a:ln>
              <a:noFill/>
            </a:ln>
          </p:spPr>
          <p:txBody>
            <a:bodyPr wrap="square">
              <a:spAutoFit/>
            </a:bodyPr>
            <a:lstStyle/>
            <a:p>
              <a:pPr algn="ctr">
                <a:defRPr/>
              </a:pPr>
              <a:r>
                <a:rPr lang="es-ES_tradnl" sz="1200" b="1" i="1" dirty="0" smtClean="0">
                  <a:solidFill>
                    <a:schemeClr val="bg1">
                      <a:lumMod val="50000"/>
                    </a:schemeClr>
                  </a:solidFill>
                </a:rPr>
                <a:t>Simulación MC</a:t>
              </a:r>
              <a:endParaRPr lang="es-ES" sz="1200" b="1" i="1" dirty="0">
                <a:solidFill>
                  <a:schemeClr val="bg1">
                    <a:lumMod val="50000"/>
                  </a:schemeClr>
                </a:solidFill>
              </a:endParaRPr>
            </a:p>
          </p:txBody>
        </p:sp>
        <p:sp>
          <p:nvSpPr>
            <p:cNvPr id="26" name="25 Rectángulo"/>
            <p:cNvSpPr/>
            <p:nvPr/>
          </p:nvSpPr>
          <p:spPr>
            <a:xfrm>
              <a:off x="857224" y="6572250"/>
              <a:ext cx="928694"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Objetivos</a:t>
              </a:r>
              <a:endParaRPr lang="es-ES" sz="1200" b="1" i="1" dirty="0">
                <a:solidFill>
                  <a:schemeClr val="bg1">
                    <a:lumMod val="50000"/>
                  </a:schemeClr>
                </a:solidFill>
              </a:endParaRPr>
            </a:p>
          </p:txBody>
        </p:sp>
        <p:sp>
          <p:nvSpPr>
            <p:cNvPr id="27" name="26 Rectángulo"/>
            <p:cNvSpPr/>
            <p:nvPr/>
          </p:nvSpPr>
          <p:spPr>
            <a:xfrm>
              <a:off x="0" y="6572250"/>
              <a:ext cx="1000100" cy="277813"/>
            </a:xfrm>
            <a:prstGeom prst="rect">
              <a:avLst/>
            </a:prstGeom>
            <a:solidFill>
              <a:schemeClr val="bg2">
                <a:lumMod val="40000"/>
                <a:lumOff val="60000"/>
              </a:schemeClr>
            </a:solidFill>
            <a:ln>
              <a:noFill/>
            </a:ln>
          </p:spPr>
          <p:txBody>
            <a:bodyPr wrap="square">
              <a:spAutoFit/>
            </a:bodyPr>
            <a:lstStyle/>
            <a:p>
              <a:pPr>
                <a:defRPr/>
              </a:pPr>
              <a:r>
                <a:rPr lang="es-ES" sz="1200" b="1" i="1" dirty="0" smtClean="0">
                  <a:solidFill>
                    <a:schemeClr val="bg1">
                      <a:lumMod val="50000"/>
                    </a:schemeClr>
                  </a:solidFill>
                </a:rPr>
                <a:t>Motivación</a:t>
              </a:r>
              <a:endParaRPr lang="es-ES" sz="1200" dirty="0">
                <a:solidFill>
                  <a:schemeClr val="bg1">
                    <a:lumMod val="50000"/>
                  </a:schemeClr>
                </a:solidFill>
              </a:endParaRPr>
            </a:p>
          </p:txBody>
        </p:sp>
        <p:sp>
          <p:nvSpPr>
            <p:cNvPr id="28" name="27 Rectángulo"/>
            <p:cNvSpPr/>
            <p:nvPr/>
          </p:nvSpPr>
          <p:spPr>
            <a:xfrm>
              <a:off x="7929586" y="6572250"/>
              <a:ext cx="1214414"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t>Conclusiones</a:t>
              </a:r>
              <a:endParaRPr lang="es-ES" sz="1200" b="1" i="1" dirty="0"/>
            </a:p>
          </p:txBody>
        </p:sp>
        <p:sp>
          <p:nvSpPr>
            <p:cNvPr id="29" name="28 Rectángulo"/>
            <p:cNvSpPr/>
            <p:nvPr/>
          </p:nvSpPr>
          <p:spPr>
            <a:xfrm>
              <a:off x="6429388" y="6572250"/>
              <a:ext cx="1500175"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Validación </a:t>
              </a:r>
              <a:r>
                <a:rPr lang="es-ES" sz="1200" b="1" i="1" dirty="0">
                  <a:solidFill>
                    <a:schemeClr val="bg1">
                      <a:lumMod val="50000"/>
                    </a:schemeClr>
                  </a:solidFill>
                </a:rPr>
                <a:t>datos</a:t>
              </a:r>
            </a:p>
          </p:txBody>
        </p:sp>
        <p:sp>
          <p:nvSpPr>
            <p:cNvPr id="30" name="29 Rectángulo"/>
            <p:cNvSpPr/>
            <p:nvPr/>
          </p:nvSpPr>
          <p:spPr>
            <a:xfrm>
              <a:off x="4572000" y="6572250"/>
              <a:ext cx="2000252"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Validación </a:t>
              </a:r>
              <a:r>
                <a:rPr lang="es-ES" sz="1200" b="1" i="1" dirty="0">
                  <a:solidFill>
                    <a:schemeClr val="bg1">
                      <a:lumMod val="50000"/>
                    </a:schemeClr>
                  </a:solidFill>
                </a:rPr>
                <a:t>simulaciones</a:t>
              </a:r>
            </a:p>
          </p:txBody>
        </p:sp>
        <p:sp>
          <p:nvSpPr>
            <p:cNvPr id="31" name="30 Rectángulo"/>
            <p:cNvSpPr/>
            <p:nvPr/>
          </p:nvSpPr>
          <p:spPr>
            <a:xfrm>
              <a:off x="3000364" y="6572250"/>
              <a:ext cx="1714512" cy="285750"/>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Método desarrollado</a:t>
              </a:r>
            </a:p>
          </p:txBody>
        </p:sp>
      </p:gr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1 Marcador de número de diapositiva"/>
          <p:cNvSpPr>
            <a:spLocks noGrp="1"/>
          </p:cNvSpPr>
          <p:nvPr>
            <p:ph type="sldNum" sz="quarter" idx="12"/>
          </p:nvPr>
        </p:nvSpPr>
        <p:spPr>
          <a:noFill/>
          <a:ln>
            <a:miter lim="800000"/>
            <a:headEnd/>
            <a:tailEnd/>
          </a:ln>
        </p:spPr>
        <p:txBody>
          <a:bodyPr/>
          <a:lstStyle/>
          <a:p>
            <a:fld id="{7BEEFC4D-C33F-407B-BE33-8821026BCA3F}" type="slidenum">
              <a:rPr lang="es-ES" smtClean="0">
                <a:latin typeface="Arial" charset="0"/>
              </a:rPr>
              <a:pPr/>
              <a:t>56</a:t>
            </a:fld>
            <a:endParaRPr lang="es-ES" dirty="0" smtClean="0">
              <a:latin typeface="Arial" charset="0"/>
            </a:endParaRPr>
          </a:p>
        </p:txBody>
      </p:sp>
      <p:sp>
        <p:nvSpPr>
          <p:cNvPr id="54275" name="2 Rectángulo"/>
          <p:cNvSpPr>
            <a:spLocks noChangeArrowheads="1"/>
          </p:cNvSpPr>
          <p:nvPr/>
        </p:nvSpPr>
        <p:spPr bwMode="auto">
          <a:xfrm>
            <a:off x="428596" y="2000240"/>
            <a:ext cx="8286808" cy="3785652"/>
          </a:xfrm>
          <a:prstGeom prst="rect">
            <a:avLst/>
          </a:prstGeom>
          <a:noFill/>
          <a:ln w="9525">
            <a:noFill/>
            <a:miter lim="800000"/>
            <a:headEnd/>
            <a:tailEnd/>
          </a:ln>
        </p:spPr>
        <p:txBody>
          <a:bodyPr wrap="square">
            <a:spAutoFit/>
          </a:bodyPr>
          <a:lstStyle/>
          <a:p>
            <a:pPr algn="just" eaLnBrk="0" hangingPunct="0">
              <a:buClr>
                <a:srgbClr val="C00000"/>
              </a:buClr>
              <a:buFont typeface="Wingdings" pitchFamily="2" charset="2"/>
              <a:buChar char="ü"/>
            </a:pPr>
            <a:r>
              <a:rPr lang="es-ES" dirty="0">
                <a:cs typeface="Times New Roman" pitchFamily="18" charset="0"/>
              </a:rPr>
              <a:t> </a:t>
            </a:r>
            <a:r>
              <a:rPr lang="es-ES" sz="2000" dirty="0">
                <a:cs typeface="Times New Roman" pitchFamily="18" charset="0"/>
              </a:rPr>
              <a:t>Como consecuencia directa de los resultados de esta tesis, se está llevando a cabo un </a:t>
            </a:r>
            <a:r>
              <a:rPr lang="es-ES" sz="2000" b="1" dirty="0">
                <a:cs typeface="Times New Roman" pitchFamily="18" charset="0"/>
              </a:rPr>
              <a:t>ambicioso programa para el modelado de PS </a:t>
            </a:r>
            <a:r>
              <a:rPr lang="es-ES" sz="2000" dirty="0">
                <a:cs typeface="Times New Roman" pitchFamily="18" charset="0"/>
              </a:rPr>
              <a:t>de diferentes aceleradores, tanto convencionales, modelos </a:t>
            </a:r>
            <a:r>
              <a:rPr lang="es-ES" sz="2000" b="1" dirty="0">
                <a:solidFill>
                  <a:srgbClr val="C00000"/>
                </a:solidFill>
                <a:cs typeface="Times New Roman" pitchFamily="18" charset="0"/>
              </a:rPr>
              <a:t>ELEKTA PRECISE SLI </a:t>
            </a:r>
            <a:r>
              <a:rPr lang="es-ES" sz="2000" dirty="0">
                <a:cs typeface="Times New Roman" pitchFamily="18" charset="0"/>
              </a:rPr>
              <a:t>(Hospital Provincial de Castellón, Castellón) y </a:t>
            </a:r>
            <a:r>
              <a:rPr lang="es-ES" sz="2000" b="1" dirty="0" err="1">
                <a:solidFill>
                  <a:srgbClr val="C00000"/>
                </a:solidFill>
                <a:cs typeface="Times New Roman" pitchFamily="18" charset="0"/>
              </a:rPr>
              <a:t>Varian</a:t>
            </a:r>
            <a:r>
              <a:rPr lang="es-ES" sz="2000" b="1" dirty="0">
                <a:solidFill>
                  <a:srgbClr val="C00000"/>
                </a:solidFill>
                <a:cs typeface="Times New Roman" pitchFamily="18" charset="0"/>
              </a:rPr>
              <a:t> 21 EX </a:t>
            </a:r>
            <a:r>
              <a:rPr lang="es-ES" sz="2000" dirty="0">
                <a:cs typeface="Times New Roman" pitchFamily="18" charset="0"/>
              </a:rPr>
              <a:t>(Clínica La Luz, Madrid), como dedicados para RIO, entre los que se incluyen los modelos </a:t>
            </a:r>
            <a:r>
              <a:rPr lang="es-ES" sz="2000" b="1" dirty="0">
                <a:solidFill>
                  <a:srgbClr val="C00000"/>
                </a:solidFill>
                <a:cs typeface="Times New Roman" pitchFamily="18" charset="0"/>
              </a:rPr>
              <a:t>Novac7</a:t>
            </a:r>
            <a:r>
              <a:rPr lang="es-ES" sz="2000" dirty="0">
                <a:solidFill>
                  <a:srgbClr val="C00000"/>
                </a:solidFill>
                <a:cs typeface="Times New Roman" pitchFamily="18" charset="0"/>
              </a:rPr>
              <a:t>, </a:t>
            </a:r>
            <a:r>
              <a:rPr lang="es-ES" sz="2000" b="1" dirty="0">
                <a:solidFill>
                  <a:srgbClr val="C00000"/>
                </a:solidFill>
                <a:cs typeface="Times New Roman" pitchFamily="18" charset="0"/>
              </a:rPr>
              <a:t>Novac11</a:t>
            </a:r>
            <a:r>
              <a:rPr lang="es-ES" sz="2000" dirty="0">
                <a:solidFill>
                  <a:srgbClr val="C00000"/>
                </a:solidFill>
                <a:cs typeface="Times New Roman" pitchFamily="18" charset="0"/>
              </a:rPr>
              <a:t>, </a:t>
            </a:r>
            <a:r>
              <a:rPr lang="es-ES" sz="2000" b="1" dirty="0" err="1">
                <a:solidFill>
                  <a:srgbClr val="C00000"/>
                </a:solidFill>
                <a:cs typeface="Times New Roman" pitchFamily="18" charset="0"/>
              </a:rPr>
              <a:t>Liac</a:t>
            </a:r>
            <a:r>
              <a:rPr lang="es-ES" sz="2000" dirty="0">
                <a:solidFill>
                  <a:srgbClr val="C00000"/>
                </a:solidFill>
                <a:cs typeface="Times New Roman" pitchFamily="18" charset="0"/>
              </a:rPr>
              <a:t> y </a:t>
            </a:r>
            <a:r>
              <a:rPr lang="es-ES" sz="2000" b="1" dirty="0" err="1">
                <a:solidFill>
                  <a:srgbClr val="C00000"/>
                </a:solidFill>
                <a:cs typeface="Times New Roman" pitchFamily="18" charset="0"/>
              </a:rPr>
              <a:t>Mobetron</a:t>
            </a:r>
            <a:r>
              <a:rPr lang="es-ES" sz="2000" dirty="0">
                <a:cs typeface="Times New Roman" pitchFamily="18" charset="0"/>
              </a:rPr>
              <a:t>, a partir de un conjunto de medidas experimentales proporcionados por diferentes centros.</a:t>
            </a:r>
          </a:p>
          <a:p>
            <a:pPr algn="just" eaLnBrk="0" hangingPunct="0">
              <a:buClr>
                <a:srgbClr val="C00000"/>
              </a:buClr>
              <a:buFont typeface="Wingdings" pitchFamily="2" charset="2"/>
              <a:buChar char="ü"/>
            </a:pPr>
            <a:endParaRPr lang="es-ES" sz="2000" b="1" dirty="0">
              <a:cs typeface="Times New Roman" pitchFamily="18" charset="0"/>
            </a:endParaRPr>
          </a:p>
          <a:p>
            <a:pPr algn="just" eaLnBrk="0" hangingPunct="0">
              <a:buClr>
                <a:srgbClr val="C00000"/>
              </a:buClr>
              <a:buFont typeface="Wingdings" pitchFamily="2" charset="2"/>
              <a:buChar char="ü"/>
            </a:pPr>
            <a:r>
              <a:rPr lang="es-ES" sz="2000" b="1" dirty="0" smtClean="0">
                <a:cs typeface="Times New Roman" pitchFamily="18" charset="0"/>
              </a:rPr>
              <a:t> Los </a:t>
            </a:r>
            <a:r>
              <a:rPr lang="es-ES" sz="2000" b="1" dirty="0" smtClean="0">
                <a:solidFill>
                  <a:srgbClr val="C00000"/>
                </a:solidFill>
                <a:cs typeface="Times New Roman" pitchFamily="18" charset="0"/>
              </a:rPr>
              <a:t>espacios de fase han sido incorporados </a:t>
            </a:r>
            <a:r>
              <a:rPr lang="es-ES" sz="2000" b="1" dirty="0" smtClean="0">
                <a:cs typeface="Times New Roman" pitchFamily="18" charset="0"/>
              </a:rPr>
              <a:t>en la implementación MC que ha llevado a cabo UPM </a:t>
            </a:r>
            <a:r>
              <a:rPr lang="es-ES" sz="2000" b="1" dirty="0" smtClean="0">
                <a:solidFill>
                  <a:srgbClr val="C00000"/>
                </a:solidFill>
                <a:cs typeface="Times New Roman" pitchFamily="18" charset="0"/>
              </a:rPr>
              <a:t>en </a:t>
            </a:r>
            <a:r>
              <a:rPr lang="es-ES" sz="2000" b="1" i="1" dirty="0" err="1" smtClean="0">
                <a:solidFill>
                  <a:srgbClr val="C00000"/>
                </a:solidFill>
                <a:cs typeface="Times New Roman" pitchFamily="18" charset="0"/>
              </a:rPr>
              <a:t>radiance</a:t>
            </a:r>
            <a:r>
              <a:rPr lang="es-ES" sz="2000" b="1" i="1" dirty="0">
                <a:solidFill>
                  <a:srgbClr val="C00000"/>
                </a:solidFill>
                <a:cs typeface="Times New Roman" pitchFamily="18" charset="0"/>
              </a:rPr>
              <a:t>®</a:t>
            </a:r>
            <a:r>
              <a:rPr lang="es-ES" sz="2000" dirty="0">
                <a:cs typeface="Times New Roman" pitchFamily="18" charset="0"/>
              </a:rPr>
              <a:t> de forma que puede ser utilizado en la práctica clínica.</a:t>
            </a:r>
          </a:p>
        </p:txBody>
      </p:sp>
      <p:sp>
        <p:nvSpPr>
          <p:cNvPr id="15" name="2 Rectángulo"/>
          <p:cNvSpPr>
            <a:spLocks noChangeArrowheads="1"/>
          </p:cNvSpPr>
          <p:nvPr/>
        </p:nvSpPr>
        <p:spPr bwMode="auto">
          <a:xfrm>
            <a:off x="3357554" y="44450"/>
            <a:ext cx="5786446" cy="584775"/>
          </a:xfrm>
          <a:prstGeom prst="rect">
            <a:avLst/>
          </a:prstGeom>
          <a:noFill/>
          <a:ln w="9525">
            <a:noFill/>
            <a:miter lim="800000"/>
            <a:headEnd/>
            <a:tailEnd/>
          </a:ln>
        </p:spPr>
        <p:txBody>
          <a:bodyPr wrap="square">
            <a:spAutoFit/>
          </a:bodyPr>
          <a:lstStyle/>
          <a:p>
            <a:pPr algn="r"/>
            <a:r>
              <a:rPr lang="es-ES_tradnl" sz="3200" b="1" dirty="0">
                <a:solidFill>
                  <a:srgbClr val="262673"/>
                </a:solidFill>
              </a:rPr>
              <a:t>Resumen y Conclusiones</a:t>
            </a:r>
            <a:endParaRPr lang="es-ES" sz="3200" b="1" dirty="0">
              <a:solidFill>
                <a:srgbClr val="262673"/>
              </a:solidFill>
            </a:endParaRPr>
          </a:p>
        </p:txBody>
      </p:sp>
      <p:cxnSp>
        <p:nvCxnSpPr>
          <p:cNvPr id="16" name="15 Conector recto"/>
          <p:cNvCxnSpPr/>
          <p:nvPr/>
        </p:nvCxnSpPr>
        <p:spPr>
          <a:xfrm>
            <a:off x="3929058" y="571480"/>
            <a:ext cx="5114930" cy="1588"/>
          </a:xfrm>
          <a:prstGeom prst="line">
            <a:avLst/>
          </a:prstGeom>
          <a:ln>
            <a:solidFill>
              <a:srgbClr val="C00000"/>
            </a:solidFill>
          </a:ln>
        </p:spPr>
        <p:style>
          <a:lnRef idx="2">
            <a:schemeClr val="dk1"/>
          </a:lnRef>
          <a:fillRef idx="0">
            <a:schemeClr val="dk1"/>
          </a:fillRef>
          <a:effectRef idx="1">
            <a:schemeClr val="dk1"/>
          </a:effectRef>
          <a:fontRef idx="minor">
            <a:schemeClr val="tx1"/>
          </a:fontRef>
        </p:style>
      </p:cxnSp>
      <p:sp>
        <p:nvSpPr>
          <p:cNvPr id="17" name="16 Rectángulo"/>
          <p:cNvSpPr/>
          <p:nvPr/>
        </p:nvSpPr>
        <p:spPr>
          <a:xfrm>
            <a:off x="428596" y="780146"/>
            <a:ext cx="8358246" cy="1077218"/>
          </a:xfrm>
          <a:prstGeom prst="rect">
            <a:avLst/>
          </a:prstGeom>
        </p:spPr>
        <p:txBody>
          <a:bodyPr wrap="square">
            <a:spAutoFit/>
          </a:bodyPr>
          <a:lstStyle/>
          <a:p>
            <a:pPr algn="just" eaLnBrk="0" hangingPunct="0">
              <a:buClr>
                <a:srgbClr val="C00000"/>
              </a:buClr>
              <a:defRPr/>
            </a:pPr>
            <a:endParaRPr lang="es-ES" sz="2400" dirty="0" smtClean="0"/>
          </a:p>
          <a:p>
            <a:pPr algn="just" eaLnBrk="0" hangingPunct="0">
              <a:buClr>
                <a:srgbClr val="C00000"/>
              </a:buClr>
              <a:buFont typeface="Wingdings" pitchFamily="2" charset="2"/>
              <a:buChar char="ü"/>
              <a:defRPr/>
            </a:pPr>
            <a:r>
              <a:rPr lang="es-ES" sz="2000" dirty="0" smtClean="0">
                <a:cs typeface="Times New Roman" pitchFamily="18" charset="0"/>
              </a:rPr>
              <a:t> El método tiene el potencial de ser aplicado de forma independiente del tipo de acelerador. </a:t>
            </a:r>
            <a:endParaRPr lang="es-ES" sz="2000" dirty="0">
              <a:cs typeface="Times New Roman" pitchFamily="18" charset="0"/>
            </a:endParaRPr>
          </a:p>
        </p:txBody>
      </p:sp>
      <p:grpSp>
        <p:nvGrpSpPr>
          <p:cNvPr id="18" name="17 Grupo"/>
          <p:cNvGrpSpPr/>
          <p:nvPr/>
        </p:nvGrpSpPr>
        <p:grpSpPr>
          <a:xfrm>
            <a:off x="0" y="6572250"/>
            <a:ext cx="9144000" cy="285750"/>
            <a:chOff x="0" y="6572250"/>
            <a:chExt cx="9144000" cy="285750"/>
          </a:xfrm>
        </p:grpSpPr>
        <p:sp>
          <p:nvSpPr>
            <p:cNvPr id="19" name="18 Rectángulo"/>
            <p:cNvSpPr/>
            <p:nvPr/>
          </p:nvSpPr>
          <p:spPr>
            <a:xfrm>
              <a:off x="1785918" y="6572272"/>
              <a:ext cx="1285884" cy="276999"/>
            </a:xfrm>
            <a:prstGeom prst="rect">
              <a:avLst/>
            </a:prstGeom>
            <a:solidFill>
              <a:schemeClr val="bg2">
                <a:lumMod val="40000"/>
                <a:lumOff val="60000"/>
              </a:schemeClr>
            </a:solidFill>
            <a:ln>
              <a:noFill/>
            </a:ln>
          </p:spPr>
          <p:txBody>
            <a:bodyPr wrap="square">
              <a:spAutoFit/>
            </a:bodyPr>
            <a:lstStyle/>
            <a:p>
              <a:pPr algn="ctr">
                <a:defRPr/>
              </a:pPr>
              <a:r>
                <a:rPr lang="es-ES_tradnl" sz="1200" b="1" i="1" dirty="0" smtClean="0">
                  <a:solidFill>
                    <a:schemeClr val="bg1">
                      <a:lumMod val="50000"/>
                    </a:schemeClr>
                  </a:solidFill>
                </a:rPr>
                <a:t>Simulación MC</a:t>
              </a:r>
              <a:endParaRPr lang="es-ES" sz="1200" b="1" i="1" dirty="0">
                <a:solidFill>
                  <a:schemeClr val="bg1">
                    <a:lumMod val="50000"/>
                  </a:schemeClr>
                </a:solidFill>
              </a:endParaRPr>
            </a:p>
          </p:txBody>
        </p:sp>
        <p:sp>
          <p:nvSpPr>
            <p:cNvPr id="20" name="19 Rectángulo"/>
            <p:cNvSpPr/>
            <p:nvPr/>
          </p:nvSpPr>
          <p:spPr>
            <a:xfrm>
              <a:off x="857224" y="6572250"/>
              <a:ext cx="928694"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Objetivos</a:t>
              </a:r>
              <a:endParaRPr lang="es-ES" sz="1200" b="1" i="1" dirty="0">
                <a:solidFill>
                  <a:schemeClr val="bg1">
                    <a:lumMod val="50000"/>
                  </a:schemeClr>
                </a:solidFill>
              </a:endParaRPr>
            </a:p>
          </p:txBody>
        </p:sp>
        <p:sp>
          <p:nvSpPr>
            <p:cNvPr id="21" name="20 Rectángulo"/>
            <p:cNvSpPr/>
            <p:nvPr/>
          </p:nvSpPr>
          <p:spPr>
            <a:xfrm>
              <a:off x="0" y="6572250"/>
              <a:ext cx="1000100" cy="277813"/>
            </a:xfrm>
            <a:prstGeom prst="rect">
              <a:avLst/>
            </a:prstGeom>
            <a:solidFill>
              <a:schemeClr val="bg2">
                <a:lumMod val="40000"/>
                <a:lumOff val="60000"/>
              </a:schemeClr>
            </a:solidFill>
            <a:ln>
              <a:noFill/>
            </a:ln>
          </p:spPr>
          <p:txBody>
            <a:bodyPr wrap="square">
              <a:spAutoFit/>
            </a:bodyPr>
            <a:lstStyle/>
            <a:p>
              <a:pPr>
                <a:defRPr/>
              </a:pPr>
              <a:r>
                <a:rPr lang="es-ES" sz="1200" b="1" i="1" dirty="0" smtClean="0">
                  <a:solidFill>
                    <a:schemeClr val="bg1">
                      <a:lumMod val="50000"/>
                    </a:schemeClr>
                  </a:solidFill>
                </a:rPr>
                <a:t>Motivación</a:t>
              </a:r>
              <a:endParaRPr lang="es-ES" sz="1200" dirty="0">
                <a:solidFill>
                  <a:schemeClr val="bg1">
                    <a:lumMod val="50000"/>
                  </a:schemeClr>
                </a:solidFill>
              </a:endParaRPr>
            </a:p>
          </p:txBody>
        </p:sp>
        <p:sp>
          <p:nvSpPr>
            <p:cNvPr id="22" name="21 Rectángulo"/>
            <p:cNvSpPr/>
            <p:nvPr/>
          </p:nvSpPr>
          <p:spPr>
            <a:xfrm>
              <a:off x="7929586" y="6572250"/>
              <a:ext cx="1214414"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t>Conclusiones</a:t>
              </a:r>
              <a:endParaRPr lang="es-ES" sz="1200" b="1" i="1" dirty="0"/>
            </a:p>
          </p:txBody>
        </p:sp>
        <p:sp>
          <p:nvSpPr>
            <p:cNvPr id="23" name="22 Rectángulo"/>
            <p:cNvSpPr/>
            <p:nvPr/>
          </p:nvSpPr>
          <p:spPr>
            <a:xfrm>
              <a:off x="6429388" y="6572250"/>
              <a:ext cx="1500175"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Validación </a:t>
              </a:r>
              <a:r>
                <a:rPr lang="es-ES" sz="1200" b="1" i="1" dirty="0">
                  <a:solidFill>
                    <a:schemeClr val="bg1">
                      <a:lumMod val="50000"/>
                    </a:schemeClr>
                  </a:solidFill>
                </a:rPr>
                <a:t>datos</a:t>
              </a:r>
            </a:p>
          </p:txBody>
        </p:sp>
        <p:sp>
          <p:nvSpPr>
            <p:cNvPr id="24" name="23 Rectángulo"/>
            <p:cNvSpPr/>
            <p:nvPr/>
          </p:nvSpPr>
          <p:spPr>
            <a:xfrm>
              <a:off x="4572000" y="6572250"/>
              <a:ext cx="2000252"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Validación </a:t>
              </a:r>
              <a:r>
                <a:rPr lang="es-ES" sz="1200" b="1" i="1" dirty="0">
                  <a:solidFill>
                    <a:schemeClr val="bg1">
                      <a:lumMod val="50000"/>
                    </a:schemeClr>
                  </a:solidFill>
                </a:rPr>
                <a:t>simulaciones</a:t>
              </a:r>
            </a:p>
          </p:txBody>
        </p:sp>
        <p:sp>
          <p:nvSpPr>
            <p:cNvPr id="25" name="24 Rectángulo"/>
            <p:cNvSpPr/>
            <p:nvPr/>
          </p:nvSpPr>
          <p:spPr>
            <a:xfrm>
              <a:off x="3000364" y="6572250"/>
              <a:ext cx="1714512" cy="285750"/>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Método desarrollado</a:t>
              </a:r>
            </a:p>
          </p:txBody>
        </p:sp>
      </p:gr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1 Marcador de número de diapositiva"/>
          <p:cNvSpPr>
            <a:spLocks noGrp="1"/>
          </p:cNvSpPr>
          <p:nvPr>
            <p:ph type="sldNum" sz="quarter" idx="12"/>
          </p:nvPr>
        </p:nvSpPr>
        <p:spPr>
          <a:noFill/>
          <a:ln>
            <a:miter lim="800000"/>
            <a:headEnd/>
            <a:tailEnd/>
          </a:ln>
        </p:spPr>
        <p:txBody>
          <a:bodyPr/>
          <a:lstStyle/>
          <a:p>
            <a:fld id="{1D2A5569-1642-4D13-810A-D2BB07660426}" type="slidenum">
              <a:rPr lang="es-ES" smtClean="0">
                <a:latin typeface="Arial" charset="0"/>
              </a:rPr>
              <a:pPr/>
              <a:t>57</a:t>
            </a:fld>
            <a:endParaRPr lang="es-ES" smtClean="0">
              <a:latin typeface="Arial" charset="0"/>
            </a:endParaRPr>
          </a:p>
        </p:txBody>
      </p:sp>
      <p:sp>
        <p:nvSpPr>
          <p:cNvPr id="55299" name="Rectangle 1"/>
          <p:cNvSpPr>
            <a:spLocks noChangeArrowheads="1"/>
          </p:cNvSpPr>
          <p:nvPr/>
        </p:nvSpPr>
        <p:spPr bwMode="auto">
          <a:xfrm>
            <a:off x="1428780" y="1000109"/>
            <a:ext cx="6929434" cy="4355038"/>
          </a:xfrm>
          <a:prstGeom prst="rect">
            <a:avLst/>
          </a:prstGeom>
          <a:noFill/>
          <a:ln w="9525">
            <a:noFill/>
            <a:miter lim="800000"/>
            <a:headEnd/>
            <a:tailEnd/>
          </a:ln>
        </p:spPr>
        <p:txBody>
          <a:bodyPr wrap="square" anchor="ctr">
            <a:spAutoFit/>
          </a:bodyPr>
          <a:lstStyle/>
          <a:p>
            <a:pPr algn="just" eaLnBrk="0" hangingPunct="0"/>
            <a:r>
              <a:rPr lang="es-ES" sz="2300" dirty="0" smtClean="0">
                <a:cs typeface="Times New Roman" pitchFamily="18" charset="0"/>
              </a:rPr>
              <a:t>Se </a:t>
            </a:r>
            <a:r>
              <a:rPr lang="es-ES" sz="2300" dirty="0">
                <a:cs typeface="Times New Roman" pitchFamily="18" charset="0"/>
              </a:rPr>
              <a:t>ha </a:t>
            </a:r>
            <a:r>
              <a:rPr lang="es-ES" sz="2300" b="1" dirty="0">
                <a:cs typeface="Times New Roman" pitchFamily="18" charset="0"/>
              </a:rPr>
              <a:t>cumplido el objetivo </a:t>
            </a:r>
            <a:r>
              <a:rPr lang="es-ES" sz="2300" b="1" dirty="0" smtClean="0">
                <a:cs typeface="Times New Roman" pitchFamily="18" charset="0"/>
              </a:rPr>
              <a:t>inicial de </a:t>
            </a:r>
            <a:r>
              <a:rPr lang="es-ES" sz="2300" b="1" dirty="0">
                <a:cs typeface="Times New Roman" pitchFamily="18" charset="0"/>
              </a:rPr>
              <a:t>este trabajo que era el desarrollo e implementación de un algoritmo capaz de reproducir espacios de fase </a:t>
            </a:r>
            <a:r>
              <a:rPr lang="es-ES" sz="2300" dirty="0">
                <a:cs typeface="Times New Roman" pitchFamily="18" charset="0"/>
              </a:rPr>
              <a:t>a partir de medidas experimentales de dosis, para </a:t>
            </a:r>
            <a:r>
              <a:rPr lang="es-ES" sz="2300" dirty="0" smtClean="0">
                <a:cs typeface="Times New Roman" pitchFamily="18" charset="0"/>
              </a:rPr>
              <a:t>incorporar un sistema </a:t>
            </a:r>
            <a:r>
              <a:rPr lang="es-ES" sz="2300" dirty="0">
                <a:cs typeface="Times New Roman" pitchFamily="18" charset="0"/>
              </a:rPr>
              <a:t>de planificación MC en </a:t>
            </a:r>
            <a:r>
              <a:rPr lang="es-ES" sz="2300" b="1" i="1" dirty="0" err="1">
                <a:cs typeface="Times New Roman" pitchFamily="18" charset="0"/>
              </a:rPr>
              <a:t>radiance</a:t>
            </a:r>
            <a:r>
              <a:rPr lang="es-ES" sz="2300" b="1" i="1" dirty="0" smtClean="0">
                <a:cs typeface="Times New Roman" pitchFamily="18" charset="0"/>
              </a:rPr>
              <a:t>®</a:t>
            </a:r>
            <a:r>
              <a:rPr lang="es-ES" sz="2300" dirty="0" smtClean="0">
                <a:cs typeface="Times New Roman" pitchFamily="18" charset="0"/>
              </a:rPr>
              <a:t>. </a:t>
            </a:r>
            <a:endParaRPr lang="es-ES" sz="2300" dirty="0">
              <a:cs typeface="Times New Roman" pitchFamily="18" charset="0"/>
            </a:endParaRPr>
          </a:p>
          <a:p>
            <a:pPr algn="just" eaLnBrk="0" hangingPunct="0"/>
            <a:endParaRPr lang="es-ES" sz="2300" dirty="0">
              <a:cs typeface="Times New Roman" pitchFamily="18" charset="0"/>
            </a:endParaRPr>
          </a:p>
          <a:p>
            <a:pPr algn="just" eaLnBrk="0" hangingPunct="0"/>
            <a:r>
              <a:rPr lang="es-ES" sz="2300" dirty="0">
                <a:cs typeface="Times New Roman" pitchFamily="18" charset="0"/>
              </a:rPr>
              <a:t>El desarrollo de este algoritmo supone un </a:t>
            </a:r>
            <a:r>
              <a:rPr lang="es-ES" sz="2300" b="1" dirty="0">
                <a:cs typeface="Times New Roman" pitchFamily="18" charset="0"/>
              </a:rPr>
              <a:t>avance importante en el campo de la RIO</a:t>
            </a:r>
            <a:r>
              <a:rPr lang="es-ES" sz="2300" dirty="0">
                <a:cs typeface="Times New Roman" pitchFamily="18" charset="0"/>
              </a:rPr>
              <a:t> ya que mejora muchos aspectos de la técnica tal como se venía llevando a cabo con las ventajas de precisión y fiabilidad que una buena planificación MC </a:t>
            </a:r>
            <a:r>
              <a:rPr lang="es-ES" sz="2400" dirty="0">
                <a:cs typeface="Times New Roman" pitchFamily="18" charset="0"/>
              </a:rPr>
              <a:t>permite. </a:t>
            </a:r>
          </a:p>
        </p:txBody>
      </p:sp>
      <p:sp>
        <p:nvSpPr>
          <p:cNvPr id="55300" name="2 Rectángulo"/>
          <p:cNvSpPr>
            <a:spLocks noChangeArrowheads="1"/>
          </p:cNvSpPr>
          <p:nvPr/>
        </p:nvSpPr>
        <p:spPr bwMode="auto">
          <a:xfrm>
            <a:off x="4929188" y="44450"/>
            <a:ext cx="4214812" cy="584775"/>
          </a:xfrm>
          <a:prstGeom prst="rect">
            <a:avLst/>
          </a:prstGeom>
          <a:noFill/>
          <a:ln w="9525">
            <a:noFill/>
            <a:miter lim="800000"/>
            <a:headEnd/>
            <a:tailEnd/>
          </a:ln>
        </p:spPr>
        <p:txBody>
          <a:bodyPr>
            <a:spAutoFit/>
          </a:bodyPr>
          <a:lstStyle/>
          <a:p>
            <a:pPr algn="r"/>
            <a:r>
              <a:rPr lang="es-ES_tradnl" sz="3200" b="1" dirty="0">
                <a:solidFill>
                  <a:srgbClr val="262673"/>
                </a:solidFill>
              </a:rPr>
              <a:t>Conclusiones</a:t>
            </a:r>
            <a:endParaRPr lang="es-ES" sz="3200" b="1" dirty="0">
              <a:solidFill>
                <a:srgbClr val="262673"/>
              </a:solidFill>
            </a:endParaRPr>
          </a:p>
        </p:txBody>
      </p:sp>
      <p:cxnSp>
        <p:nvCxnSpPr>
          <p:cNvPr id="5" name="4 Conector recto"/>
          <p:cNvCxnSpPr/>
          <p:nvPr/>
        </p:nvCxnSpPr>
        <p:spPr>
          <a:xfrm>
            <a:off x="6215074" y="571480"/>
            <a:ext cx="2828914" cy="1588"/>
          </a:xfrm>
          <a:prstGeom prst="line">
            <a:avLst/>
          </a:prstGeom>
          <a:ln>
            <a:solidFill>
              <a:srgbClr val="C00000"/>
            </a:solidFill>
          </a:ln>
        </p:spPr>
        <p:style>
          <a:lnRef idx="2">
            <a:schemeClr val="dk1"/>
          </a:lnRef>
          <a:fillRef idx="0">
            <a:schemeClr val="dk1"/>
          </a:fillRef>
          <a:effectRef idx="1">
            <a:schemeClr val="dk1"/>
          </a:effectRef>
          <a:fontRef idx="minor">
            <a:schemeClr val="tx1"/>
          </a:fontRef>
        </p:style>
      </p:cxnSp>
      <p:pic>
        <p:nvPicPr>
          <p:cNvPr id="55303" name="Picture 2"/>
          <p:cNvPicPr>
            <a:picLocks noChangeAspect="1" noChangeArrowheads="1"/>
          </p:cNvPicPr>
          <p:nvPr/>
        </p:nvPicPr>
        <p:blipFill>
          <a:blip r:embed="rId2"/>
          <a:srcRect b="7895"/>
          <a:stretch>
            <a:fillRect/>
          </a:stretch>
        </p:blipFill>
        <p:spPr bwMode="auto">
          <a:xfrm>
            <a:off x="142844" y="1000108"/>
            <a:ext cx="1319184" cy="928694"/>
          </a:xfrm>
          <a:prstGeom prst="rect">
            <a:avLst/>
          </a:prstGeom>
          <a:noFill/>
          <a:ln w="9525">
            <a:noFill/>
            <a:miter lim="800000"/>
            <a:headEnd/>
            <a:tailEnd/>
          </a:ln>
        </p:spPr>
      </p:pic>
      <p:grpSp>
        <p:nvGrpSpPr>
          <p:cNvPr id="22" name="21 Grupo"/>
          <p:cNvGrpSpPr/>
          <p:nvPr/>
        </p:nvGrpSpPr>
        <p:grpSpPr>
          <a:xfrm>
            <a:off x="0" y="6572250"/>
            <a:ext cx="9144000" cy="285750"/>
            <a:chOff x="0" y="6572250"/>
            <a:chExt cx="9144000" cy="285750"/>
          </a:xfrm>
        </p:grpSpPr>
        <p:sp>
          <p:nvSpPr>
            <p:cNvPr id="23" name="22 Rectángulo"/>
            <p:cNvSpPr/>
            <p:nvPr/>
          </p:nvSpPr>
          <p:spPr>
            <a:xfrm>
              <a:off x="1785918" y="6572272"/>
              <a:ext cx="1285884" cy="276999"/>
            </a:xfrm>
            <a:prstGeom prst="rect">
              <a:avLst/>
            </a:prstGeom>
            <a:solidFill>
              <a:schemeClr val="bg2">
                <a:lumMod val="40000"/>
                <a:lumOff val="60000"/>
              </a:schemeClr>
            </a:solidFill>
            <a:ln>
              <a:noFill/>
            </a:ln>
          </p:spPr>
          <p:txBody>
            <a:bodyPr wrap="square">
              <a:spAutoFit/>
            </a:bodyPr>
            <a:lstStyle/>
            <a:p>
              <a:pPr algn="ctr">
                <a:defRPr/>
              </a:pPr>
              <a:r>
                <a:rPr lang="es-ES_tradnl" sz="1200" b="1" i="1" dirty="0" smtClean="0">
                  <a:solidFill>
                    <a:schemeClr val="bg1">
                      <a:lumMod val="50000"/>
                    </a:schemeClr>
                  </a:solidFill>
                </a:rPr>
                <a:t>Simulación MC</a:t>
              </a:r>
              <a:endParaRPr lang="es-ES" sz="1200" b="1" i="1" dirty="0">
                <a:solidFill>
                  <a:schemeClr val="bg1">
                    <a:lumMod val="50000"/>
                  </a:schemeClr>
                </a:solidFill>
              </a:endParaRPr>
            </a:p>
          </p:txBody>
        </p:sp>
        <p:sp>
          <p:nvSpPr>
            <p:cNvPr id="24" name="23 Rectángulo"/>
            <p:cNvSpPr/>
            <p:nvPr/>
          </p:nvSpPr>
          <p:spPr>
            <a:xfrm>
              <a:off x="857224" y="6572250"/>
              <a:ext cx="928694"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Objetivos</a:t>
              </a:r>
              <a:endParaRPr lang="es-ES" sz="1200" b="1" i="1" dirty="0">
                <a:solidFill>
                  <a:schemeClr val="bg1">
                    <a:lumMod val="50000"/>
                  </a:schemeClr>
                </a:solidFill>
              </a:endParaRPr>
            </a:p>
          </p:txBody>
        </p:sp>
        <p:sp>
          <p:nvSpPr>
            <p:cNvPr id="25" name="24 Rectángulo"/>
            <p:cNvSpPr/>
            <p:nvPr/>
          </p:nvSpPr>
          <p:spPr>
            <a:xfrm>
              <a:off x="0" y="6572250"/>
              <a:ext cx="1000100" cy="277813"/>
            </a:xfrm>
            <a:prstGeom prst="rect">
              <a:avLst/>
            </a:prstGeom>
            <a:solidFill>
              <a:schemeClr val="bg2">
                <a:lumMod val="40000"/>
                <a:lumOff val="60000"/>
              </a:schemeClr>
            </a:solidFill>
            <a:ln>
              <a:noFill/>
            </a:ln>
          </p:spPr>
          <p:txBody>
            <a:bodyPr wrap="square">
              <a:spAutoFit/>
            </a:bodyPr>
            <a:lstStyle/>
            <a:p>
              <a:pPr>
                <a:defRPr/>
              </a:pPr>
              <a:r>
                <a:rPr lang="es-ES" sz="1200" b="1" i="1" dirty="0" smtClean="0">
                  <a:solidFill>
                    <a:schemeClr val="bg1">
                      <a:lumMod val="50000"/>
                    </a:schemeClr>
                  </a:solidFill>
                </a:rPr>
                <a:t>Motivación</a:t>
              </a:r>
              <a:endParaRPr lang="es-ES" sz="1200" dirty="0">
                <a:solidFill>
                  <a:schemeClr val="bg1">
                    <a:lumMod val="50000"/>
                  </a:schemeClr>
                </a:solidFill>
              </a:endParaRPr>
            </a:p>
          </p:txBody>
        </p:sp>
        <p:sp>
          <p:nvSpPr>
            <p:cNvPr id="26" name="25 Rectángulo"/>
            <p:cNvSpPr/>
            <p:nvPr/>
          </p:nvSpPr>
          <p:spPr>
            <a:xfrm>
              <a:off x="7929586" y="6572250"/>
              <a:ext cx="1214414"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t>Conclusiones</a:t>
              </a:r>
              <a:endParaRPr lang="es-ES" sz="1200" b="1" i="1" dirty="0"/>
            </a:p>
          </p:txBody>
        </p:sp>
        <p:sp>
          <p:nvSpPr>
            <p:cNvPr id="27" name="26 Rectángulo"/>
            <p:cNvSpPr/>
            <p:nvPr/>
          </p:nvSpPr>
          <p:spPr>
            <a:xfrm>
              <a:off x="6429388" y="6572250"/>
              <a:ext cx="1500175"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Validación </a:t>
              </a:r>
              <a:r>
                <a:rPr lang="es-ES" sz="1200" b="1" i="1" dirty="0">
                  <a:solidFill>
                    <a:schemeClr val="bg1">
                      <a:lumMod val="50000"/>
                    </a:schemeClr>
                  </a:solidFill>
                </a:rPr>
                <a:t>datos</a:t>
              </a:r>
            </a:p>
          </p:txBody>
        </p:sp>
        <p:sp>
          <p:nvSpPr>
            <p:cNvPr id="28" name="27 Rectángulo"/>
            <p:cNvSpPr/>
            <p:nvPr/>
          </p:nvSpPr>
          <p:spPr>
            <a:xfrm>
              <a:off x="4572000" y="6572250"/>
              <a:ext cx="2000252"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Validación </a:t>
              </a:r>
              <a:r>
                <a:rPr lang="es-ES" sz="1200" b="1" i="1" dirty="0">
                  <a:solidFill>
                    <a:schemeClr val="bg1">
                      <a:lumMod val="50000"/>
                    </a:schemeClr>
                  </a:solidFill>
                </a:rPr>
                <a:t>simulaciones</a:t>
              </a:r>
            </a:p>
          </p:txBody>
        </p:sp>
        <p:sp>
          <p:nvSpPr>
            <p:cNvPr id="29" name="28 Rectángulo"/>
            <p:cNvSpPr/>
            <p:nvPr/>
          </p:nvSpPr>
          <p:spPr>
            <a:xfrm>
              <a:off x="3000364" y="6572250"/>
              <a:ext cx="1714512" cy="285750"/>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Método desarrollado</a:t>
              </a:r>
            </a:p>
          </p:txBody>
        </p:sp>
      </p:gr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285875" y="2714625"/>
            <a:ext cx="6715125" cy="1570038"/>
          </a:xfrm>
          <a:prstGeom prst="rect">
            <a:avLst/>
          </a:prstGeom>
          <a:noFill/>
        </p:spPr>
        <p:txBody>
          <a:bodyPr>
            <a:spAutoFit/>
          </a:bodyPr>
          <a:lstStyle/>
          <a:p>
            <a:pPr algn="ctr">
              <a:defRPr/>
            </a:pPr>
            <a:r>
              <a:rPr lang="es-ES_tradnl" sz="3200" b="1" dirty="0">
                <a:latin typeface="+mj-lt"/>
              </a:rPr>
              <a:t>Simulaciones Monte Carlo para Radioterapia </a:t>
            </a:r>
            <a:r>
              <a:rPr lang="es-ES_tradnl" sz="3200" b="1" dirty="0" err="1">
                <a:latin typeface="+mj-lt"/>
              </a:rPr>
              <a:t>Intraoperatoria</a:t>
            </a:r>
            <a:r>
              <a:rPr lang="es-ES_tradnl" sz="3200" b="1" dirty="0">
                <a:latin typeface="+mj-lt"/>
              </a:rPr>
              <a:t> con haces de electrones</a:t>
            </a:r>
            <a:endParaRPr lang="es-ES" sz="3200" b="1" dirty="0">
              <a:latin typeface="+mj-lt"/>
            </a:endParaRPr>
          </a:p>
        </p:txBody>
      </p:sp>
      <p:sp>
        <p:nvSpPr>
          <p:cNvPr id="5" name="Rectangle 21"/>
          <p:cNvSpPr txBox="1">
            <a:spLocks noChangeArrowheads="1"/>
          </p:cNvSpPr>
          <p:nvPr/>
        </p:nvSpPr>
        <p:spPr>
          <a:xfrm>
            <a:off x="3143250" y="4500563"/>
            <a:ext cx="3214688" cy="500062"/>
          </a:xfrm>
          <a:prstGeom prst="rect">
            <a:avLst/>
          </a:prstGeom>
        </p:spPr>
        <p:txBody>
          <a:bodyPr/>
          <a:lstStyle/>
          <a:p>
            <a:pPr marL="342900" indent="-342900">
              <a:lnSpc>
                <a:spcPct val="80000"/>
              </a:lnSpc>
              <a:spcBef>
                <a:spcPct val="20000"/>
              </a:spcBef>
              <a:defRPr/>
            </a:pPr>
            <a:r>
              <a:rPr lang="es-ES_tradnl" altLang="ja-JP" sz="2000" b="1" kern="0" dirty="0">
                <a:latin typeface="+mn-lt"/>
              </a:rPr>
              <a:t>Elena </a:t>
            </a:r>
            <a:r>
              <a:rPr lang="es-ES_tradnl" altLang="ja-JP" sz="2000" b="1" kern="0" dirty="0" err="1">
                <a:latin typeface="+mn-lt"/>
              </a:rPr>
              <a:t>Herranz</a:t>
            </a:r>
            <a:r>
              <a:rPr lang="es-ES_tradnl" altLang="ja-JP" sz="2000" b="1" kern="0" dirty="0">
                <a:latin typeface="+mn-lt"/>
              </a:rPr>
              <a:t> Muelas</a:t>
            </a:r>
          </a:p>
        </p:txBody>
      </p:sp>
      <p:sp>
        <p:nvSpPr>
          <p:cNvPr id="2052" name="Rectangle 21"/>
          <p:cNvSpPr txBox="1">
            <a:spLocks noChangeArrowheads="1"/>
          </p:cNvSpPr>
          <p:nvPr/>
        </p:nvSpPr>
        <p:spPr bwMode="auto">
          <a:xfrm>
            <a:off x="1428750" y="6286500"/>
            <a:ext cx="6072188" cy="360363"/>
          </a:xfrm>
          <a:prstGeom prst="rect">
            <a:avLst/>
          </a:prstGeom>
          <a:noFill/>
          <a:ln w="9525">
            <a:noFill/>
            <a:miter lim="800000"/>
            <a:headEnd/>
            <a:tailEnd/>
          </a:ln>
        </p:spPr>
        <p:txBody>
          <a:bodyPr/>
          <a:lstStyle/>
          <a:p>
            <a:pPr marL="342900" indent="-342900" algn="ctr">
              <a:lnSpc>
                <a:spcPct val="80000"/>
              </a:lnSpc>
              <a:spcBef>
                <a:spcPct val="20000"/>
              </a:spcBef>
            </a:pPr>
            <a:r>
              <a:rPr lang="es-ES_tradnl" altLang="ja-JP" sz="1500"/>
              <a:t>4 de octubre de 2013  </a:t>
            </a:r>
            <a:endParaRPr lang="es-ES_tradnl" sz="1500"/>
          </a:p>
        </p:txBody>
      </p:sp>
      <p:sp>
        <p:nvSpPr>
          <p:cNvPr id="2053" name="Text Box 1"/>
          <p:cNvSpPr txBox="1">
            <a:spLocks noChangeArrowheads="1"/>
          </p:cNvSpPr>
          <p:nvPr/>
        </p:nvSpPr>
        <p:spPr bwMode="auto">
          <a:xfrm>
            <a:off x="5168900" y="5497513"/>
            <a:ext cx="3435350" cy="646112"/>
          </a:xfrm>
          <a:prstGeom prst="rect">
            <a:avLst/>
          </a:prstGeom>
          <a:noFill/>
          <a:ln w="9525">
            <a:noFill/>
            <a:miter lim="800000"/>
            <a:headEnd/>
            <a:tailEnd/>
          </a:ln>
        </p:spPr>
        <p:txBody>
          <a:bodyPr>
            <a:spAutoFit/>
          </a:bodyPr>
          <a:lstStyle/>
          <a:p>
            <a:pPr eaLnBrk="0" hangingPunct="0"/>
            <a:r>
              <a:rPr lang="es-ES" dirty="0">
                <a:cs typeface="Times New Roman" pitchFamily="18" charset="0"/>
              </a:rPr>
              <a:t>Dr. José Manuel </a:t>
            </a:r>
            <a:r>
              <a:rPr lang="es-ES" dirty="0" err="1">
                <a:cs typeface="Times New Roman" pitchFamily="18" charset="0"/>
              </a:rPr>
              <a:t>Udías</a:t>
            </a:r>
            <a:r>
              <a:rPr lang="es-ES" dirty="0">
                <a:cs typeface="Times New Roman" pitchFamily="18" charset="0"/>
              </a:rPr>
              <a:t> </a:t>
            </a:r>
            <a:r>
              <a:rPr lang="es-ES" dirty="0" err="1">
                <a:cs typeface="Times New Roman" pitchFamily="18" charset="0"/>
              </a:rPr>
              <a:t>Moinelo</a:t>
            </a:r>
            <a:endParaRPr lang="es-ES" sz="600" dirty="0"/>
          </a:p>
          <a:p>
            <a:pPr eaLnBrk="0" hangingPunct="0"/>
            <a:r>
              <a:rPr lang="es-ES" dirty="0">
                <a:cs typeface="Times New Roman" pitchFamily="18" charset="0"/>
              </a:rPr>
              <a:t>Dr. Joaquín López </a:t>
            </a:r>
            <a:r>
              <a:rPr lang="es-ES" dirty="0" err="1">
                <a:cs typeface="Times New Roman" pitchFamily="18" charset="0"/>
              </a:rPr>
              <a:t>Herraiz</a:t>
            </a:r>
            <a:endParaRPr lang="es-ES" sz="600" dirty="0"/>
          </a:p>
        </p:txBody>
      </p:sp>
      <p:sp>
        <p:nvSpPr>
          <p:cNvPr id="2054" name="9 Rectángulo"/>
          <p:cNvSpPr>
            <a:spLocks noChangeArrowheads="1"/>
          </p:cNvSpPr>
          <p:nvPr/>
        </p:nvSpPr>
        <p:spPr bwMode="auto">
          <a:xfrm>
            <a:off x="4716463" y="5189538"/>
            <a:ext cx="1576387" cy="307975"/>
          </a:xfrm>
          <a:prstGeom prst="rect">
            <a:avLst/>
          </a:prstGeom>
          <a:noFill/>
          <a:ln w="9525">
            <a:noFill/>
            <a:miter lim="800000"/>
            <a:headEnd/>
            <a:tailEnd/>
          </a:ln>
        </p:spPr>
        <p:txBody>
          <a:bodyPr wrap="none">
            <a:spAutoFit/>
          </a:bodyPr>
          <a:lstStyle/>
          <a:p>
            <a:r>
              <a:rPr lang="es-ES" sz="1400"/>
              <a:t>Tesis dirigida por:</a:t>
            </a:r>
          </a:p>
        </p:txBody>
      </p:sp>
      <p:sp>
        <p:nvSpPr>
          <p:cNvPr id="2055" name="Rectangle 24"/>
          <p:cNvSpPr>
            <a:spLocks noChangeArrowheads="1"/>
          </p:cNvSpPr>
          <p:nvPr/>
        </p:nvSpPr>
        <p:spPr bwMode="auto">
          <a:xfrm>
            <a:off x="0" y="115888"/>
            <a:ext cx="9144000" cy="1047750"/>
          </a:xfrm>
          <a:prstGeom prst="rect">
            <a:avLst/>
          </a:prstGeom>
          <a:noFill/>
          <a:ln w="9525">
            <a:noFill/>
            <a:miter lim="800000"/>
            <a:headEnd/>
            <a:tailEnd/>
          </a:ln>
        </p:spPr>
        <p:txBody>
          <a:bodyPr>
            <a:spAutoFit/>
          </a:bodyPr>
          <a:lstStyle/>
          <a:p>
            <a:pPr algn="ctr"/>
            <a:r>
              <a:rPr lang="es-ES" sz="2200"/>
              <a:t>Universidad Complutense de Madrid</a:t>
            </a:r>
          </a:p>
          <a:p>
            <a:pPr algn="ctr"/>
            <a:r>
              <a:rPr lang="es-ES" sz="2000" b="1"/>
              <a:t> </a:t>
            </a:r>
            <a:r>
              <a:rPr lang="es-ES"/>
              <a:t>Facultad de Ciencias Físicas</a:t>
            </a:r>
          </a:p>
          <a:p>
            <a:pPr algn="ctr"/>
            <a:r>
              <a:rPr lang="es-ES" sz="2000"/>
              <a:t> </a:t>
            </a:r>
            <a:r>
              <a:rPr lang="es-ES" sz="1600"/>
              <a:t>Dpto. de Física Atómica, Molecular y Nuclear</a:t>
            </a:r>
            <a:endParaRPr lang="es-ES_tradnl" sz="1600" i="1"/>
          </a:p>
        </p:txBody>
      </p:sp>
      <p:sp>
        <p:nvSpPr>
          <p:cNvPr id="2056" name="5 Rectángulo"/>
          <p:cNvSpPr>
            <a:spLocks noChangeArrowheads="1"/>
          </p:cNvSpPr>
          <p:nvPr/>
        </p:nvSpPr>
        <p:spPr bwMode="auto">
          <a:xfrm>
            <a:off x="0" y="2357438"/>
            <a:ext cx="9144000" cy="338137"/>
          </a:xfrm>
          <a:prstGeom prst="rect">
            <a:avLst/>
          </a:prstGeom>
          <a:noFill/>
          <a:ln w="9525">
            <a:noFill/>
            <a:miter lim="800000"/>
            <a:headEnd/>
            <a:tailEnd/>
          </a:ln>
        </p:spPr>
        <p:txBody>
          <a:bodyPr>
            <a:spAutoFit/>
          </a:bodyPr>
          <a:lstStyle/>
          <a:p>
            <a:pPr algn="ctr"/>
            <a:r>
              <a:rPr lang="es-ES_tradnl" sz="1600" i="1"/>
              <a:t>Programa de Doctorado de Física Nuclear</a:t>
            </a:r>
          </a:p>
        </p:txBody>
      </p:sp>
      <p:pic>
        <p:nvPicPr>
          <p:cNvPr id="2057" name="Imagen 24" descr="logo_ucm"/>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4214813" y="1500188"/>
            <a:ext cx="806450" cy="914400"/>
          </a:xfrm>
          <a:prstGeom prst="rect">
            <a:avLst/>
          </a:prstGeom>
          <a:noFill/>
          <a:ln w="9525">
            <a:noFill/>
            <a:miter lim="800000"/>
            <a:headEnd/>
            <a:tailEnd/>
          </a:ln>
        </p:spPr>
      </p:pic>
      <p:sp>
        <p:nvSpPr>
          <p:cNvPr id="2058" name="Rectangle 1"/>
          <p:cNvSpPr>
            <a:spLocks noChangeArrowheads="1"/>
          </p:cNvSpPr>
          <p:nvPr/>
        </p:nvSpPr>
        <p:spPr bwMode="auto">
          <a:xfrm>
            <a:off x="0" y="1196975"/>
            <a:ext cx="9144000" cy="292100"/>
          </a:xfrm>
          <a:prstGeom prst="rect">
            <a:avLst/>
          </a:prstGeom>
          <a:noFill/>
          <a:ln w="9525">
            <a:noFill/>
            <a:miter lim="800000"/>
            <a:headEnd/>
            <a:tailEnd/>
          </a:ln>
        </p:spPr>
        <p:txBody>
          <a:bodyPr anchor="ctr">
            <a:spAutoFit/>
          </a:bodyPr>
          <a:lstStyle/>
          <a:p>
            <a:pPr algn="ctr" eaLnBrk="0" hangingPunct="0"/>
            <a:r>
              <a:rPr lang="es-ES" sz="1300">
                <a:cs typeface="Times New Roman" pitchFamily="18" charset="0"/>
              </a:rPr>
              <a:t>Grupo de Física Nuclear </a:t>
            </a:r>
            <a:endParaRPr lang="es-ES" sz="1300"/>
          </a:p>
        </p:txBody>
      </p:sp>
      <p:sp>
        <p:nvSpPr>
          <p:cNvPr id="2059" name="10 Marcador de número de diapositiva"/>
          <p:cNvSpPr>
            <a:spLocks noGrp="1"/>
          </p:cNvSpPr>
          <p:nvPr>
            <p:ph type="sldNum" sz="quarter" idx="12"/>
          </p:nvPr>
        </p:nvSpPr>
        <p:spPr>
          <a:noFill/>
          <a:ln>
            <a:miter lim="800000"/>
            <a:headEnd/>
            <a:tailEnd/>
          </a:ln>
        </p:spPr>
        <p:txBody>
          <a:bodyPr/>
          <a:lstStyle/>
          <a:p>
            <a:fld id="{34B3350C-74F4-4A40-93CA-1EB5A190DFEC}" type="slidenum">
              <a:rPr lang="es-ES" smtClean="0">
                <a:latin typeface="Arial" charset="0"/>
              </a:rPr>
              <a:pPr/>
              <a:t>58</a:t>
            </a:fld>
            <a:endParaRPr lang="es-ES" smtClean="0">
              <a:latin typeface="Arial"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descr="http://archsurg.jamanetwork.com/data/journals/surg/5357/s_sot1010f5.png"/>
          <p:cNvPicPr>
            <a:picLocks noChangeAspect="1" noChangeArrowheads="1"/>
          </p:cNvPicPr>
          <p:nvPr/>
        </p:nvPicPr>
        <p:blipFill>
          <a:blip r:embed="rId2"/>
          <a:srcRect/>
          <a:stretch>
            <a:fillRect/>
          </a:stretch>
        </p:blipFill>
        <p:spPr bwMode="auto">
          <a:xfrm>
            <a:off x="6715125" y="2427288"/>
            <a:ext cx="2143125" cy="1592262"/>
          </a:xfrm>
          <a:prstGeom prst="rect">
            <a:avLst/>
          </a:prstGeom>
          <a:noFill/>
          <a:ln w="9525">
            <a:solidFill>
              <a:schemeClr val="tx1"/>
            </a:solidFill>
            <a:miter lim="800000"/>
            <a:headEnd/>
            <a:tailEnd/>
          </a:ln>
        </p:spPr>
      </p:pic>
      <p:pic>
        <p:nvPicPr>
          <p:cNvPr id="7171" name="Picture 6" descr="http://origin-ars.els-cdn.com/content/image/1-s2.0-S1470204504014123-gr5.jpg"/>
          <p:cNvPicPr>
            <a:picLocks noChangeAspect="1" noChangeArrowheads="1"/>
          </p:cNvPicPr>
          <p:nvPr/>
        </p:nvPicPr>
        <p:blipFill>
          <a:blip r:embed="rId3"/>
          <a:srcRect t="2145" r="2719" b="54924"/>
          <a:stretch>
            <a:fillRect/>
          </a:stretch>
        </p:blipFill>
        <p:spPr bwMode="auto">
          <a:xfrm>
            <a:off x="6715125" y="4071938"/>
            <a:ext cx="2143125" cy="2420937"/>
          </a:xfrm>
          <a:prstGeom prst="rect">
            <a:avLst/>
          </a:prstGeom>
          <a:noFill/>
          <a:ln w="9525">
            <a:solidFill>
              <a:schemeClr val="tx1"/>
            </a:solidFill>
            <a:miter lim="800000"/>
            <a:headEnd/>
            <a:tailEnd/>
          </a:ln>
        </p:spPr>
      </p:pic>
      <p:pic>
        <p:nvPicPr>
          <p:cNvPr id="7172" name="Picture 6" descr="http://origin-ars.els-cdn.com/content/image/1-s2.0-S1470204504014123-gr5.jpg"/>
          <p:cNvPicPr>
            <a:picLocks noChangeAspect="1" noChangeArrowheads="1"/>
          </p:cNvPicPr>
          <p:nvPr/>
        </p:nvPicPr>
        <p:blipFill>
          <a:blip r:embed="rId3"/>
          <a:srcRect t="77631" r="1961"/>
          <a:stretch>
            <a:fillRect/>
          </a:stretch>
        </p:blipFill>
        <p:spPr bwMode="auto">
          <a:xfrm>
            <a:off x="6715125" y="1000125"/>
            <a:ext cx="2143125" cy="1347788"/>
          </a:xfrm>
          <a:prstGeom prst="rect">
            <a:avLst/>
          </a:prstGeom>
          <a:noFill/>
          <a:ln w="9525">
            <a:solidFill>
              <a:schemeClr val="tx1"/>
            </a:solidFill>
            <a:miter lim="800000"/>
            <a:headEnd/>
            <a:tailEnd/>
          </a:ln>
        </p:spPr>
      </p:pic>
      <p:sp>
        <p:nvSpPr>
          <p:cNvPr id="7173" name="9 Rectángulo"/>
          <p:cNvSpPr>
            <a:spLocks noChangeArrowheads="1"/>
          </p:cNvSpPr>
          <p:nvPr/>
        </p:nvSpPr>
        <p:spPr bwMode="auto">
          <a:xfrm>
            <a:off x="214282" y="1071546"/>
            <a:ext cx="6286544" cy="5144422"/>
          </a:xfrm>
          <a:prstGeom prst="rect">
            <a:avLst/>
          </a:prstGeom>
          <a:noFill/>
          <a:ln w="9525">
            <a:noFill/>
            <a:miter lim="800000"/>
            <a:headEnd/>
            <a:tailEnd/>
          </a:ln>
        </p:spPr>
        <p:txBody>
          <a:bodyPr wrap="square">
            <a:spAutoFit/>
          </a:bodyPr>
          <a:lstStyle/>
          <a:p>
            <a:pPr marL="342900" indent="-342900" algn="just">
              <a:lnSpc>
                <a:spcPct val="110000"/>
              </a:lnSpc>
              <a:buClr>
                <a:srgbClr val="FF0000"/>
              </a:buClr>
              <a:buSzPct val="95000"/>
              <a:buFont typeface="Wingdings" pitchFamily="2" charset="2"/>
              <a:buChar char="ü"/>
            </a:pPr>
            <a:r>
              <a:rPr lang="es-ES_tradnl" sz="2000" dirty="0" smtClean="0"/>
              <a:t>La RIO con </a:t>
            </a:r>
            <a:r>
              <a:rPr lang="es-ES_tradnl" sz="2000" b="1" dirty="0" smtClean="0"/>
              <a:t>electrones</a:t>
            </a:r>
            <a:r>
              <a:rPr lang="es-ES_tradnl" sz="2000" dirty="0" smtClean="0"/>
              <a:t> combina </a:t>
            </a:r>
            <a:r>
              <a:rPr lang="es-ES_tradnl" sz="2000" dirty="0"/>
              <a:t>los esfuerzos de dos disciplinas: cirugía y radioterapia. </a:t>
            </a:r>
          </a:p>
          <a:p>
            <a:pPr marL="342900" indent="-342900" algn="just">
              <a:lnSpc>
                <a:spcPct val="110000"/>
              </a:lnSpc>
              <a:buClr>
                <a:srgbClr val="FF0000"/>
              </a:buClr>
              <a:buSzPct val="95000"/>
            </a:pPr>
            <a:endParaRPr lang="es-ES_tradnl" sz="2000" dirty="0"/>
          </a:p>
          <a:p>
            <a:pPr marL="342900" indent="-342900" algn="just">
              <a:lnSpc>
                <a:spcPct val="110000"/>
              </a:lnSpc>
              <a:buClr>
                <a:srgbClr val="FF0000"/>
              </a:buClr>
              <a:buSzPct val="95000"/>
              <a:buFont typeface="Wingdings" pitchFamily="2" charset="2"/>
              <a:buChar char="ü"/>
            </a:pPr>
            <a:r>
              <a:rPr lang="es-ES_tradnl" sz="2000" dirty="0"/>
              <a:t>Administración en el lecho quirúrgico de una </a:t>
            </a:r>
            <a:r>
              <a:rPr lang="es-ES_tradnl" sz="2000" b="1" dirty="0"/>
              <a:t>alta dosis de radiación</a:t>
            </a:r>
            <a:r>
              <a:rPr lang="es-ES_tradnl" sz="2000" dirty="0"/>
              <a:t> </a:t>
            </a:r>
            <a:r>
              <a:rPr lang="es-ES_tradnl" sz="2000" dirty="0" smtClean="0"/>
              <a:t>(10 </a:t>
            </a:r>
            <a:r>
              <a:rPr lang="es-ES_tradnl" sz="2000" dirty="0"/>
              <a:t>- 25 Gy).</a:t>
            </a:r>
          </a:p>
          <a:p>
            <a:pPr marL="342900" indent="-342900" algn="just">
              <a:lnSpc>
                <a:spcPct val="110000"/>
              </a:lnSpc>
              <a:buClr>
                <a:srgbClr val="FF0000"/>
              </a:buClr>
              <a:buSzPct val="95000"/>
            </a:pPr>
            <a:endParaRPr lang="es-ES_tradnl" sz="2000" dirty="0"/>
          </a:p>
          <a:p>
            <a:pPr marL="342900" indent="-342900" algn="just">
              <a:lnSpc>
                <a:spcPct val="110000"/>
              </a:lnSpc>
              <a:buClr>
                <a:srgbClr val="FF0000"/>
              </a:buClr>
              <a:buSzPct val="95000"/>
              <a:buFont typeface="Wingdings" pitchFamily="2" charset="2"/>
              <a:buChar char="ü"/>
            </a:pPr>
            <a:r>
              <a:rPr lang="es-ES_tradnl" sz="2000" dirty="0"/>
              <a:t>Permite realizar una </a:t>
            </a:r>
            <a:r>
              <a:rPr lang="es-ES_tradnl" sz="2000" b="1" dirty="0"/>
              <a:t>demarcación visual</a:t>
            </a:r>
            <a:r>
              <a:rPr lang="es-ES_tradnl" sz="2000" dirty="0"/>
              <a:t> y palpable del </a:t>
            </a:r>
            <a:r>
              <a:rPr lang="es-ES_tradnl" sz="2000" dirty="0" smtClean="0"/>
              <a:t>tumor.</a:t>
            </a:r>
            <a:endParaRPr lang="es-ES_tradnl" sz="2000" dirty="0"/>
          </a:p>
          <a:p>
            <a:pPr marL="342900" indent="-342900" algn="just">
              <a:lnSpc>
                <a:spcPct val="110000"/>
              </a:lnSpc>
              <a:buClr>
                <a:srgbClr val="FF0000"/>
              </a:buClr>
              <a:buSzPct val="95000"/>
            </a:pPr>
            <a:endParaRPr lang="es-ES_tradnl" sz="2000" dirty="0"/>
          </a:p>
          <a:p>
            <a:pPr marL="342900" indent="-342900" algn="just">
              <a:lnSpc>
                <a:spcPct val="110000"/>
              </a:lnSpc>
              <a:buClr>
                <a:srgbClr val="FF0000"/>
              </a:buClr>
              <a:buSzPct val="95000"/>
              <a:buFont typeface="Wingdings" pitchFamily="2" charset="2"/>
              <a:buChar char="ü"/>
            </a:pPr>
            <a:r>
              <a:rPr lang="es-ES_tradnl" sz="2000" dirty="0"/>
              <a:t>Permite </a:t>
            </a:r>
            <a:r>
              <a:rPr lang="es-ES_tradnl" sz="2000" b="1" dirty="0" smtClean="0"/>
              <a:t>proteger </a:t>
            </a:r>
            <a:r>
              <a:rPr lang="es-ES_tradnl" sz="2000" b="1" dirty="0"/>
              <a:t>estructuras más sensibles </a:t>
            </a:r>
            <a:r>
              <a:rPr lang="es-ES_tradnl" sz="2000" dirty="0"/>
              <a:t>a la dosis, por desplazamiento o por </a:t>
            </a:r>
            <a:r>
              <a:rPr lang="es-ES_tradnl" sz="2000" dirty="0" smtClean="0"/>
              <a:t>blindajes.</a:t>
            </a:r>
            <a:endParaRPr lang="es-ES_tradnl" sz="2000" dirty="0"/>
          </a:p>
          <a:p>
            <a:pPr marL="342900" indent="-342900" algn="just">
              <a:lnSpc>
                <a:spcPct val="110000"/>
              </a:lnSpc>
              <a:buClr>
                <a:srgbClr val="FF0000"/>
              </a:buClr>
              <a:buSzPct val="95000"/>
              <a:buFont typeface="Wingdings" pitchFamily="2" charset="2"/>
              <a:buChar char="ü"/>
            </a:pPr>
            <a:endParaRPr lang="es-ES_tradnl" sz="2000" dirty="0"/>
          </a:p>
          <a:p>
            <a:pPr marL="342900" indent="-342900" algn="just">
              <a:lnSpc>
                <a:spcPct val="110000"/>
              </a:lnSpc>
              <a:buClr>
                <a:srgbClr val="FF0000"/>
              </a:buClr>
              <a:buSzPct val="95000"/>
              <a:buFont typeface="Wingdings" pitchFamily="2" charset="2"/>
              <a:buChar char="ü"/>
            </a:pPr>
            <a:r>
              <a:rPr lang="es-ES_tradnl" sz="2000" dirty="0"/>
              <a:t>Aplicación con </a:t>
            </a:r>
            <a:r>
              <a:rPr lang="es-ES_tradnl" sz="2000" b="1" dirty="0"/>
              <a:t>aceleradores convencionales</a:t>
            </a:r>
            <a:r>
              <a:rPr lang="es-ES_tradnl" sz="2000" dirty="0"/>
              <a:t> o </a:t>
            </a:r>
            <a:r>
              <a:rPr lang="es-ES_tradnl" sz="2000" b="1" dirty="0"/>
              <a:t>portátiles</a:t>
            </a:r>
            <a:r>
              <a:rPr lang="es-ES_tradnl" sz="2000" dirty="0"/>
              <a:t> dedicados</a:t>
            </a:r>
          </a:p>
          <a:p>
            <a:pPr marL="342900" indent="-342900" algn="just">
              <a:lnSpc>
                <a:spcPct val="110000"/>
              </a:lnSpc>
              <a:buClr>
                <a:srgbClr val="FF0000"/>
              </a:buClr>
              <a:buSzPct val="95000"/>
              <a:buFont typeface="Wingdings" pitchFamily="2" charset="2"/>
              <a:buChar char="ü"/>
            </a:pPr>
            <a:endParaRPr lang="es-ES_tradnl" sz="2000" dirty="0"/>
          </a:p>
        </p:txBody>
      </p:sp>
      <p:sp>
        <p:nvSpPr>
          <p:cNvPr id="7174" name="4 Rectángulo"/>
          <p:cNvSpPr>
            <a:spLocks noChangeArrowheads="1"/>
          </p:cNvSpPr>
          <p:nvPr/>
        </p:nvSpPr>
        <p:spPr bwMode="auto">
          <a:xfrm>
            <a:off x="2000232" y="0"/>
            <a:ext cx="7143768" cy="984885"/>
          </a:xfrm>
          <a:prstGeom prst="rect">
            <a:avLst/>
          </a:prstGeom>
          <a:noFill/>
          <a:ln w="9525">
            <a:noFill/>
            <a:miter lim="800000"/>
            <a:headEnd/>
            <a:tailEnd/>
          </a:ln>
        </p:spPr>
        <p:txBody>
          <a:bodyPr wrap="square">
            <a:spAutoFit/>
          </a:bodyPr>
          <a:lstStyle/>
          <a:p>
            <a:pPr algn="r"/>
            <a:r>
              <a:rPr lang="es-ES_tradnl" sz="3200" b="1" dirty="0">
                <a:solidFill>
                  <a:srgbClr val="262673"/>
                </a:solidFill>
              </a:rPr>
              <a:t>Radioterapia </a:t>
            </a:r>
            <a:r>
              <a:rPr lang="es-ES_tradnl" sz="3200" b="1" dirty="0" err="1" smtClean="0">
                <a:solidFill>
                  <a:srgbClr val="262673"/>
                </a:solidFill>
              </a:rPr>
              <a:t>Intraoperatoria</a:t>
            </a:r>
            <a:r>
              <a:rPr lang="es-ES_tradnl" sz="3200" b="1" dirty="0" smtClean="0">
                <a:solidFill>
                  <a:srgbClr val="262673"/>
                </a:solidFill>
              </a:rPr>
              <a:t> (RIO)</a:t>
            </a:r>
            <a:endParaRPr lang="es-ES" sz="3200" b="1" dirty="0">
              <a:solidFill>
                <a:srgbClr val="262673"/>
              </a:solidFill>
            </a:endParaRPr>
          </a:p>
          <a:p>
            <a:pPr algn="r"/>
            <a:endParaRPr lang="es-ES" sz="2600" dirty="0">
              <a:solidFill>
                <a:srgbClr val="262673"/>
              </a:solidFill>
            </a:endParaRPr>
          </a:p>
        </p:txBody>
      </p:sp>
      <p:cxnSp>
        <p:nvCxnSpPr>
          <p:cNvPr id="10" name="9 Conector recto"/>
          <p:cNvCxnSpPr/>
          <p:nvPr/>
        </p:nvCxnSpPr>
        <p:spPr>
          <a:xfrm>
            <a:off x="2428860" y="500042"/>
            <a:ext cx="6615128" cy="1588"/>
          </a:xfrm>
          <a:prstGeom prst="line">
            <a:avLst/>
          </a:prstGeom>
          <a:ln>
            <a:solidFill>
              <a:srgbClr val="C00000"/>
            </a:solidFill>
          </a:ln>
        </p:spPr>
        <p:style>
          <a:lnRef idx="2">
            <a:schemeClr val="dk1"/>
          </a:lnRef>
          <a:fillRef idx="0">
            <a:schemeClr val="dk1"/>
          </a:fillRef>
          <a:effectRef idx="1">
            <a:schemeClr val="dk1"/>
          </a:effectRef>
          <a:fontRef idx="minor">
            <a:schemeClr val="tx1"/>
          </a:fontRef>
        </p:style>
      </p:cxnSp>
      <p:sp>
        <p:nvSpPr>
          <p:cNvPr id="7176" name="15 Marcador de número de diapositiva"/>
          <p:cNvSpPr>
            <a:spLocks noGrp="1"/>
          </p:cNvSpPr>
          <p:nvPr>
            <p:ph type="sldNum" sz="quarter" idx="12"/>
          </p:nvPr>
        </p:nvSpPr>
        <p:spPr>
          <a:noFill/>
          <a:ln>
            <a:miter lim="800000"/>
            <a:headEnd/>
            <a:tailEnd/>
          </a:ln>
        </p:spPr>
        <p:txBody>
          <a:bodyPr/>
          <a:lstStyle/>
          <a:p>
            <a:fld id="{D29B1CAE-8429-4373-8DC0-A704D3E2D6D0}" type="slidenum">
              <a:rPr lang="es-ES" smtClean="0">
                <a:latin typeface="Arial" charset="0"/>
              </a:rPr>
              <a:pPr/>
              <a:t>6</a:t>
            </a:fld>
            <a:endParaRPr lang="es-ES" smtClean="0">
              <a:latin typeface="Arial" charset="0"/>
            </a:endParaRPr>
          </a:p>
        </p:txBody>
      </p:sp>
      <p:pic>
        <p:nvPicPr>
          <p:cNvPr id="16" name="15 Imagen"/>
          <p:cNvPicPr>
            <a:picLocks noChangeAspect="1" noChangeArrowheads="1"/>
          </p:cNvPicPr>
          <p:nvPr/>
        </p:nvPicPr>
        <p:blipFill>
          <a:blip r:embed="rId4"/>
          <a:srcRect/>
          <a:stretch>
            <a:fillRect/>
          </a:stretch>
        </p:blipFill>
        <p:spPr bwMode="auto">
          <a:xfrm>
            <a:off x="6572250" y="4214813"/>
            <a:ext cx="2500313" cy="1928812"/>
          </a:xfrm>
          <a:prstGeom prst="rect">
            <a:avLst/>
          </a:prstGeom>
          <a:noFill/>
          <a:ln w="9525">
            <a:solidFill>
              <a:schemeClr val="tx1"/>
            </a:solidFill>
            <a:miter lim="800000"/>
            <a:headEnd/>
            <a:tailEnd/>
          </a:ln>
        </p:spPr>
      </p:pic>
      <p:grpSp>
        <p:nvGrpSpPr>
          <p:cNvPr id="34" name="33 Grupo"/>
          <p:cNvGrpSpPr/>
          <p:nvPr/>
        </p:nvGrpSpPr>
        <p:grpSpPr>
          <a:xfrm>
            <a:off x="0" y="6572250"/>
            <a:ext cx="9144000" cy="277813"/>
            <a:chOff x="0" y="6572250"/>
            <a:chExt cx="9144000" cy="277813"/>
          </a:xfrm>
        </p:grpSpPr>
        <p:sp>
          <p:nvSpPr>
            <p:cNvPr id="35" name="34 Rectángulo"/>
            <p:cNvSpPr/>
            <p:nvPr/>
          </p:nvSpPr>
          <p:spPr>
            <a:xfrm>
              <a:off x="1785918" y="6572272"/>
              <a:ext cx="1285884" cy="276999"/>
            </a:xfrm>
            <a:prstGeom prst="rect">
              <a:avLst/>
            </a:prstGeom>
            <a:solidFill>
              <a:schemeClr val="bg2">
                <a:lumMod val="40000"/>
                <a:lumOff val="60000"/>
              </a:schemeClr>
            </a:solidFill>
            <a:ln>
              <a:noFill/>
            </a:ln>
          </p:spPr>
          <p:txBody>
            <a:bodyPr wrap="square">
              <a:spAutoFit/>
            </a:bodyPr>
            <a:lstStyle/>
            <a:p>
              <a:pPr>
                <a:defRPr/>
              </a:pPr>
              <a:r>
                <a:rPr lang="es-ES_tradnl" sz="1200" b="1" i="1" dirty="0" smtClean="0">
                  <a:solidFill>
                    <a:schemeClr val="bg1">
                      <a:lumMod val="50000"/>
                    </a:schemeClr>
                  </a:solidFill>
                </a:rPr>
                <a:t>Simulación MC</a:t>
              </a:r>
              <a:endParaRPr lang="es-ES" sz="1200" b="1" i="1" dirty="0">
                <a:solidFill>
                  <a:schemeClr val="bg1">
                    <a:lumMod val="50000"/>
                  </a:schemeClr>
                </a:solidFill>
              </a:endParaRPr>
            </a:p>
          </p:txBody>
        </p:sp>
        <p:sp>
          <p:nvSpPr>
            <p:cNvPr id="36" name="35 Rectángulo"/>
            <p:cNvSpPr/>
            <p:nvPr/>
          </p:nvSpPr>
          <p:spPr>
            <a:xfrm>
              <a:off x="857224" y="6572250"/>
              <a:ext cx="928694"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Objetivos</a:t>
              </a:r>
              <a:endParaRPr lang="es-ES" sz="1200" b="1" i="1" dirty="0">
                <a:solidFill>
                  <a:schemeClr val="bg1">
                    <a:lumMod val="50000"/>
                  </a:schemeClr>
                </a:solidFill>
              </a:endParaRPr>
            </a:p>
          </p:txBody>
        </p:sp>
        <p:sp>
          <p:nvSpPr>
            <p:cNvPr id="37" name="36 Rectángulo"/>
            <p:cNvSpPr/>
            <p:nvPr/>
          </p:nvSpPr>
          <p:spPr>
            <a:xfrm>
              <a:off x="0" y="6572250"/>
              <a:ext cx="1000100" cy="277813"/>
            </a:xfrm>
            <a:prstGeom prst="rect">
              <a:avLst/>
            </a:prstGeom>
            <a:solidFill>
              <a:schemeClr val="bg2">
                <a:lumMod val="40000"/>
                <a:lumOff val="60000"/>
              </a:schemeClr>
            </a:solidFill>
            <a:ln>
              <a:noFill/>
            </a:ln>
          </p:spPr>
          <p:txBody>
            <a:bodyPr wrap="square">
              <a:spAutoFit/>
            </a:bodyPr>
            <a:lstStyle/>
            <a:p>
              <a:pPr>
                <a:defRPr/>
              </a:pPr>
              <a:r>
                <a:rPr lang="es-ES" sz="1200" b="1" i="1" dirty="0" smtClean="0"/>
                <a:t>Motivación</a:t>
              </a:r>
              <a:endParaRPr lang="es-ES" sz="1200" dirty="0"/>
            </a:p>
          </p:txBody>
        </p:sp>
        <p:sp>
          <p:nvSpPr>
            <p:cNvPr id="38" name="37 Rectángulo"/>
            <p:cNvSpPr/>
            <p:nvPr/>
          </p:nvSpPr>
          <p:spPr>
            <a:xfrm>
              <a:off x="7929586" y="6572250"/>
              <a:ext cx="1214414"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Conclusiones</a:t>
              </a:r>
              <a:endParaRPr lang="es-ES" sz="1200" b="1" i="1" dirty="0">
                <a:solidFill>
                  <a:schemeClr val="bg1">
                    <a:lumMod val="50000"/>
                  </a:schemeClr>
                </a:solidFill>
              </a:endParaRPr>
            </a:p>
          </p:txBody>
        </p:sp>
        <p:sp>
          <p:nvSpPr>
            <p:cNvPr id="39" name="38 Rectángulo"/>
            <p:cNvSpPr/>
            <p:nvPr/>
          </p:nvSpPr>
          <p:spPr>
            <a:xfrm>
              <a:off x="6572287" y="6572250"/>
              <a:ext cx="1500175"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Validación </a:t>
              </a:r>
              <a:r>
                <a:rPr lang="es-ES" sz="1200" b="1" i="1" dirty="0">
                  <a:solidFill>
                    <a:schemeClr val="bg1">
                      <a:lumMod val="50000"/>
                    </a:schemeClr>
                  </a:solidFill>
                </a:rPr>
                <a:t>datos</a:t>
              </a:r>
            </a:p>
          </p:txBody>
        </p:sp>
        <p:sp>
          <p:nvSpPr>
            <p:cNvPr id="40" name="39 Rectángulo"/>
            <p:cNvSpPr/>
            <p:nvPr/>
          </p:nvSpPr>
          <p:spPr>
            <a:xfrm>
              <a:off x="4786326" y="6572250"/>
              <a:ext cx="2000252"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Validación </a:t>
              </a:r>
              <a:r>
                <a:rPr lang="es-ES" sz="1200" b="1" i="1" dirty="0">
                  <a:solidFill>
                    <a:schemeClr val="bg1">
                      <a:lumMod val="50000"/>
                    </a:schemeClr>
                  </a:solidFill>
                </a:rPr>
                <a:t>simulaciones</a:t>
              </a:r>
            </a:p>
          </p:txBody>
        </p:sp>
        <p:sp>
          <p:nvSpPr>
            <p:cNvPr id="41" name="40 Rectángulo"/>
            <p:cNvSpPr/>
            <p:nvPr/>
          </p:nvSpPr>
          <p:spPr>
            <a:xfrm>
              <a:off x="3000364" y="6572250"/>
              <a:ext cx="1928826" cy="276999"/>
            </a:xfrm>
            <a:prstGeom prst="rect">
              <a:avLst/>
            </a:prstGeom>
            <a:solidFill>
              <a:schemeClr val="bg2">
                <a:lumMod val="40000"/>
                <a:lumOff val="60000"/>
              </a:schemeClr>
            </a:solidFill>
            <a:ln>
              <a:noFill/>
            </a:ln>
          </p:spPr>
          <p:txBody>
            <a:bodyPr wrap="square">
              <a:spAutoFit/>
            </a:bodyPr>
            <a:lstStyle/>
            <a:p>
              <a:pPr algn="ctr">
                <a:defRPr/>
              </a:pPr>
              <a:r>
                <a:rPr lang="es-ES_tradnl" sz="1200" b="1" i="1" dirty="0" smtClean="0">
                  <a:solidFill>
                    <a:schemeClr val="bg1">
                      <a:lumMod val="50000"/>
                    </a:schemeClr>
                  </a:solidFill>
                </a:rPr>
                <a:t>Método desarrollado</a:t>
              </a:r>
              <a:endParaRPr lang="es-ES" sz="1200" b="1" i="1" dirty="0">
                <a:solidFill>
                  <a:schemeClr val="bg1">
                    <a:lumMod val="50000"/>
                  </a:schemeClr>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6"/>
                                        </p:tgtEl>
                                      </p:cBhvr>
                                    </p:animEffect>
                                    <p:set>
                                      <p:cBhvr>
                                        <p:cTn id="7" dur="1" fill="hold">
                                          <p:stCondLst>
                                            <p:cond delay="1999"/>
                                          </p:stCondLst>
                                        </p:cTn>
                                        <p:tgtEl>
                                          <p:spTgt spid="16"/>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71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1 Rectángulo"/>
          <p:cNvSpPr>
            <a:spLocks noChangeArrowheads="1"/>
          </p:cNvSpPr>
          <p:nvPr/>
        </p:nvSpPr>
        <p:spPr bwMode="auto">
          <a:xfrm>
            <a:off x="571500" y="1610739"/>
            <a:ext cx="8001000" cy="2318327"/>
          </a:xfrm>
          <a:prstGeom prst="rect">
            <a:avLst/>
          </a:prstGeom>
          <a:noFill/>
          <a:ln w="9525">
            <a:noFill/>
            <a:miter lim="800000"/>
            <a:headEnd/>
            <a:tailEnd/>
          </a:ln>
        </p:spPr>
        <p:txBody>
          <a:bodyPr>
            <a:spAutoFit/>
          </a:bodyPr>
          <a:lstStyle/>
          <a:p>
            <a:pPr marL="342900" indent="-342900" algn="just">
              <a:lnSpc>
                <a:spcPct val="110000"/>
              </a:lnSpc>
              <a:buClr>
                <a:srgbClr val="FF0000"/>
              </a:buClr>
              <a:buSzPct val="95000"/>
              <a:buFont typeface="Wingdings" pitchFamily="2" charset="2"/>
              <a:buChar char="ü"/>
            </a:pPr>
            <a:r>
              <a:rPr lang="es-ES_tradnl" sz="2000" dirty="0"/>
              <a:t>Reduce la posibilidad de tumor </a:t>
            </a:r>
            <a:r>
              <a:rPr lang="es-ES_tradnl" sz="2000" dirty="0" smtClean="0"/>
              <a:t>residual</a:t>
            </a:r>
            <a:endParaRPr lang="es-ES_tradnl" sz="2000" dirty="0"/>
          </a:p>
          <a:p>
            <a:pPr marL="342900" indent="-342900" algn="just">
              <a:lnSpc>
                <a:spcPct val="110000"/>
              </a:lnSpc>
              <a:buClr>
                <a:srgbClr val="FF0000"/>
              </a:buClr>
              <a:buSzPct val="95000"/>
              <a:buFont typeface="Wingdings" pitchFamily="2" charset="2"/>
              <a:buChar char="ü"/>
            </a:pPr>
            <a:endParaRPr lang="es-ES_tradnl" sz="1050" dirty="0"/>
          </a:p>
          <a:p>
            <a:pPr marL="342900" indent="-342900" algn="just">
              <a:lnSpc>
                <a:spcPct val="110000"/>
              </a:lnSpc>
              <a:buClr>
                <a:srgbClr val="FF0000"/>
              </a:buClr>
              <a:buSzPct val="95000"/>
              <a:buFont typeface="Wingdings" pitchFamily="2" charset="2"/>
              <a:buChar char="ü"/>
            </a:pPr>
            <a:r>
              <a:rPr lang="es-ES_tradnl" sz="2000" dirty="0"/>
              <a:t>Mejor definición del volumen a irradiar, reduciendo los daños en el tejido sano</a:t>
            </a:r>
          </a:p>
          <a:p>
            <a:pPr marL="342900" indent="-342900" algn="just">
              <a:lnSpc>
                <a:spcPct val="110000"/>
              </a:lnSpc>
              <a:buClr>
                <a:srgbClr val="FF0000"/>
              </a:buClr>
              <a:buSzPct val="95000"/>
              <a:buFont typeface="Wingdings" pitchFamily="2" charset="2"/>
              <a:buChar char="ü"/>
            </a:pPr>
            <a:endParaRPr lang="es-ES_tradnl" sz="1050" dirty="0"/>
          </a:p>
          <a:p>
            <a:pPr marL="342900" indent="-342900" algn="just">
              <a:lnSpc>
                <a:spcPct val="110000"/>
              </a:lnSpc>
              <a:buClr>
                <a:srgbClr val="FF0000"/>
              </a:buClr>
              <a:buSzPct val="95000"/>
              <a:buFont typeface="Wingdings" pitchFamily="2" charset="2"/>
              <a:buChar char="ü"/>
            </a:pPr>
            <a:r>
              <a:rPr lang="es-ES_tradnl" sz="2000" dirty="0"/>
              <a:t>Maximiza el efecto </a:t>
            </a:r>
            <a:r>
              <a:rPr lang="es-ES_tradnl" sz="2000" dirty="0" smtClean="0"/>
              <a:t>radiobiológico</a:t>
            </a:r>
            <a:endParaRPr lang="es-ES_tradnl" sz="2000" dirty="0"/>
          </a:p>
          <a:p>
            <a:pPr marL="342900" indent="-342900" algn="just">
              <a:lnSpc>
                <a:spcPct val="110000"/>
              </a:lnSpc>
              <a:buClr>
                <a:srgbClr val="FF0000"/>
              </a:buClr>
              <a:buSzPct val="95000"/>
              <a:buFont typeface="Wingdings" pitchFamily="2" charset="2"/>
              <a:buChar char="ü"/>
            </a:pPr>
            <a:endParaRPr lang="es-ES_tradnl" sz="1050" dirty="0"/>
          </a:p>
          <a:p>
            <a:pPr marL="342900" indent="-342900" algn="just">
              <a:lnSpc>
                <a:spcPct val="110000"/>
              </a:lnSpc>
              <a:buClr>
                <a:srgbClr val="FF0000"/>
              </a:buClr>
              <a:buSzPct val="95000"/>
              <a:buFont typeface="Wingdings" pitchFamily="2" charset="2"/>
              <a:buChar char="ü"/>
            </a:pPr>
            <a:r>
              <a:rPr lang="es-ES_tradnl" sz="2000" dirty="0"/>
              <a:t>Optimiza el tiempo de cirugía combinada con radioterapia externa</a:t>
            </a:r>
            <a:r>
              <a:rPr lang="es-ES_tradnl" dirty="0"/>
              <a:t>. </a:t>
            </a:r>
          </a:p>
        </p:txBody>
      </p:sp>
      <p:sp>
        <p:nvSpPr>
          <p:cNvPr id="8195" name="5 Rectángulo"/>
          <p:cNvSpPr>
            <a:spLocks noChangeArrowheads="1"/>
          </p:cNvSpPr>
          <p:nvPr/>
        </p:nvSpPr>
        <p:spPr bwMode="auto">
          <a:xfrm>
            <a:off x="571500" y="5013325"/>
            <a:ext cx="8001000" cy="1107996"/>
          </a:xfrm>
          <a:prstGeom prst="rect">
            <a:avLst/>
          </a:prstGeom>
          <a:noFill/>
          <a:ln w="9525">
            <a:noFill/>
            <a:miter lim="800000"/>
            <a:headEnd/>
            <a:tailEnd/>
          </a:ln>
        </p:spPr>
        <p:txBody>
          <a:bodyPr>
            <a:spAutoFit/>
          </a:bodyPr>
          <a:lstStyle/>
          <a:p>
            <a:pPr marL="342900" indent="-342900" algn="just">
              <a:lnSpc>
                <a:spcPct val="110000"/>
              </a:lnSpc>
              <a:buClr>
                <a:srgbClr val="FF0000"/>
              </a:buClr>
              <a:buSzPct val="85000"/>
              <a:buFontTx/>
              <a:buBlip>
                <a:blip r:embed="rId2"/>
              </a:buBlip>
            </a:pPr>
            <a:r>
              <a:rPr lang="es-ES_tradnl" sz="2000" dirty="0" smtClean="0"/>
              <a:t>Requiere un sistema organizativo complejo y la colaboración de un equipo multidisciplinar</a:t>
            </a:r>
          </a:p>
          <a:p>
            <a:pPr marL="342900" indent="-342900" algn="just">
              <a:lnSpc>
                <a:spcPct val="110000"/>
              </a:lnSpc>
              <a:buClr>
                <a:srgbClr val="FF0000"/>
              </a:buClr>
              <a:buSzPct val="85000"/>
              <a:buFontTx/>
              <a:buBlip>
                <a:blip r:embed="rId2"/>
              </a:buBlip>
            </a:pPr>
            <a:r>
              <a:rPr lang="es-ES_tradnl" sz="2000" dirty="0" smtClean="0"/>
              <a:t>La planificación de </a:t>
            </a:r>
            <a:r>
              <a:rPr lang="es-ES_tradnl" sz="2000" dirty="0" smtClean="0"/>
              <a:t>tratamiento</a:t>
            </a:r>
            <a:r>
              <a:rPr lang="es-ES_tradnl" sz="2000" dirty="0" smtClean="0"/>
              <a:t> </a:t>
            </a:r>
            <a:r>
              <a:rPr lang="es-ES_tradnl" sz="2000" dirty="0" smtClean="0"/>
              <a:t>es </a:t>
            </a:r>
            <a:r>
              <a:rPr lang="es-ES_tradnl" sz="2000" dirty="0" smtClean="0"/>
              <a:t>complicada  y en tiempo real</a:t>
            </a:r>
            <a:endParaRPr lang="es-ES_tradnl" sz="2000" dirty="0"/>
          </a:p>
        </p:txBody>
      </p:sp>
      <p:sp>
        <p:nvSpPr>
          <p:cNvPr id="8196" name="11 CuadroTexto"/>
          <p:cNvSpPr txBox="1">
            <a:spLocks noChangeArrowheads="1"/>
          </p:cNvSpPr>
          <p:nvPr/>
        </p:nvSpPr>
        <p:spPr bwMode="auto">
          <a:xfrm>
            <a:off x="785786" y="1000108"/>
            <a:ext cx="6715145" cy="523220"/>
          </a:xfrm>
          <a:prstGeom prst="rect">
            <a:avLst/>
          </a:prstGeom>
          <a:noFill/>
          <a:ln w="9525">
            <a:noFill/>
            <a:miter lim="800000"/>
            <a:headEnd/>
            <a:tailEnd/>
          </a:ln>
        </p:spPr>
        <p:txBody>
          <a:bodyPr wrap="square">
            <a:spAutoFit/>
          </a:bodyPr>
          <a:lstStyle/>
          <a:p>
            <a:r>
              <a:rPr lang="es-ES_tradnl" sz="2800" dirty="0"/>
              <a:t> Presenta algunas ventajas…</a:t>
            </a:r>
            <a:endParaRPr lang="es-ES" sz="2800" dirty="0"/>
          </a:p>
        </p:txBody>
      </p:sp>
      <p:sp>
        <p:nvSpPr>
          <p:cNvPr id="8197" name="12 CuadroTexto"/>
          <p:cNvSpPr txBox="1">
            <a:spLocks noChangeArrowheads="1"/>
          </p:cNvSpPr>
          <p:nvPr/>
        </p:nvSpPr>
        <p:spPr bwMode="auto">
          <a:xfrm>
            <a:off x="857250" y="4429125"/>
            <a:ext cx="3428998" cy="523220"/>
          </a:xfrm>
          <a:prstGeom prst="rect">
            <a:avLst/>
          </a:prstGeom>
          <a:noFill/>
          <a:ln w="9525">
            <a:noFill/>
            <a:miter lim="800000"/>
            <a:headEnd/>
            <a:tailEnd/>
          </a:ln>
        </p:spPr>
        <p:txBody>
          <a:bodyPr wrap="square">
            <a:spAutoFit/>
          </a:bodyPr>
          <a:lstStyle/>
          <a:p>
            <a:r>
              <a:rPr lang="es-ES_tradnl" sz="2800" dirty="0"/>
              <a:t>… Sin embargo </a:t>
            </a:r>
            <a:endParaRPr lang="es-ES" sz="2800" dirty="0"/>
          </a:p>
        </p:txBody>
      </p:sp>
      <p:sp>
        <p:nvSpPr>
          <p:cNvPr id="8198" name="4 Rectángulo"/>
          <p:cNvSpPr>
            <a:spLocks noChangeArrowheads="1"/>
          </p:cNvSpPr>
          <p:nvPr/>
        </p:nvSpPr>
        <p:spPr bwMode="auto">
          <a:xfrm>
            <a:off x="714349" y="0"/>
            <a:ext cx="8429652" cy="984885"/>
          </a:xfrm>
          <a:prstGeom prst="rect">
            <a:avLst/>
          </a:prstGeom>
          <a:noFill/>
          <a:ln w="9525">
            <a:noFill/>
            <a:miter lim="800000"/>
            <a:headEnd/>
            <a:tailEnd/>
          </a:ln>
        </p:spPr>
        <p:txBody>
          <a:bodyPr wrap="square">
            <a:spAutoFit/>
          </a:bodyPr>
          <a:lstStyle/>
          <a:p>
            <a:pPr algn="r"/>
            <a:r>
              <a:rPr lang="es-ES_tradnl" sz="3200" b="1" dirty="0">
                <a:solidFill>
                  <a:srgbClr val="262673"/>
                </a:solidFill>
              </a:rPr>
              <a:t>RIO vs Radioterapia externa </a:t>
            </a:r>
            <a:endParaRPr lang="es-ES" sz="3200" b="1" dirty="0">
              <a:solidFill>
                <a:srgbClr val="262673"/>
              </a:solidFill>
            </a:endParaRPr>
          </a:p>
          <a:p>
            <a:pPr algn="r"/>
            <a:endParaRPr lang="es-ES" sz="2600" dirty="0">
              <a:solidFill>
                <a:srgbClr val="262673"/>
              </a:solidFill>
            </a:endParaRPr>
          </a:p>
        </p:txBody>
      </p:sp>
      <p:cxnSp>
        <p:nvCxnSpPr>
          <p:cNvPr id="10" name="9 Conector recto"/>
          <p:cNvCxnSpPr/>
          <p:nvPr/>
        </p:nvCxnSpPr>
        <p:spPr>
          <a:xfrm flipV="1">
            <a:off x="3500430" y="493713"/>
            <a:ext cx="5572133" cy="6329"/>
          </a:xfrm>
          <a:prstGeom prst="line">
            <a:avLst/>
          </a:prstGeom>
          <a:ln>
            <a:solidFill>
              <a:srgbClr val="C00000"/>
            </a:solidFill>
          </a:ln>
        </p:spPr>
        <p:style>
          <a:lnRef idx="2">
            <a:schemeClr val="dk1"/>
          </a:lnRef>
          <a:fillRef idx="0">
            <a:schemeClr val="dk1"/>
          </a:fillRef>
          <a:effectRef idx="1">
            <a:schemeClr val="dk1"/>
          </a:effectRef>
          <a:fontRef idx="minor">
            <a:schemeClr val="tx1"/>
          </a:fontRef>
        </p:style>
      </p:cxnSp>
      <p:sp>
        <p:nvSpPr>
          <p:cNvPr id="8200" name="13 Marcador de número de diapositiva"/>
          <p:cNvSpPr>
            <a:spLocks noGrp="1"/>
          </p:cNvSpPr>
          <p:nvPr>
            <p:ph type="sldNum" sz="quarter" idx="12"/>
          </p:nvPr>
        </p:nvSpPr>
        <p:spPr>
          <a:noFill/>
          <a:ln>
            <a:miter lim="800000"/>
            <a:headEnd/>
            <a:tailEnd/>
          </a:ln>
        </p:spPr>
        <p:txBody>
          <a:bodyPr/>
          <a:lstStyle/>
          <a:p>
            <a:fld id="{F567FC72-AF2E-4115-B2C0-6A8C83C12BEB}" type="slidenum">
              <a:rPr lang="es-ES" smtClean="0">
                <a:latin typeface="Arial" charset="0"/>
              </a:rPr>
              <a:pPr/>
              <a:t>7</a:t>
            </a:fld>
            <a:endParaRPr lang="es-ES" dirty="0" smtClean="0">
              <a:latin typeface="Arial" charset="0"/>
            </a:endParaRPr>
          </a:p>
        </p:txBody>
      </p:sp>
      <p:pic>
        <p:nvPicPr>
          <p:cNvPr id="19" name="Picture 4" descr="http://archsurg.jamanetwork.com/data/journals/surg/5357/s_sot1010f5.png"/>
          <p:cNvPicPr>
            <a:picLocks noChangeAspect="1" noChangeArrowheads="1"/>
          </p:cNvPicPr>
          <p:nvPr/>
        </p:nvPicPr>
        <p:blipFill>
          <a:blip r:embed="rId3"/>
          <a:srcRect/>
          <a:stretch>
            <a:fillRect/>
          </a:stretch>
        </p:blipFill>
        <p:spPr bwMode="auto">
          <a:xfrm>
            <a:off x="1357290" y="4143380"/>
            <a:ext cx="3214710" cy="2357454"/>
          </a:xfrm>
          <a:prstGeom prst="rect">
            <a:avLst/>
          </a:prstGeom>
          <a:noFill/>
          <a:ln w="9525">
            <a:solidFill>
              <a:schemeClr val="tx1"/>
            </a:solidFill>
            <a:miter lim="800000"/>
            <a:headEnd/>
            <a:tailEnd/>
          </a:ln>
        </p:spPr>
      </p:pic>
      <p:pic>
        <p:nvPicPr>
          <p:cNvPr id="64513" name="Picture 1"/>
          <p:cNvPicPr>
            <a:picLocks noChangeAspect="1" noChangeArrowheads="1"/>
          </p:cNvPicPr>
          <p:nvPr/>
        </p:nvPicPr>
        <p:blipFill>
          <a:blip r:embed="rId4"/>
          <a:srcRect l="8750" t="10869" r="10000" b="4348"/>
          <a:stretch>
            <a:fillRect/>
          </a:stretch>
        </p:blipFill>
        <p:spPr bwMode="auto">
          <a:xfrm>
            <a:off x="4857752" y="4143380"/>
            <a:ext cx="3214710" cy="2357454"/>
          </a:xfrm>
          <a:prstGeom prst="rect">
            <a:avLst/>
          </a:prstGeom>
          <a:noFill/>
          <a:ln w="9525">
            <a:solidFill>
              <a:schemeClr val="tx1"/>
            </a:solidFill>
            <a:miter lim="800000"/>
            <a:headEnd/>
            <a:tailEnd/>
          </a:ln>
        </p:spPr>
      </p:pic>
      <p:grpSp>
        <p:nvGrpSpPr>
          <p:cNvPr id="20" name="19 Grupo"/>
          <p:cNvGrpSpPr/>
          <p:nvPr/>
        </p:nvGrpSpPr>
        <p:grpSpPr>
          <a:xfrm>
            <a:off x="0" y="6572250"/>
            <a:ext cx="9144000" cy="277813"/>
            <a:chOff x="0" y="6572250"/>
            <a:chExt cx="9144000" cy="277813"/>
          </a:xfrm>
        </p:grpSpPr>
        <p:sp>
          <p:nvSpPr>
            <p:cNvPr id="21" name="20 Rectángulo"/>
            <p:cNvSpPr/>
            <p:nvPr/>
          </p:nvSpPr>
          <p:spPr>
            <a:xfrm>
              <a:off x="1785918" y="6572272"/>
              <a:ext cx="1285884" cy="276999"/>
            </a:xfrm>
            <a:prstGeom prst="rect">
              <a:avLst/>
            </a:prstGeom>
            <a:solidFill>
              <a:schemeClr val="bg2">
                <a:lumMod val="40000"/>
                <a:lumOff val="60000"/>
              </a:schemeClr>
            </a:solidFill>
            <a:ln>
              <a:noFill/>
            </a:ln>
          </p:spPr>
          <p:txBody>
            <a:bodyPr wrap="square">
              <a:spAutoFit/>
            </a:bodyPr>
            <a:lstStyle/>
            <a:p>
              <a:pPr>
                <a:defRPr/>
              </a:pPr>
              <a:r>
                <a:rPr lang="es-ES_tradnl" sz="1200" b="1" i="1" dirty="0" smtClean="0">
                  <a:solidFill>
                    <a:schemeClr val="bg1">
                      <a:lumMod val="50000"/>
                    </a:schemeClr>
                  </a:solidFill>
                </a:rPr>
                <a:t>Simulación MC</a:t>
              </a:r>
              <a:endParaRPr lang="es-ES" sz="1200" b="1" i="1" dirty="0">
                <a:solidFill>
                  <a:schemeClr val="bg1">
                    <a:lumMod val="50000"/>
                  </a:schemeClr>
                </a:solidFill>
              </a:endParaRPr>
            </a:p>
          </p:txBody>
        </p:sp>
        <p:sp>
          <p:nvSpPr>
            <p:cNvPr id="22" name="21 Rectángulo"/>
            <p:cNvSpPr/>
            <p:nvPr/>
          </p:nvSpPr>
          <p:spPr>
            <a:xfrm>
              <a:off x="857224" y="6572250"/>
              <a:ext cx="928694"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Objetivos</a:t>
              </a:r>
              <a:endParaRPr lang="es-ES" sz="1200" b="1" i="1" dirty="0">
                <a:solidFill>
                  <a:schemeClr val="bg1">
                    <a:lumMod val="50000"/>
                  </a:schemeClr>
                </a:solidFill>
              </a:endParaRPr>
            </a:p>
          </p:txBody>
        </p:sp>
        <p:sp>
          <p:nvSpPr>
            <p:cNvPr id="23" name="22 Rectángulo"/>
            <p:cNvSpPr/>
            <p:nvPr/>
          </p:nvSpPr>
          <p:spPr>
            <a:xfrm>
              <a:off x="0" y="6572250"/>
              <a:ext cx="1000100" cy="277813"/>
            </a:xfrm>
            <a:prstGeom prst="rect">
              <a:avLst/>
            </a:prstGeom>
            <a:solidFill>
              <a:schemeClr val="bg2">
                <a:lumMod val="40000"/>
                <a:lumOff val="60000"/>
              </a:schemeClr>
            </a:solidFill>
            <a:ln>
              <a:noFill/>
            </a:ln>
          </p:spPr>
          <p:txBody>
            <a:bodyPr wrap="square">
              <a:spAutoFit/>
            </a:bodyPr>
            <a:lstStyle/>
            <a:p>
              <a:pPr>
                <a:defRPr/>
              </a:pPr>
              <a:r>
                <a:rPr lang="es-ES" sz="1200" b="1" i="1" dirty="0" smtClean="0"/>
                <a:t>Motivación</a:t>
              </a:r>
              <a:endParaRPr lang="es-ES" sz="1200" dirty="0"/>
            </a:p>
          </p:txBody>
        </p:sp>
        <p:sp>
          <p:nvSpPr>
            <p:cNvPr id="24" name="23 Rectángulo"/>
            <p:cNvSpPr/>
            <p:nvPr/>
          </p:nvSpPr>
          <p:spPr>
            <a:xfrm>
              <a:off x="7929586" y="6572250"/>
              <a:ext cx="1214414"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Conclusiones</a:t>
              </a:r>
              <a:endParaRPr lang="es-ES" sz="1200" b="1" i="1" dirty="0">
                <a:solidFill>
                  <a:schemeClr val="bg1">
                    <a:lumMod val="50000"/>
                  </a:schemeClr>
                </a:solidFill>
              </a:endParaRPr>
            </a:p>
          </p:txBody>
        </p:sp>
        <p:sp>
          <p:nvSpPr>
            <p:cNvPr id="31" name="30 Rectángulo"/>
            <p:cNvSpPr/>
            <p:nvPr/>
          </p:nvSpPr>
          <p:spPr>
            <a:xfrm>
              <a:off x="6572287" y="6572250"/>
              <a:ext cx="1500175"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Validación </a:t>
              </a:r>
              <a:r>
                <a:rPr lang="es-ES" sz="1200" b="1" i="1" dirty="0">
                  <a:solidFill>
                    <a:schemeClr val="bg1">
                      <a:lumMod val="50000"/>
                    </a:schemeClr>
                  </a:solidFill>
                </a:rPr>
                <a:t>datos</a:t>
              </a:r>
            </a:p>
          </p:txBody>
        </p:sp>
        <p:sp>
          <p:nvSpPr>
            <p:cNvPr id="32" name="31 Rectángulo"/>
            <p:cNvSpPr/>
            <p:nvPr/>
          </p:nvSpPr>
          <p:spPr>
            <a:xfrm>
              <a:off x="4786326" y="6572250"/>
              <a:ext cx="2000252"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Validación </a:t>
              </a:r>
              <a:r>
                <a:rPr lang="es-ES" sz="1200" b="1" i="1" dirty="0">
                  <a:solidFill>
                    <a:schemeClr val="bg1">
                      <a:lumMod val="50000"/>
                    </a:schemeClr>
                  </a:solidFill>
                </a:rPr>
                <a:t>simulaciones</a:t>
              </a:r>
            </a:p>
          </p:txBody>
        </p:sp>
        <p:sp>
          <p:nvSpPr>
            <p:cNvPr id="33" name="32 Rectángulo"/>
            <p:cNvSpPr/>
            <p:nvPr/>
          </p:nvSpPr>
          <p:spPr>
            <a:xfrm>
              <a:off x="3000364" y="6572250"/>
              <a:ext cx="1928826" cy="276999"/>
            </a:xfrm>
            <a:prstGeom prst="rect">
              <a:avLst/>
            </a:prstGeom>
            <a:solidFill>
              <a:schemeClr val="bg2">
                <a:lumMod val="40000"/>
                <a:lumOff val="60000"/>
              </a:schemeClr>
            </a:solidFill>
            <a:ln>
              <a:noFill/>
            </a:ln>
          </p:spPr>
          <p:txBody>
            <a:bodyPr wrap="square">
              <a:spAutoFit/>
            </a:bodyPr>
            <a:lstStyle/>
            <a:p>
              <a:pPr algn="ctr">
                <a:defRPr/>
              </a:pPr>
              <a:r>
                <a:rPr lang="es-ES_tradnl" sz="1200" b="1" i="1" dirty="0" smtClean="0">
                  <a:solidFill>
                    <a:schemeClr val="bg1">
                      <a:lumMod val="50000"/>
                    </a:schemeClr>
                  </a:solidFill>
                </a:rPr>
                <a:t>Método desarrollado</a:t>
              </a:r>
              <a:endParaRPr lang="es-ES" sz="1200" b="1" i="1" dirty="0">
                <a:solidFill>
                  <a:schemeClr val="bg1">
                    <a:lumMod val="50000"/>
                  </a:schemeClr>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64513"/>
                                        </p:tgtEl>
                                      </p:cBhvr>
                                    </p:animEffect>
                                    <p:set>
                                      <p:cBhvr>
                                        <p:cTn id="10" dur="1" fill="hold">
                                          <p:stCondLst>
                                            <p:cond delay="499"/>
                                          </p:stCondLst>
                                        </p:cTn>
                                        <p:tgtEl>
                                          <p:spTgt spid="64513"/>
                                        </p:tgtEl>
                                        <p:attrNameLst>
                                          <p:attrName>style.visibility</p:attrName>
                                        </p:attrNameLst>
                                      </p:cBhvr>
                                      <p:to>
                                        <p:strVal val="hidden"/>
                                      </p:to>
                                    </p:se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195"/>
                                        </p:tgtEl>
                                        <p:attrNameLst>
                                          <p:attrName>style.visibility</p:attrName>
                                        </p:attrNameLst>
                                      </p:cBhvr>
                                      <p:to>
                                        <p:strVal val="visible"/>
                                      </p:to>
                                    </p:set>
                                  </p:childTnLst>
                                </p:cTn>
                              </p:par>
                            </p:childTnLst>
                          </p:cTn>
                        </p:par>
                        <p:par>
                          <p:cTn id="14" fill="hold">
                            <p:stCondLst>
                              <p:cond delay="500"/>
                            </p:stCondLst>
                            <p:childTnLst>
                              <p:par>
                                <p:cTn id="15" presetID="18" presetClass="entr" presetSubtype="3" fill="hold" grpId="0" nodeType="afterEffect">
                                  <p:stCondLst>
                                    <p:cond delay="0"/>
                                  </p:stCondLst>
                                  <p:childTnLst>
                                    <p:set>
                                      <p:cBhvr>
                                        <p:cTn id="16" dur="1" fill="hold">
                                          <p:stCondLst>
                                            <p:cond delay="0"/>
                                          </p:stCondLst>
                                        </p:cTn>
                                        <p:tgtEl>
                                          <p:spTgt spid="8197"/>
                                        </p:tgtEl>
                                        <p:attrNameLst>
                                          <p:attrName>style.visibility</p:attrName>
                                        </p:attrNameLst>
                                      </p:cBhvr>
                                      <p:to>
                                        <p:strVal val="visible"/>
                                      </p:to>
                                    </p:set>
                                    <p:animEffect transition="in" filter="strips(upRight)">
                                      <p:cBhvr>
                                        <p:cTn id="17" dur="500"/>
                                        <p:tgtEl>
                                          <p:spTgt spid="8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p:bldP spid="819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4 Rectángulo"/>
          <p:cNvSpPr>
            <a:spLocks noChangeArrowheads="1"/>
          </p:cNvSpPr>
          <p:nvPr/>
        </p:nvSpPr>
        <p:spPr bwMode="auto">
          <a:xfrm>
            <a:off x="3500430" y="44450"/>
            <a:ext cx="5643570" cy="584775"/>
          </a:xfrm>
          <a:prstGeom prst="rect">
            <a:avLst/>
          </a:prstGeom>
          <a:noFill/>
          <a:ln w="9525">
            <a:noFill/>
            <a:miter lim="800000"/>
            <a:headEnd/>
            <a:tailEnd/>
          </a:ln>
        </p:spPr>
        <p:txBody>
          <a:bodyPr wrap="square">
            <a:spAutoFit/>
          </a:bodyPr>
          <a:lstStyle/>
          <a:p>
            <a:pPr algn="r"/>
            <a:r>
              <a:rPr lang="es-ES" sz="3200" b="1" dirty="0">
                <a:solidFill>
                  <a:srgbClr val="262673"/>
                </a:solidFill>
              </a:rPr>
              <a:t>Planificación de </a:t>
            </a:r>
            <a:r>
              <a:rPr lang="es-ES" sz="3200" b="1" dirty="0" smtClean="0">
                <a:solidFill>
                  <a:srgbClr val="262673"/>
                </a:solidFill>
              </a:rPr>
              <a:t>tratamiento</a:t>
            </a:r>
            <a:endParaRPr lang="es-ES" sz="3200" dirty="0">
              <a:solidFill>
                <a:srgbClr val="262673"/>
              </a:solidFill>
            </a:endParaRPr>
          </a:p>
        </p:txBody>
      </p:sp>
      <p:cxnSp>
        <p:nvCxnSpPr>
          <p:cNvPr id="3" name="2 Conector recto"/>
          <p:cNvCxnSpPr/>
          <p:nvPr/>
        </p:nvCxnSpPr>
        <p:spPr>
          <a:xfrm>
            <a:off x="3643306" y="571480"/>
            <a:ext cx="5400682" cy="1588"/>
          </a:xfrm>
          <a:prstGeom prst="line">
            <a:avLst/>
          </a:prstGeom>
          <a:ln>
            <a:solidFill>
              <a:srgbClr val="C00000"/>
            </a:solidFill>
          </a:ln>
        </p:spPr>
        <p:style>
          <a:lnRef idx="2">
            <a:schemeClr val="dk1"/>
          </a:lnRef>
          <a:fillRef idx="0">
            <a:schemeClr val="dk1"/>
          </a:fillRef>
          <a:effectRef idx="1">
            <a:schemeClr val="dk1"/>
          </a:effectRef>
          <a:fontRef idx="minor">
            <a:schemeClr val="tx1"/>
          </a:fontRef>
        </p:style>
      </p:cxnSp>
      <p:sp>
        <p:nvSpPr>
          <p:cNvPr id="4" name="Text Box 10"/>
          <p:cNvSpPr txBox="1">
            <a:spLocks noChangeArrowheads="1"/>
          </p:cNvSpPr>
          <p:nvPr/>
        </p:nvSpPr>
        <p:spPr bwMode="auto">
          <a:xfrm>
            <a:off x="642937" y="642918"/>
            <a:ext cx="3929063" cy="954107"/>
          </a:xfrm>
          <a:prstGeom prst="rect">
            <a:avLst/>
          </a:prstGeom>
          <a:noFill/>
          <a:ln w="76200">
            <a:noFill/>
            <a:miter lim="800000"/>
            <a:headEnd/>
            <a:tailEnd type="none" w="lg" len="lg"/>
          </a:ln>
          <a:effectLst/>
        </p:spPr>
        <p:txBody>
          <a:bodyPr>
            <a:spAutoFit/>
          </a:bodyPr>
          <a:lstStyle/>
          <a:p>
            <a:pPr algn="ctr">
              <a:defRPr/>
            </a:pPr>
            <a:r>
              <a:rPr lang="es-ES_tradnl" sz="2800" b="1" dirty="0">
                <a:solidFill>
                  <a:srgbClr val="C00000"/>
                </a:solidFill>
                <a:effectLst>
                  <a:outerShdw blurRad="38100" dist="38100" dir="2700000" algn="tl">
                    <a:srgbClr val="000000">
                      <a:alpha val="43137"/>
                    </a:srgbClr>
                  </a:outerShdw>
                </a:effectLst>
              </a:rPr>
              <a:t>Radioterapia Convencional</a:t>
            </a:r>
            <a:endParaRPr lang="es-ES" sz="2800" b="1" dirty="0">
              <a:solidFill>
                <a:srgbClr val="C00000"/>
              </a:solidFill>
              <a:effectLst>
                <a:outerShdw blurRad="38100" dist="38100" dir="2700000" algn="tl">
                  <a:srgbClr val="000000">
                    <a:alpha val="43137"/>
                  </a:srgbClr>
                </a:outerShdw>
              </a:effectLst>
            </a:endParaRPr>
          </a:p>
        </p:txBody>
      </p:sp>
      <p:sp>
        <p:nvSpPr>
          <p:cNvPr id="5" name="Text Box 10"/>
          <p:cNvSpPr txBox="1">
            <a:spLocks noChangeArrowheads="1"/>
          </p:cNvSpPr>
          <p:nvPr/>
        </p:nvSpPr>
        <p:spPr bwMode="auto">
          <a:xfrm>
            <a:off x="5214938" y="642918"/>
            <a:ext cx="3929062" cy="954107"/>
          </a:xfrm>
          <a:prstGeom prst="rect">
            <a:avLst/>
          </a:prstGeom>
          <a:noFill/>
          <a:ln w="76200">
            <a:noFill/>
            <a:miter lim="800000"/>
            <a:headEnd/>
            <a:tailEnd type="none" w="lg" len="lg"/>
          </a:ln>
          <a:effectLst/>
        </p:spPr>
        <p:txBody>
          <a:bodyPr>
            <a:spAutoFit/>
          </a:bodyPr>
          <a:lstStyle/>
          <a:p>
            <a:pPr algn="ctr">
              <a:defRPr/>
            </a:pPr>
            <a:r>
              <a:rPr lang="es-ES_tradnl" sz="2800" b="1" dirty="0">
                <a:solidFill>
                  <a:srgbClr val="C00000"/>
                </a:solidFill>
                <a:effectLst>
                  <a:outerShdw blurRad="38100" dist="38100" dir="2700000" algn="tl">
                    <a:srgbClr val="000000">
                      <a:alpha val="43137"/>
                    </a:srgbClr>
                  </a:outerShdw>
                </a:effectLst>
              </a:rPr>
              <a:t>Radioterapia </a:t>
            </a:r>
            <a:r>
              <a:rPr lang="es-ES_tradnl" sz="2800" b="1" dirty="0" err="1">
                <a:solidFill>
                  <a:srgbClr val="C00000"/>
                </a:solidFill>
                <a:effectLst>
                  <a:outerShdw blurRad="38100" dist="38100" dir="2700000" algn="tl">
                    <a:srgbClr val="000000">
                      <a:alpha val="43137"/>
                    </a:srgbClr>
                  </a:outerShdw>
                </a:effectLst>
              </a:rPr>
              <a:t>Intraoperatoria</a:t>
            </a:r>
            <a:endParaRPr lang="es-ES" sz="2800" b="1" dirty="0">
              <a:solidFill>
                <a:srgbClr val="C00000"/>
              </a:solidFill>
              <a:effectLst>
                <a:outerShdw blurRad="38100" dist="38100" dir="2700000" algn="tl">
                  <a:srgbClr val="000000">
                    <a:alpha val="43137"/>
                  </a:srgbClr>
                </a:outerShdw>
              </a:effectLst>
            </a:endParaRPr>
          </a:p>
        </p:txBody>
      </p:sp>
      <p:cxnSp>
        <p:nvCxnSpPr>
          <p:cNvPr id="6" name="5 Conector recto"/>
          <p:cNvCxnSpPr/>
          <p:nvPr/>
        </p:nvCxnSpPr>
        <p:spPr>
          <a:xfrm rot="16200000" flipV="1">
            <a:off x="2164556" y="4093369"/>
            <a:ext cx="4786313" cy="28575"/>
          </a:xfrm>
          <a:prstGeom prst="line">
            <a:avLst/>
          </a:prstGeom>
          <a:ln>
            <a:solidFill>
              <a:schemeClr val="accent6"/>
            </a:solidFill>
          </a:ln>
        </p:spPr>
        <p:style>
          <a:lnRef idx="2">
            <a:schemeClr val="dk1"/>
          </a:lnRef>
          <a:fillRef idx="0">
            <a:schemeClr val="dk1"/>
          </a:fillRef>
          <a:effectRef idx="1">
            <a:schemeClr val="dk1"/>
          </a:effectRef>
          <a:fontRef idx="minor">
            <a:schemeClr val="tx1"/>
          </a:fontRef>
        </p:style>
      </p:cxnSp>
      <p:sp>
        <p:nvSpPr>
          <p:cNvPr id="9223" name="8 Rectángulo"/>
          <p:cNvSpPr>
            <a:spLocks noChangeArrowheads="1"/>
          </p:cNvSpPr>
          <p:nvPr/>
        </p:nvSpPr>
        <p:spPr bwMode="auto">
          <a:xfrm>
            <a:off x="0" y="1357298"/>
            <a:ext cx="4572000" cy="786369"/>
          </a:xfrm>
          <a:prstGeom prst="rect">
            <a:avLst/>
          </a:prstGeom>
          <a:noFill/>
          <a:ln w="9525">
            <a:noFill/>
            <a:miter lim="800000"/>
            <a:headEnd/>
            <a:tailEnd/>
          </a:ln>
        </p:spPr>
        <p:txBody>
          <a:bodyPr wrap="square">
            <a:spAutoFit/>
          </a:bodyPr>
          <a:lstStyle/>
          <a:p>
            <a:pPr marL="342900" indent="-342900" algn="just">
              <a:lnSpc>
                <a:spcPct val="110000"/>
              </a:lnSpc>
              <a:buClr>
                <a:srgbClr val="FF0000"/>
              </a:buClr>
              <a:buSzPct val="95000"/>
            </a:pPr>
            <a:endParaRPr lang="es-ES_tradnl" sz="1100" dirty="0"/>
          </a:p>
          <a:p>
            <a:pPr marL="342900" indent="-342900" algn="just">
              <a:lnSpc>
                <a:spcPct val="110000"/>
              </a:lnSpc>
              <a:buClr>
                <a:srgbClr val="FF0000"/>
              </a:buClr>
              <a:buSzPct val="95000"/>
              <a:buFont typeface="Wingdings" pitchFamily="2" charset="2"/>
              <a:buChar char="ü"/>
            </a:pPr>
            <a:r>
              <a:rPr lang="es-ES_tradnl" sz="2000" dirty="0"/>
              <a:t>Imágenes 3D: TAC, RM, PET</a:t>
            </a:r>
          </a:p>
          <a:p>
            <a:pPr marL="342900" indent="-342900" algn="just">
              <a:lnSpc>
                <a:spcPct val="110000"/>
              </a:lnSpc>
              <a:buClr>
                <a:srgbClr val="FF0000"/>
              </a:buClr>
              <a:buSzPct val="95000"/>
              <a:buFont typeface="Wingdings" pitchFamily="2" charset="2"/>
              <a:buChar char="ü"/>
            </a:pPr>
            <a:endParaRPr lang="es-ES_tradnl" sz="1000" dirty="0"/>
          </a:p>
        </p:txBody>
      </p:sp>
      <p:sp>
        <p:nvSpPr>
          <p:cNvPr id="9224" name="9 Rectángulo"/>
          <p:cNvSpPr>
            <a:spLocks noChangeArrowheads="1"/>
          </p:cNvSpPr>
          <p:nvPr/>
        </p:nvSpPr>
        <p:spPr bwMode="auto">
          <a:xfrm>
            <a:off x="4572000" y="1632867"/>
            <a:ext cx="4572000" cy="5153719"/>
          </a:xfrm>
          <a:prstGeom prst="rect">
            <a:avLst/>
          </a:prstGeom>
          <a:noFill/>
          <a:ln w="9525">
            <a:noFill/>
            <a:miter lim="800000"/>
            <a:headEnd/>
            <a:tailEnd/>
          </a:ln>
        </p:spPr>
        <p:txBody>
          <a:bodyPr wrap="square">
            <a:spAutoFit/>
          </a:bodyPr>
          <a:lstStyle/>
          <a:p>
            <a:pPr marL="342900" indent="-342900">
              <a:lnSpc>
                <a:spcPct val="110000"/>
              </a:lnSpc>
              <a:buClr>
                <a:srgbClr val="FF0000"/>
              </a:buClr>
              <a:buSzPct val="95000"/>
              <a:buFont typeface="Wingdings" pitchFamily="2" charset="2"/>
              <a:buChar char="ü"/>
            </a:pPr>
            <a:r>
              <a:rPr lang="es-ES_tradnl" sz="2000" dirty="0" smtClean="0"/>
              <a:t>Sólo </a:t>
            </a:r>
            <a:r>
              <a:rPr lang="es-ES_tradnl" sz="2000" dirty="0"/>
              <a:t>se dispone de imágenes pre-operatorias.</a:t>
            </a:r>
          </a:p>
          <a:p>
            <a:pPr marL="342900" indent="-342900">
              <a:lnSpc>
                <a:spcPct val="110000"/>
              </a:lnSpc>
              <a:buClr>
                <a:srgbClr val="FF0000"/>
              </a:buClr>
              <a:buSzPct val="95000"/>
            </a:pPr>
            <a:endParaRPr lang="es-ES_tradnl" sz="1050" dirty="0"/>
          </a:p>
          <a:p>
            <a:pPr marL="342900" indent="-342900">
              <a:lnSpc>
                <a:spcPct val="110000"/>
              </a:lnSpc>
              <a:buClr>
                <a:srgbClr val="FF0000"/>
              </a:buClr>
              <a:buSzPct val="95000"/>
              <a:buFont typeface="Wingdings" pitchFamily="2" charset="2"/>
              <a:buChar char="ü"/>
            </a:pPr>
            <a:r>
              <a:rPr lang="es-ES_tradnl" sz="2000" dirty="0"/>
              <a:t>La zona de tratamiento se ve modificada por diversos factores:  retracción de </a:t>
            </a:r>
            <a:r>
              <a:rPr lang="es-ES_tradnl" sz="2000" dirty="0" smtClean="0"/>
              <a:t>estructuras, extirpación </a:t>
            </a:r>
            <a:r>
              <a:rPr lang="es-ES_tradnl" sz="2000" dirty="0"/>
              <a:t>de tejido afectado, uso de aplicadores, etc.</a:t>
            </a:r>
          </a:p>
          <a:p>
            <a:pPr marL="342900" indent="-342900">
              <a:lnSpc>
                <a:spcPct val="110000"/>
              </a:lnSpc>
              <a:buClr>
                <a:srgbClr val="FF0000"/>
              </a:buClr>
              <a:buSzPct val="95000"/>
            </a:pPr>
            <a:endParaRPr lang="es-ES_tradnl" sz="2000" dirty="0"/>
          </a:p>
          <a:p>
            <a:pPr marL="342900" indent="-342900">
              <a:lnSpc>
                <a:spcPct val="110000"/>
              </a:lnSpc>
              <a:buClr>
                <a:srgbClr val="FF0000"/>
              </a:buClr>
              <a:buSzPct val="95000"/>
              <a:buFont typeface="Wingdings" pitchFamily="2" charset="2"/>
              <a:buChar char="ü"/>
            </a:pPr>
            <a:r>
              <a:rPr lang="es-ES_tradnl" sz="2000" dirty="0"/>
              <a:t>Los cálculos dosimétricos se realizan en tiempo real</a:t>
            </a:r>
            <a:r>
              <a:rPr lang="es-ES" sz="2000" dirty="0"/>
              <a:t> en el momento previo a la administración del tratamiento</a:t>
            </a:r>
            <a:endParaRPr lang="es-ES_tradnl" sz="2000" dirty="0"/>
          </a:p>
          <a:p>
            <a:pPr marL="342900" indent="-342900" algn="just">
              <a:lnSpc>
                <a:spcPct val="110000"/>
              </a:lnSpc>
              <a:buClr>
                <a:srgbClr val="FF0000"/>
              </a:buClr>
              <a:buSzPct val="95000"/>
            </a:pPr>
            <a:endParaRPr lang="es-ES_tradnl" sz="1050" dirty="0"/>
          </a:p>
          <a:p>
            <a:pPr marL="342900" indent="-342900" algn="just">
              <a:lnSpc>
                <a:spcPct val="110000"/>
              </a:lnSpc>
              <a:buClr>
                <a:srgbClr val="FF0000"/>
              </a:buClr>
              <a:buSzPct val="95000"/>
              <a:buFont typeface="Wingdings" pitchFamily="2" charset="2"/>
              <a:buChar char="ü"/>
            </a:pPr>
            <a:r>
              <a:rPr lang="es-ES_tradnl" sz="2000" dirty="0" smtClean="0"/>
              <a:t>Planificación básica</a:t>
            </a:r>
          </a:p>
          <a:p>
            <a:pPr marL="342900" indent="-342900" algn="just">
              <a:lnSpc>
                <a:spcPct val="110000"/>
              </a:lnSpc>
              <a:buClr>
                <a:srgbClr val="FF0000"/>
              </a:buClr>
              <a:buSzPct val="95000"/>
              <a:buFont typeface="Wingdings" pitchFamily="2" charset="2"/>
              <a:buChar char="ü"/>
            </a:pPr>
            <a:endParaRPr lang="es-ES_tradnl" dirty="0"/>
          </a:p>
        </p:txBody>
      </p:sp>
      <p:pic>
        <p:nvPicPr>
          <p:cNvPr id="9225" name="10 Imagen" descr="radiocirugia.gif"/>
          <p:cNvPicPr>
            <a:picLocks noChangeAspect="1"/>
          </p:cNvPicPr>
          <p:nvPr/>
        </p:nvPicPr>
        <p:blipFill>
          <a:blip r:embed="rId3"/>
          <a:srcRect/>
          <a:stretch>
            <a:fillRect/>
          </a:stretch>
        </p:blipFill>
        <p:spPr bwMode="auto">
          <a:xfrm>
            <a:off x="357158" y="2000240"/>
            <a:ext cx="3929090" cy="2786082"/>
          </a:xfrm>
          <a:prstGeom prst="rect">
            <a:avLst/>
          </a:prstGeom>
          <a:noFill/>
          <a:ln w="9525">
            <a:noFill/>
            <a:miter lim="800000"/>
            <a:headEnd/>
            <a:tailEnd/>
          </a:ln>
        </p:spPr>
      </p:pic>
      <p:sp>
        <p:nvSpPr>
          <p:cNvPr id="9226" name="12 Rectángulo"/>
          <p:cNvSpPr>
            <a:spLocks noChangeArrowheads="1"/>
          </p:cNvSpPr>
          <p:nvPr/>
        </p:nvSpPr>
        <p:spPr bwMode="auto">
          <a:xfrm>
            <a:off x="214313" y="4786322"/>
            <a:ext cx="4071937" cy="1455014"/>
          </a:xfrm>
          <a:prstGeom prst="rect">
            <a:avLst/>
          </a:prstGeom>
          <a:noFill/>
          <a:ln w="9525">
            <a:noFill/>
            <a:miter lim="800000"/>
            <a:headEnd/>
            <a:tailEnd/>
          </a:ln>
        </p:spPr>
        <p:txBody>
          <a:bodyPr>
            <a:spAutoFit/>
          </a:bodyPr>
          <a:lstStyle/>
          <a:p>
            <a:pPr marL="342900" indent="-342900" algn="just">
              <a:lnSpc>
                <a:spcPct val="110000"/>
              </a:lnSpc>
              <a:buClr>
                <a:srgbClr val="FF0000"/>
              </a:buClr>
              <a:buSzPct val="95000"/>
              <a:buFont typeface="Wingdings" pitchFamily="2" charset="2"/>
              <a:buChar char="ü"/>
            </a:pPr>
            <a:r>
              <a:rPr lang="es-ES_tradnl" sz="2000" dirty="0"/>
              <a:t>Algoritmos de cálculo de dosis</a:t>
            </a:r>
          </a:p>
          <a:p>
            <a:pPr marL="342900" indent="-342900" algn="just">
              <a:lnSpc>
                <a:spcPct val="110000"/>
              </a:lnSpc>
              <a:buClr>
                <a:srgbClr val="FF0000"/>
              </a:buClr>
              <a:buSzPct val="95000"/>
            </a:pPr>
            <a:endParaRPr lang="es-ES_tradnl" sz="1050" dirty="0"/>
          </a:p>
          <a:p>
            <a:pPr marL="342900" indent="-342900">
              <a:lnSpc>
                <a:spcPct val="110000"/>
              </a:lnSpc>
              <a:buClr>
                <a:srgbClr val="FF0000"/>
              </a:buClr>
              <a:buSzPct val="95000"/>
              <a:buFont typeface="Wingdings" pitchFamily="2" charset="2"/>
              <a:buChar char="ü"/>
            </a:pPr>
            <a:r>
              <a:rPr lang="es-ES_tradnl" sz="2000" dirty="0"/>
              <a:t>Comparación y evaluación de planes de tratamiento</a:t>
            </a:r>
          </a:p>
          <a:p>
            <a:pPr marL="342900" indent="-342900" algn="just">
              <a:lnSpc>
                <a:spcPct val="110000"/>
              </a:lnSpc>
              <a:buClr>
                <a:srgbClr val="FF0000"/>
              </a:buClr>
              <a:buSzPct val="95000"/>
              <a:buFont typeface="Wingdings" pitchFamily="2" charset="2"/>
              <a:buChar char="ü"/>
            </a:pPr>
            <a:endParaRPr lang="es-ES_tradnl" sz="1000" dirty="0"/>
          </a:p>
        </p:txBody>
      </p:sp>
      <p:sp>
        <p:nvSpPr>
          <p:cNvPr id="9227" name="13 Marcador de número de diapositiva"/>
          <p:cNvSpPr>
            <a:spLocks noGrp="1"/>
          </p:cNvSpPr>
          <p:nvPr>
            <p:ph type="sldNum" sz="quarter" idx="12"/>
          </p:nvPr>
        </p:nvSpPr>
        <p:spPr>
          <a:noFill/>
          <a:ln>
            <a:miter lim="800000"/>
            <a:headEnd/>
            <a:tailEnd/>
          </a:ln>
        </p:spPr>
        <p:txBody>
          <a:bodyPr/>
          <a:lstStyle/>
          <a:p>
            <a:fld id="{647C360D-5D2C-40FC-B3C3-5D4AE8F0CC99}" type="slidenum">
              <a:rPr lang="es-ES" smtClean="0">
                <a:latin typeface="Arial" charset="0"/>
              </a:rPr>
              <a:pPr/>
              <a:t>8</a:t>
            </a:fld>
            <a:endParaRPr lang="es-ES" dirty="0" smtClean="0">
              <a:latin typeface="Arial" charset="0"/>
            </a:endParaRPr>
          </a:p>
        </p:txBody>
      </p:sp>
      <p:sp>
        <p:nvSpPr>
          <p:cNvPr id="28" name="27 Rectángulo"/>
          <p:cNvSpPr/>
          <p:nvPr/>
        </p:nvSpPr>
        <p:spPr>
          <a:xfrm>
            <a:off x="142844" y="6072206"/>
            <a:ext cx="4467890" cy="430887"/>
          </a:xfrm>
          <a:prstGeom prst="rect">
            <a:avLst/>
          </a:prstGeom>
        </p:spPr>
        <p:txBody>
          <a:bodyPr wrap="none">
            <a:spAutoFit/>
          </a:bodyPr>
          <a:lstStyle/>
          <a:p>
            <a:pPr marL="342900" indent="-342900" algn="just">
              <a:lnSpc>
                <a:spcPct val="110000"/>
              </a:lnSpc>
              <a:buClr>
                <a:srgbClr val="FF0000"/>
              </a:buClr>
              <a:buSzPct val="95000"/>
              <a:buFont typeface="Wingdings" pitchFamily="2" charset="2"/>
              <a:buChar char="ü"/>
            </a:pPr>
            <a:r>
              <a:rPr lang="es-ES_tradnl" sz="2000" dirty="0" smtClean="0"/>
              <a:t>Planificación dosimétrica detallada</a:t>
            </a:r>
            <a:endParaRPr lang="es-ES_tradnl" sz="2000" dirty="0"/>
          </a:p>
        </p:txBody>
      </p:sp>
      <p:grpSp>
        <p:nvGrpSpPr>
          <p:cNvPr id="38" name="37 Grupo"/>
          <p:cNvGrpSpPr/>
          <p:nvPr/>
        </p:nvGrpSpPr>
        <p:grpSpPr>
          <a:xfrm>
            <a:off x="0" y="6572250"/>
            <a:ext cx="9144000" cy="277813"/>
            <a:chOff x="0" y="6572250"/>
            <a:chExt cx="9144000" cy="277813"/>
          </a:xfrm>
        </p:grpSpPr>
        <p:sp>
          <p:nvSpPr>
            <p:cNvPr id="39" name="38 Rectángulo"/>
            <p:cNvSpPr/>
            <p:nvPr/>
          </p:nvSpPr>
          <p:spPr>
            <a:xfrm>
              <a:off x="1785918" y="6572272"/>
              <a:ext cx="1285884" cy="276999"/>
            </a:xfrm>
            <a:prstGeom prst="rect">
              <a:avLst/>
            </a:prstGeom>
            <a:solidFill>
              <a:schemeClr val="bg2">
                <a:lumMod val="40000"/>
                <a:lumOff val="60000"/>
              </a:schemeClr>
            </a:solidFill>
            <a:ln>
              <a:noFill/>
            </a:ln>
          </p:spPr>
          <p:txBody>
            <a:bodyPr wrap="square">
              <a:spAutoFit/>
            </a:bodyPr>
            <a:lstStyle/>
            <a:p>
              <a:pPr>
                <a:defRPr/>
              </a:pPr>
              <a:r>
                <a:rPr lang="es-ES_tradnl" sz="1200" b="1" i="1" dirty="0" smtClean="0">
                  <a:solidFill>
                    <a:schemeClr val="bg1">
                      <a:lumMod val="50000"/>
                    </a:schemeClr>
                  </a:solidFill>
                </a:rPr>
                <a:t>Simulación MC</a:t>
              </a:r>
              <a:endParaRPr lang="es-ES" sz="1200" b="1" i="1" dirty="0">
                <a:solidFill>
                  <a:schemeClr val="bg1">
                    <a:lumMod val="50000"/>
                  </a:schemeClr>
                </a:solidFill>
              </a:endParaRPr>
            </a:p>
          </p:txBody>
        </p:sp>
        <p:sp>
          <p:nvSpPr>
            <p:cNvPr id="40" name="39 Rectángulo"/>
            <p:cNvSpPr/>
            <p:nvPr/>
          </p:nvSpPr>
          <p:spPr>
            <a:xfrm>
              <a:off x="857224" y="6572250"/>
              <a:ext cx="928694"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Objetivos</a:t>
              </a:r>
              <a:endParaRPr lang="es-ES" sz="1200" b="1" i="1" dirty="0">
                <a:solidFill>
                  <a:schemeClr val="bg1">
                    <a:lumMod val="50000"/>
                  </a:schemeClr>
                </a:solidFill>
              </a:endParaRPr>
            </a:p>
          </p:txBody>
        </p:sp>
        <p:sp>
          <p:nvSpPr>
            <p:cNvPr id="41" name="40 Rectángulo"/>
            <p:cNvSpPr/>
            <p:nvPr/>
          </p:nvSpPr>
          <p:spPr>
            <a:xfrm>
              <a:off x="0" y="6572250"/>
              <a:ext cx="1000100" cy="277813"/>
            </a:xfrm>
            <a:prstGeom prst="rect">
              <a:avLst/>
            </a:prstGeom>
            <a:solidFill>
              <a:schemeClr val="bg2">
                <a:lumMod val="40000"/>
                <a:lumOff val="60000"/>
              </a:schemeClr>
            </a:solidFill>
            <a:ln>
              <a:noFill/>
            </a:ln>
          </p:spPr>
          <p:txBody>
            <a:bodyPr wrap="square">
              <a:spAutoFit/>
            </a:bodyPr>
            <a:lstStyle/>
            <a:p>
              <a:pPr>
                <a:defRPr/>
              </a:pPr>
              <a:r>
                <a:rPr lang="es-ES" sz="1200" b="1" i="1" dirty="0" smtClean="0"/>
                <a:t>Motivación</a:t>
              </a:r>
              <a:endParaRPr lang="es-ES" sz="1200" dirty="0"/>
            </a:p>
          </p:txBody>
        </p:sp>
        <p:sp>
          <p:nvSpPr>
            <p:cNvPr id="42" name="41 Rectángulo"/>
            <p:cNvSpPr/>
            <p:nvPr/>
          </p:nvSpPr>
          <p:spPr>
            <a:xfrm>
              <a:off x="7929586" y="6572250"/>
              <a:ext cx="1214414"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Conclusiones</a:t>
              </a:r>
              <a:endParaRPr lang="es-ES" sz="1200" b="1" i="1" dirty="0">
                <a:solidFill>
                  <a:schemeClr val="bg1">
                    <a:lumMod val="50000"/>
                  </a:schemeClr>
                </a:solidFill>
              </a:endParaRPr>
            </a:p>
          </p:txBody>
        </p:sp>
        <p:sp>
          <p:nvSpPr>
            <p:cNvPr id="43" name="42 Rectángulo"/>
            <p:cNvSpPr/>
            <p:nvPr/>
          </p:nvSpPr>
          <p:spPr>
            <a:xfrm>
              <a:off x="6572287" y="6572250"/>
              <a:ext cx="1500175"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Validación </a:t>
              </a:r>
              <a:r>
                <a:rPr lang="es-ES" sz="1200" b="1" i="1" dirty="0">
                  <a:solidFill>
                    <a:schemeClr val="bg1">
                      <a:lumMod val="50000"/>
                    </a:schemeClr>
                  </a:solidFill>
                </a:rPr>
                <a:t>datos</a:t>
              </a:r>
            </a:p>
          </p:txBody>
        </p:sp>
        <p:sp>
          <p:nvSpPr>
            <p:cNvPr id="44" name="43 Rectángulo"/>
            <p:cNvSpPr/>
            <p:nvPr/>
          </p:nvSpPr>
          <p:spPr>
            <a:xfrm>
              <a:off x="4786326" y="6572250"/>
              <a:ext cx="2000252"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Validación </a:t>
              </a:r>
              <a:r>
                <a:rPr lang="es-ES" sz="1200" b="1" i="1" dirty="0">
                  <a:solidFill>
                    <a:schemeClr val="bg1">
                      <a:lumMod val="50000"/>
                    </a:schemeClr>
                  </a:solidFill>
                </a:rPr>
                <a:t>simulaciones</a:t>
              </a:r>
            </a:p>
          </p:txBody>
        </p:sp>
        <p:sp>
          <p:nvSpPr>
            <p:cNvPr id="45" name="44 Rectángulo"/>
            <p:cNvSpPr/>
            <p:nvPr/>
          </p:nvSpPr>
          <p:spPr>
            <a:xfrm>
              <a:off x="3000364" y="6572250"/>
              <a:ext cx="1928826" cy="276999"/>
            </a:xfrm>
            <a:prstGeom prst="rect">
              <a:avLst/>
            </a:prstGeom>
            <a:solidFill>
              <a:schemeClr val="bg2">
                <a:lumMod val="40000"/>
                <a:lumOff val="60000"/>
              </a:schemeClr>
            </a:solidFill>
            <a:ln>
              <a:noFill/>
            </a:ln>
          </p:spPr>
          <p:txBody>
            <a:bodyPr wrap="square">
              <a:spAutoFit/>
            </a:bodyPr>
            <a:lstStyle/>
            <a:p>
              <a:pPr algn="ctr">
                <a:defRPr/>
              </a:pPr>
              <a:r>
                <a:rPr lang="es-ES_tradnl" sz="1200" b="1" i="1" dirty="0" smtClean="0">
                  <a:solidFill>
                    <a:schemeClr val="bg1">
                      <a:lumMod val="50000"/>
                    </a:schemeClr>
                  </a:solidFill>
                </a:rPr>
                <a:t>Método desarrollado</a:t>
              </a:r>
              <a:endParaRPr lang="es-ES" sz="1200" b="1" i="1" dirty="0">
                <a:solidFill>
                  <a:schemeClr val="bg1">
                    <a:lumMod val="50000"/>
                  </a:schemeClr>
                </a:solidFill>
              </a:endParaRPr>
            </a:p>
          </p:txBody>
        </p:sp>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3 Rectángulo"/>
          <p:cNvSpPr>
            <a:spLocks noChangeArrowheads="1"/>
          </p:cNvSpPr>
          <p:nvPr/>
        </p:nvSpPr>
        <p:spPr bwMode="auto">
          <a:xfrm>
            <a:off x="1357290" y="58143"/>
            <a:ext cx="7786710" cy="584775"/>
          </a:xfrm>
          <a:prstGeom prst="rect">
            <a:avLst/>
          </a:prstGeom>
          <a:noFill/>
          <a:ln w="9525">
            <a:noFill/>
            <a:miter lim="800000"/>
            <a:headEnd/>
            <a:tailEnd/>
          </a:ln>
        </p:spPr>
        <p:txBody>
          <a:bodyPr wrap="square">
            <a:spAutoFit/>
          </a:bodyPr>
          <a:lstStyle/>
          <a:p>
            <a:pPr algn="r"/>
            <a:r>
              <a:rPr lang="es-ES" sz="3200" b="1" dirty="0" err="1">
                <a:solidFill>
                  <a:srgbClr val="262673"/>
                </a:solidFill>
              </a:rPr>
              <a:t>Isodosis</a:t>
            </a:r>
            <a:r>
              <a:rPr lang="es-ES" sz="3200" b="1" dirty="0">
                <a:solidFill>
                  <a:srgbClr val="262673"/>
                </a:solidFill>
              </a:rPr>
              <a:t> en agua vs </a:t>
            </a:r>
            <a:r>
              <a:rPr lang="es-ES" sz="3200" b="1" dirty="0" err="1">
                <a:solidFill>
                  <a:srgbClr val="262673"/>
                </a:solidFill>
              </a:rPr>
              <a:t>isodosis</a:t>
            </a:r>
            <a:r>
              <a:rPr lang="es-ES" sz="3200" b="1" dirty="0">
                <a:solidFill>
                  <a:srgbClr val="262673"/>
                </a:solidFill>
              </a:rPr>
              <a:t> realista</a:t>
            </a:r>
            <a:endParaRPr lang="es-ES" sz="3200" dirty="0">
              <a:solidFill>
                <a:srgbClr val="262673"/>
              </a:solidFill>
            </a:endParaRPr>
          </a:p>
        </p:txBody>
      </p:sp>
      <p:cxnSp>
        <p:nvCxnSpPr>
          <p:cNvPr id="5" name="4 Conector recto"/>
          <p:cNvCxnSpPr/>
          <p:nvPr/>
        </p:nvCxnSpPr>
        <p:spPr>
          <a:xfrm>
            <a:off x="1857356" y="571480"/>
            <a:ext cx="7186632" cy="1588"/>
          </a:xfrm>
          <a:prstGeom prst="line">
            <a:avLst/>
          </a:prstGeom>
          <a:ln>
            <a:solidFill>
              <a:srgbClr val="C00000"/>
            </a:solidFill>
          </a:ln>
        </p:spPr>
        <p:style>
          <a:lnRef idx="2">
            <a:schemeClr val="dk1"/>
          </a:lnRef>
          <a:fillRef idx="0">
            <a:schemeClr val="dk1"/>
          </a:fillRef>
          <a:effectRef idx="1">
            <a:schemeClr val="dk1"/>
          </a:effectRef>
          <a:fontRef idx="minor">
            <a:schemeClr val="tx1"/>
          </a:fontRef>
        </p:style>
      </p:cxnSp>
      <p:grpSp>
        <p:nvGrpSpPr>
          <p:cNvPr id="52" name="51 Grupo"/>
          <p:cNvGrpSpPr/>
          <p:nvPr/>
        </p:nvGrpSpPr>
        <p:grpSpPr>
          <a:xfrm>
            <a:off x="1928794" y="4857760"/>
            <a:ext cx="5143536" cy="928694"/>
            <a:chOff x="2000232" y="5072074"/>
            <a:chExt cx="5143536" cy="928694"/>
          </a:xfrm>
        </p:grpSpPr>
        <p:sp>
          <p:nvSpPr>
            <p:cNvPr id="10" name="9 Rectángulo redondeado"/>
            <p:cNvSpPr/>
            <p:nvPr/>
          </p:nvSpPr>
          <p:spPr bwMode="auto">
            <a:xfrm>
              <a:off x="2000232" y="5072074"/>
              <a:ext cx="5143536" cy="928694"/>
            </a:xfrm>
            <a:prstGeom prst="roundRect">
              <a:avLst>
                <a:gd name="adj" fmla="val 40477"/>
              </a:avLst>
            </a:prstGeom>
            <a:solidFill>
              <a:srgbClr val="EAEAEA"/>
            </a:solidFill>
            <a:effectLst/>
            <a:scene3d>
              <a:camera prst="orthographicFront"/>
              <a:lightRig rig="chilly" dir="t"/>
            </a:scene3d>
            <a:sp3d prstMaterial="dkEdge">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0248" name="9 Rectángulo"/>
            <p:cNvSpPr>
              <a:spLocks noChangeArrowheads="1"/>
            </p:cNvSpPr>
            <p:nvPr/>
          </p:nvSpPr>
          <p:spPr bwMode="auto">
            <a:xfrm>
              <a:off x="2071670" y="5143512"/>
              <a:ext cx="4786312" cy="701731"/>
            </a:xfrm>
            <a:prstGeom prst="rect">
              <a:avLst/>
            </a:prstGeom>
            <a:noFill/>
            <a:ln w="9525">
              <a:noFill/>
              <a:miter lim="800000"/>
              <a:headEnd/>
              <a:tailEnd/>
            </a:ln>
          </p:spPr>
          <p:txBody>
            <a:bodyPr>
              <a:spAutoFit/>
            </a:bodyPr>
            <a:lstStyle/>
            <a:p>
              <a:pPr marL="342900" indent="-342900" algn="ctr">
                <a:lnSpc>
                  <a:spcPct val="110000"/>
                </a:lnSpc>
                <a:buClr>
                  <a:srgbClr val="FF0000"/>
                </a:buClr>
              </a:pPr>
              <a:r>
                <a:rPr lang="es-ES_tradnl" b="1" dirty="0"/>
                <a:t>Un dosimetría precisa es la base de una buena planificación </a:t>
              </a:r>
              <a:r>
                <a:rPr lang="es-ES_tradnl" b="1" dirty="0" smtClean="0"/>
                <a:t> de </a:t>
              </a:r>
              <a:r>
                <a:rPr lang="es-ES_tradnl" b="1" dirty="0"/>
                <a:t>radioterapia</a:t>
              </a:r>
            </a:p>
          </p:txBody>
        </p:sp>
      </p:grpSp>
      <p:sp>
        <p:nvSpPr>
          <p:cNvPr id="10249" name="11 Marcador de número de diapositiva"/>
          <p:cNvSpPr>
            <a:spLocks noGrp="1"/>
          </p:cNvSpPr>
          <p:nvPr>
            <p:ph type="sldNum" sz="quarter" idx="12"/>
          </p:nvPr>
        </p:nvSpPr>
        <p:spPr>
          <a:noFill/>
          <a:ln>
            <a:miter lim="800000"/>
            <a:headEnd/>
            <a:tailEnd/>
          </a:ln>
        </p:spPr>
        <p:txBody>
          <a:bodyPr/>
          <a:lstStyle/>
          <a:p>
            <a:fld id="{4FEBB88D-FE35-496F-9706-0F4E0FAE074B}" type="slidenum">
              <a:rPr lang="es-ES" smtClean="0">
                <a:latin typeface="Arial" charset="0"/>
              </a:rPr>
              <a:pPr/>
              <a:t>9</a:t>
            </a:fld>
            <a:endParaRPr lang="es-ES" smtClean="0">
              <a:latin typeface="Arial" charset="0"/>
            </a:endParaRPr>
          </a:p>
        </p:txBody>
      </p:sp>
      <p:pic>
        <p:nvPicPr>
          <p:cNvPr id="1027" name="Picture 3"/>
          <p:cNvPicPr>
            <a:picLocks noChangeAspect="1" noChangeArrowheads="1"/>
          </p:cNvPicPr>
          <p:nvPr/>
        </p:nvPicPr>
        <p:blipFill>
          <a:blip r:embed="rId3"/>
          <a:srcRect/>
          <a:stretch>
            <a:fillRect/>
          </a:stretch>
        </p:blipFill>
        <p:spPr bwMode="auto">
          <a:xfrm>
            <a:off x="214282" y="1428735"/>
            <a:ext cx="4429156" cy="3214710"/>
          </a:xfrm>
          <a:prstGeom prst="rect">
            <a:avLst/>
          </a:prstGeom>
          <a:noFill/>
          <a:ln w="9525">
            <a:solidFill>
              <a:schemeClr val="tx1"/>
            </a:solidFill>
            <a:miter lim="800000"/>
            <a:headEnd/>
            <a:tailEnd/>
          </a:ln>
          <a:effectLst/>
        </p:spPr>
      </p:pic>
      <p:grpSp>
        <p:nvGrpSpPr>
          <p:cNvPr id="41" name="40 Grupo"/>
          <p:cNvGrpSpPr/>
          <p:nvPr/>
        </p:nvGrpSpPr>
        <p:grpSpPr>
          <a:xfrm>
            <a:off x="4714876" y="1428736"/>
            <a:ext cx="4286280" cy="3214710"/>
            <a:chOff x="4857752" y="1000109"/>
            <a:chExt cx="4143404" cy="3214710"/>
          </a:xfrm>
        </p:grpSpPr>
        <p:pic>
          <p:nvPicPr>
            <p:cNvPr id="1026" name="Picture 2"/>
            <p:cNvPicPr>
              <a:picLocks noChangeAspect="1" noChangeArrowheads="1"/>
            </p:cNvPicPr>
            <p:nvPr/>
          </p:nvPicPr>
          <p:blipFill>
            <a:blip r:embed="rId4"/>
            <a:srcRect/>
            <a:stretch>
              <a:fillRect/>
            </a:stretch>
          </p:blipFill>
          <p:spPr bwMode="auto">
            <a:xfrm>
              <a:off x="4857752" y="1000109"/>
              <a:ext cx="4143404" cy="3214710"/>
            </a:xfrm>
            <a:prstGeom prst="rect">
              <a:avLst/>
            </a:prstGeom>
            <a:noFill/>
            <a:ln w="9525">
              <a:solidFill>
                <a:schemeClr val="tx1"/>
              </a:solidFill>
              <a:miter lim="800000"/>
              <a:headEnd/>
              <a:tailEnd/>
            </a:ln>
            <a:effectLst/>
          </p:spPr>
        </p:pic>
        <p:cxnSp>
          <p:nvCxnSpPr>
            <p:cNvPr id="28" name="27 Conector recto"/>
            <p:cNvCxnSpPr/>
            <p:nvPr/>
          </p:nvCxnSpPr>
          <p:spPr>
            <a:xfrm>
              <a:off x="5429256" y="4000504"/>
              <a:ext cx="357190" cy="1588"/>
            </a:xfrm>
            <a:prstGeom prst="line">
              <a:avLst/>
            </a:prstGeom>
            <a:ln w="12700">
              <a:solidFill>
                <a:srgbClr val="00FE73"/>
              </a:solidFill>
            </a:ln>
          </p:spPr>
          <p:style>
            <a:lnRef idx="2">
              <a:schemeClr val="accent1"/>
            </a:lnRef>
            <a:fillRef idx="0">
              <a:schemeClr val="accent1"/>
            </a:fillRef>
            <a:effectRef idx="1">
              <a:schemeClr val="accent1"/>
            </a:effectRef>
            <a:fontRef idx="minor">
              <a:schemeClr val="tx1"/>
            </a:fontRef>
          </p:style>
        </p:cxnSp>
        <p:cxnSp>
          <p:nvCxnSpPr>
            <p:cNvPr id="32" name="31 Conector recto"/>
            <p:cNvCxnSpPr/>
            <p:nvPr/>
          </p:nvCxnSpPr>
          <p:spPr>
            <a:xfrm>
              <a:off x="5429256" y="4143380"/>
              <a:ext cx="357190" cy="1588"/>
            </a:xfrm>
            <a:prstGeom prst="line">
              <a:avLst/>
            </a:prstGeom>
            <a:ln w="12700">
              <a:solidFill>
                <a:srgbClr val="3B1E58"/>
              </a:solidFill>
            </a:ln>
          </p:spPr>
          <p:style>
            <a:lnRef idx="2">
              <a:schemeClr val="accent1"/>
            </a:lnRef>
            <a:fillRef idx="0">
              <a:schemeClr val="accent1"/>
            </a:fillRef>
            <a:effectRef idx="1">
              <a:schemeClr val="accent1"/>
            </a:effectRef>
            <a:fontRef idx="minor">
              <a:schemeClr val="tx1"/>
            </a:fontRef>
          </p:style>
        </p:cxnSp>
        <p:cxnSp>
          <p:nvCxnSpPr>
            <p:cNvPr id="34" name="33 Conector recto"/>
            <p:cNvCxnSpPr/>
            <p:nvPr/>
          </p:nvCxnSpPr>
          <p:spPr>
            <a:xfrm>
              <a:off x="7000892" y="4000504"/>
              <a:ext cx="357190" cy="1588"/>
            </a:xfrm>
            <a:prstGeom prst="line">
              <a:avLst/>
            </a:prstGeom>
            <a:ln w="12700">
              <a:solidFill>
                <a:srgbClr val="FD4DDB"/>
              </a:solidFill>
            </a:ln>
          </p:spPr>
          <p:style>
            <a:lnRef idx="2">
              <a:schemeClr val="accent1"/>
            </a:lnRef>
            <a:fillRef idx="0">
              <a:schemeClr val="accent1"/>
            </a:fillRef>
            <a:effectRef idx="1">
              <a:schemeClr val="accent1"/>
            </a:effectRef>
            <a:fontRef idx="minor">
              <a:schemeClr val="tx1"/>
            </a:fontRef>
          </p:style>
        </p:cxnSp>
        <p:cxnSp>
          <p:nvCxnSpPr>
            <p:cNvPr id="36" name="35 Conector recto"/>
            <p:cNvCxnSpPr/>
            <p:nvPr/>
          </p:nvCxnSpPr>
          <p:spPr>
            <a:xfrm>
              <a:off x="7000892" y="4143380"/>
              <a:ext cx="357190" cy="1588"/>
            </a:xfrm>
            <a:prstGeom prst="line">
              <a:avLst/>
            </a:prstGeom>
            <a:ln w="12700">
              <a:solidFill>
                <a:srgbClr val="00B0F0"/>
              </a:solidFill>
            </a:ln>
          </p:spPr>
          <p:style>
            <a:lnRef idx="2">
              <a:schemeClr val="accent1"/>
            </a:lnRef>
            <a:fillRef idx="0">
              <a:schemeClr val="accent1"/>
            </a:fillRef>
            <a:effectRef idx="1">
              <a:schemeClr val="accent1"/>
            </a:effectRef>
            <a:fontRef idx="minor">
              <a:schemeClr val="tx1"/>
            </a:fontRef>
          </p:style>
        </p:cxnSp>
        <p:cxnSp>
          <p:nvCxnSpPr>
            <p:cNvPr id="39" name="38 Conector recto"/>
            <p:cNvCxnSpPr/>
            <p:nvPr/>
          </p:nvCxnSpPr>
          <p:spPr>
            <a:xfrm>
              <a:off x="8501090" y="4000504"/>
              <a:ext cx="357190" cy="1588"/>
            </a:xfrm>
            <a:prstGeom prst="line">
              <a:avLst/>
            </a:prstGeom>
            <a:ln w="12700">
              <a:solidFill>
                <a:srgbClr val="FCD856"/>
              </a:solidFill>
            </a:ln>
          </p:spPr>
          <p:style>
            <a:lnRef idx="2">
              <a:schemeClr val="accent1"/>
            </a:lnRef>
            <a:fillRef idx="0">
              <a:schemeClr val="accent1"/>
            </a:fillRef>
            <a:effectRef idx="1">
              <a:schemeClr val="accent1"/>
            </a:effectRef>
            <a:fontRef idx="minor">
              <a:schemeClr val="tx1"/>
            </a:fontRef>
          </p:style>
        </p:cxnSp>
      </p:grpSp>
      <p:sp>
        <p:nvSpPr>
          <p:cNvPr id="42" name="41 Rectángulo"/>
          <p:cNvSpPr/>
          <p:nvPr/>
        </p:nvSpPr>
        <p:spPr>
          <a:xfrm>
            <a:off x="5715008" y="3071810"/>
            <a:ext cx="1785950" cy="142876"/>
          </a:xfrm>
          <a:prstGeom prst="rect">
            <a:avLst/>
          </a:prstGeom>
          <a:solidFill>
            <a:schemeClr val="bg2">
              <a:lumMod val="75000"/>
              <a:alpha val="81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cxnSp>
        <p:nvCxnSpPr>
          <p:cNvPr id="43" name="42 Conector recto"/>
          <p:cNvCxnSpPr/>
          <p:nvPr/>
        </p:nvCxnSpPr>
        <p:spPr>
          <a:xfrm>
            <a:off x="881858" y="4427544"/>
            <a:ext cx="369507" cy="1588"/>
          </a:xfrm>
          <a:prstGeom prst="line">
            <a:avLst/>
          </a:prstGeom>
          <a:ln w="12700">
            <a:solidFill>
              <a:srgbClr val="00FE73"/>
            </a:solidFill>
          </a:ln>
        </p:spPr>
        <p:style>
          <a:lnRef idx="2">
            <a:schemeClr val="accent1"/>
          </a:lnRef>
          <a:fillRef idx="0">
            <a:schemeClr val="accent1"/>
          </a:fillRef>
          <a:effectRef idx="1">
            <a:schemeClr val="accent1"/>
          </a:effectRef>
          <a:fontRef idx="minor">
            <a:schemeClr val="tx1"/>
          </a:fontRef>
        </p:style>
      </p:cxnSp>
      <p:cxnSp>
        <p:nvCxnSpPr>
          <p:cNvPr id="44" name="43 Conector recto"/>
          <p:cNvCxnSpPr/>
          <p:nvPr/>
        </p:nvCxnSpPr>
        <p:spPr>
          <a:xfrm>
            <a:off x="881858" y="4570420"/>
            <a:ext cx="369507" cy="1588"/>
          </a:xfrm>
          <a:prstGeom prst="line">
            <a:avLst/>
          </a:prstGeom>
          <a:ln w="12700">
            <a:solidFill>
              <a:srgbClr val="3B1E58"/>
            </a:solidFill>
          </a:ln>
        </p:spPr>
        <p:style>
          <a:lnRef idx="2">
            <a:schemeClr val="accent1"/>
          </a:lnRef>
          <a:fillRef idx="0">
            <a:schemeClr val="accent1"/>
          </a:fillRef>
          <a:effectRef idx="1">
            <a:schemeClr val="accent1"/>
          </a:effectRef>
          <a:fontRef idx="minor">
            <a:schemeClr val="tx1"/>
          </a:fontRef>
        </p:style>
      </p:cxnSp>
      <p:cxnSp>
        <p:nvCxnSpPr>
          <p:cNvPr id="45" name="44 Conector recto"/>
          <p:cNvCxnSpPr/>
          <p:nvPr/>
        </p:nvCxnSpPr>
        <p:spPr>
          <a:xfrm>
            <a:off x="2507688" y="4427544"/>
            <a:ext cx="369507" cy="1588"/>
          </a:xfrm>
          <a:prstGeom prst="line">
            <a:avLst/>
          </a:prstGeom>
          <a:ln w="12700">
            <a:solidFill>
              <a:srgbClr val="FD4DDB"/>
            </a:solidFill>
          </a:ln>
        </p:spPr>
        <p:style>
          <a:lnRef idx="2">
            <a:schemeClr val="accent1"/>
          </a:lnRef>
          <a:fillRef idx="0">
            <a:schemeClr val="accent1"/>
          </a:fillRef>
          <a:effectRef idx="1">
            <a:schemeClr val="accent1"/>
          </a:effectRef>
          <a:fontRef idx="minor">
            <a:schemeClr val="tx1"/>
          </a:fontRef>
        </p:style>
      </p:cxnSp>
      <p:cxnSp>
        <p:nvCxnSpPr>
          <p:cNvPr id="46" name="45 Conector recto"/>
          <p:cNvCxnSpPr/>
          <p:nvPr/>
        </p:nvCxnSpPr>
        <p:spPr>
          <a:xfrm>
            <a:off x="2507688" y="4570420"/>
            <a:ext cx="369507" cy="1588"/>
          </a:xfrm>
          <a:prstGeom prst="line">
            <a:avLst/>
          </a:prstGeom>
          <a:ln w="12700">
            <a:solidFill>
              <a:srgbClr val="00B0F0"/>
            </a:solidFill>
          </a:ln>
        </p:spPr>
        <p:style>
          <a:lnRef idx="2">
            <a:schemeClr val="accent1"/>
          </a:lnRef>
          <a:fillRef idx="0">
            <a:schemeClr val="accent1"/>
          </a:fillRef>
          <a:effectRef idx="1">
            <a:schemeClr val="accent1"/>
          </a:effectRef>
          <a:fontRef idx="minor">
            <a:schemeClr val="tx1"/>
          </a:fontRef>
        </p:style>
      </p:cxnSp>
      <p:cxnSp>
        <p:nvCxnSpPr>
          <p:cNvPr id="47" name="46 Conector recto"/>
          <p:cNvCxnSpPr/>
          <p:nvPr/>
        </p:nvCxnSpPr>
        <p:spPr>
          <a:xfrm>
            <a:off x="4059617" y="4427544"/>
            <a:ext cx="369507" cy="1588"/>
          </a:xfrm>
          <a:prstGeom prst="line">
            <a:avLst/>
          </a:prstGeom>
          <a:ln w="12700">
            <a:solidFill>
              <a:srgbClr val="FCD856"/>
            </a:solidFill>
          </a:ln>
        </p:spPr>
        <p:style>
          <a:lnRef idx="2">
            <a:schemeClr val="accent1"/>
          </a:lnRef>
          <a:fillRef idx="0">
            <a:schemeClr val="accent1"/>
          </a:fillRef>
          <a:effectRef idx="1">
            <a:schemeClr val="accent1"/>
          </a:effectRef>
          <a:fontRef idx="minor">
            <a:schemeClr val="tx1"/>
          </a:fontRef>
        </p:style>
      </p:cxnSp>
      <p:sp>
        <p:nvSpPr>
          <p:cNvPr id="56" name="55 Rectángulo"/>
          <p:cNvSpPr/>
          <p:nvPr/>
        </p:nvSpPr>
        <p:spPr>
          <a:xfrm>
            <a:off x="571472" y="5857892"/>
            <a:ext cx="7786742" cy="701731"/>
          </a:xfrm>
          <a:prstGeom prst="rect">
            <a:avLst/>
          </a:prstGeom>
        </p:spPr>
        <p:txBody>
          <a:bodyPr wrap="square">
            <a:spAutoFit/>
          </a:bodyPr>
          <a:lstStyle/>
          <a:p>
            <a:pPr marL="342900" indent="-342900" algn="ctr">
              <a:lnSpc>
                <a:spcPct val="110000"/>
              </a:lnSpc>
              <a:buClr>
                <a:srgbClr val="FF0000"/>
              </a:buClr>
              <a:buSzPct val="95000"/>
            </a:pPr>
            <a:r>
              <a:rPr lang="es-ES_tradnl" b="1" dirty="0" smtClean="0"/>
              <a:t>Los métodos basados en técnicas Monte Carlo se consideran los más precisos para el cálculo de dosis en radioterapia</a:t>
            </a:r>
            <a:endParaRPr lang="es-ES_tradnl" b="1" dirty="0"/>
          </a:p>
        </p:txBody>
      </p:sp>
      <p:sp>
        <p:nvSpPr>
          <p:cNvPr id="30" name="29 CuadroTexto"/>
          <p:cNvSpPr txBox="1"/>
          <p:nvPr/>
        </p:nvSpPr>
        <p:spPr>
          <a:xfrm>
            <a:off x="142844" y="1000108"/>
            <a:ext cx="1000132" cy="461665"/>
          </a:xfrm>
          <a:prstGeom prst="rect">
            <a:avLst/>
          </a:prstGeom>
          <a:solidFill>
            <a:schemeClr val="bg1"/>
          </a:solidFill>
          <a:ln w="22225">
            <a:solidFill>
              <a:schemeClr val="tx1"/>
            </a:solidFill>
          </a:ln>
        </p:spPr>
        <p:txBody>
          <a:bodyPr wrap="square" rtlCol="0">
            <a:spAutoFit/>
          </a:bodyPr>
          <a:lstStyle/>
          <a:p>
            <a:r>
              <a:rPr lang="es-ES_tradnl" sz="2400" b="1" dirty="0" smtClean="0"/>
              <a:t>Agua</a:t>
            </a:r>
            <a:endParaRPr lang="es-ES" sz="2400" b="1" dirty="0"/>
          </a:p>
        </p:txBody>
      </p:sp>
      <p:sp>
        <p:nvSpPr>
          <p:cNvPr id="31" name="30 CuadroTexto"/>
          <p:cNvSpPr txBox="1"/>
          <p:nvPr/>
        </p:nvSpPr>
        <p:spPr>
          <a:xfrm>
            <a:off x="7858148" y="967071"/>
            <a:ext cx="1214446" cy="461665"/>
          </a:xfrm>
          <a:prstGeom prst="rect">
            <a:avLst/>
          </a:prstGeom>
          <a:solidFill>
            <a:schemeClr val="bg1"/>
          </a:solidFill>
          <a:ln w="22225">
            <a:solidFill>
              <a:schemeClr val="tx1"/>
            </a:solidFill>
          </a:ln>
        </p:spPr>
        <p:txBody>
          <a:bodyPr wrap="square" rtlCol="0">
            <a:spAutoFit/>
          </a:bodyPr>
          <a:lstStyle/>
          <a:p>
            <a:pPr algn="ctr"/>
            <a:r>
              <a:rPr lang="es-ES_tradnl" sz="2400" b="1" dirty="0" smtClean="0"/>
              <a:t>Plomo</a:t>
            </a:r>
            <a:endParaRPr lang="es-ES" sz="2400" b="1" dirty="0"/>
          </a:p>
        </p:txBody>
      </p:sp>
      <p:sp>
        <p:nvSpPr>
          <p:cNvPr id="33" name="32 Rectángulo"/>
          <p:cNvSpPr/>
          <p:nvPr/>
        </p:nvSpPr>
        <p:spPr>
          <a:xfrm>
            <a:off x="1928794" y="642918"/>
            <a:ext cx="5143536" cy="701731"/>
          </a:xfrm>
          <a:prstGeom prst="rect">
            <a:avLst/>
          </a:prstGeom>
        </p:spPr>
        <p:txBody>
          <a:bodyPr wrap="square">
            <a:spAutoFit/>
          </a:bodyPr>
          <a:lstStyle/>
          <a:p>
            <a:pPr marL="342900" indent="-342900" algn="ctr">
              <a:lnSpc>
                <a:spcPct val="110000"/>
              </a:lnSpc>
              <a:buClr>
                <a:srgbClr val="FF0000"/>
              </a:buClr>
              <a:buSzPct val="95000"/>
            </a:pPr>
            <a:r>
              <a:rPr lang="es-ES_tradnl" dirty="0" smtClean="0"/>
              <a:t>Las curvas de </a:t>
            </a:r>
            <a:r>
              <a:rPr lang="es-ES_tradnl" dirty="0" err="1" smtClean="0"/>
              <a:t>isodosis</a:t>
            </a:r>
            <a:r>
              <a:rPr lang="es-ES_tradnl" dirty="0" smtClean="0"/>
              <a:t> unen los puntos que reciben la misma dosis</a:t>
            </a:r>
            <a:endParaRPr lang="es-ES_tradnl" dirty="0"/>
          </a:p>
        </p:txBody>
      </p:sp>
      <p:grpSp>
        <p:nvGrpSpPr>
          <p:cNvPr id="35" name="34 Grupo"/>
          <p:cNvGrpSpPr/>
          <p:nvPr/>
        </p:nvGrpSpPr>
        <p:grpSpPr>
          <a:xfrm>
            <a:off x="0" y="6572250"/>
            <a:ext cx="9144000" cy="277813"/>
            <a:chOff x="0" y="6572250"/>
            <a:chExt cx="9144000" cy="277813"/>
          </a:xfrm>
        </p:grpSpPr>
        <p:sp>
          <p:nvSpPr>
            <p:cNvPr id="37" name="36 Rectángulo"/>
            <p:cNvSpPr/>
            <p:nvPr/>
          </p:nvSpPr>
          <p:spPr>
            <a:xfrm>
              <a:off x="1785918" y="6572272"/>
              <a:ext cx="1285884" cy="276999"/>
            </a:xfrm>
            <a:prstGeom prst="rect">
              <a:avLst/>
            </a:prstGeom>
            <a:solidFill>
              <a:schemeClr val="bg2">
                <a:lumMod val="40000"/>
                <a:lumOff val="60000"/>
              </a:schemeClr>
            </a:solidFill>
            <a:ln>
              <a:noFill/>
            </a:ln>
          </p:spPr>
          <p:txBody>
            <a:bodyPr wrap="square">
              <a:spAutoFit/>
            </a:bodyPr>
            <a:lstStyle/>
            <a:p>
              <a:pPr>
                <a:defRPr/>
              </a:pPr>
              <a:r>
                <a:rPr lang="es-ES_tradnl" sz="1200" b="1" i="1" dirty="0" smtClean="0">
                  <a:solidFill>
                    <a:schemeClr val="bg1">
                      <a:lumMod val="50000"/>
                    </a:schemeClr>
                  </a:solidFill>
                </a:rPr>
                <a:t>Simulación MC</a:t>
              </a:r>
              <a:endParaRPr lang="es-ES" sz="1200" b="1" i="1" dirty="0">
                <a:solidFill>
                  <a:schemeClr val="bg1">
                    <a:lumMod val="50000"/>
                  </a:schemeClr>
                </a:solidFill>
              </a:endParaRPr>
            </a:p>
          </p:txBody>
        </p:sp>
        <p:sp>
          <p:nvSpPr>
            <p:cNvPr id="38" name="37 Rectángulo"/>
            <p:cNvSpPr/>
            <p:nvPr/>
          </p:nvSpPr>
          <p:spPr>
            <a:xfrm>
              <a:off x="857224" y="6572250"/>
              <a:ext cx="928694"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Objetivos</a:t>
              </a:r>
              <a:endParaRPr lang="es-ES" sz="1200" b="1" i="1" dirty="0">
                <a:solidFill>
                  <a:schemeClr val="bg1">
                    <a:lumMod val="50000"/>
                  </a:schemeClr>
                </a:solidFill>
              </a:endParaRPr>
            </a:p>
          </p:txBody>
        </p:sp>
        <p:sp>
          <p:nvSpPr>
            <p:cNvPr id="40" name="39 Rectángulo"/>
            <p:cNvSpPr/>
            <p:nvPr/>
          </p:nvSpPr>
          <p:spPr>
            <a:xfrm>
              <a:off x="0" y="6572250"/>
              <a:ext cx="1000100" cy="277813"/>
            </a:xfrm>
            <a:prstGeom prst="rect">
              <a:avLst/>
            </a:prstGeom>
            <a:solidFill>
              <a:schemeClr val="bg2">
                <a:lumMod val="40000"/>
                <a:lumOff val="60000"/>
              </a:schemeClr>
            </a:solidFill>
            <a:ln>
              <a:noFill/>
            </a:ln>
          </p:spPr>
          <p:txBody>
            <a:bodyPr wrap="square">
              <a:spAutoFit/>
            </a:bodyPr>
            <a:lstStyle/>
            <a:p>
              <a:pPr>
                <a:defRPr/>
              </a:pPr>
              <a:r>
                <a:rPr lang="es-ES" sz="1200" b="1" i="1" dirty="0" smtClean="0"/>
                <a:t>Motivación</a:t>
              </a:r>
              <a:endParaRPr lang="es-ES" sz="1200" dirty="0"/>
            </a:p>
          </p:txBody>
        </p:sp>
        <p:sp>
          <p:nvSpPr>
            <p:cNvPr id="57" name="56 Rectángulo"/>
            <p:cNvSpPr/>
            <p:nvPr/>
          </p:nvSpPr>
          <p:spPr>
            <a:xfrm>
              <a:off x="7929586" y="6572250"/>
              <a:ext cx="1214414"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Conclusiones</a:t>
              </a:r>
              <a:endParaRPr lang="es-ES" sz="1200" b="1" i="1" dirty="0">
                <a:solidFill>
                  <a:schemeClr val="bg1">
                    <a:lumMod val="50000"/>
                  </a:schemeClr>
                </a:solidFill>
              </a:endParaRPr>
            </a:p>
          </p:txBody>
        </p:sp>
        <p:sp>
          <p:nvSpPr>
            <p:cNvPr id="58" name="57 Rectángulo"/>
            <p:cNvSpPr/>
            <p:nvPr/>
          </p:nvSpPr>
          <p:spPr>
            <a:xfrm>
              <a:off x="6572287" y="6572250"/>
              <a:ext cx="1500175"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Validación </a:t>
              </a:r>
              <a:r>
                <a:rPr lang="es-ES" sz="1200" b="1" i="1" dirty="0">
                  <a:solidFill>
                    <a:schemeClr val="bg1">
                      <a:lumMod val="50000"/>
                    </a:schemeClr>
                  </a:solidFill>
                </a:rPr>
                <a:t>datos</a:t>
              </a:r>
            </a:p>
          </p:txBody>
        </p:sp>
        <p:sp>
          <p:nvSpPr>
            <p:cNvPr id="59" name="58 Rectángulo"/>
            <p:cNvSpPr/>
            <p:nvPr/>
          </p:nvSpPr>
          <p:spPr>
            <a:xfrm>
              <a:off x="4786326" y="6572250"/>
              <a:ext cx="2000252" cy="276999"/>
            </a:xfrm>
            <a:prstGeom prst="rect">
              <a:avLst/>
            </a:prstGeom>
            <a:solidFill>
              <a:schemeClr val="bg2">
                <a:lumMod val="40000"/>
                <a:lumOff val="60000"/>
              </a:schemeClr>
            </a:solidFill>
            <a:ln>
              <a:noFill/>
            </a:ln>
          </p:spPr>
          <p:txBody>
            <a:bodyPr wrap="square">
              <a:spAutoFit/>
            </a:bodyPr>
            <a:lstStyle/>
            <a:p>
              <a:pPr algn="r">
                <a:defRPr/>
              </a:pPr>
              <a:r>
                <a:rPr lang="es-ES" sz="1200" b="1" i="1" dirty="0" smtClean="0">
                  <a:solidFill>
                    <a:schemeClr val="bg1">
                      <a:lumMod val="50000"/>
                    </a:schemeClr>
                  </a:solidFill>
                </a:rPr>
                <a:t>Validación </a:t>
              </a:r>
              <a:r>
                <a:rPr lang="es-ES" sz="1200" b="1" i="1" dirty="0">
                  <a:solidFill>
                    <a:schemeClr val="bg1">
                      <a:lumMod val="50000"/>
                    </a:schemeClr>
                  </a:solidFill>
                </a:rPr>
                <a:t>simulaciones</a:t>
              </a:r>
            </a:p>
          </p:txBody>
        </p:sp>
        <p:sp>
          <p:nvSpPr>
            <p:cNvPr id="60" name="59 Rectángulo"/>
            <p:cNvSpPr/>
            <p:nvPr/>
          </p:nvSpPr>
          <p:spPr>
            <a:xfrm>
              <a:off x="3000364" y="6572250"/>
              <a:ext cx="1928826" cy="276999"/>
            </a:xfrm>
            <a:prstGeom prst="rect">
              <a:avLst/>
            </a:prstGeom>
            <a:solidFill>
              <a:schemeClr val="bg2">
                <a:lumMod val="40000"/>
                <a:lumOff val="60000"/>
              </a:schemeClr>
            </a:solidFill>
            <a:ln>
              <a:noFill/>
            </a:ln>
          </p:spPr>
          <p:txBody>
            <a:bodyPr wrap="square">
              <a:spAutoFit/>
            </a:bodyPr>
            <a:lstStyle/>
            <a:p>
              <a:pPr algn="ctr">
                <a:defRPr/>
              </a:pPr>
              <a:r>
                <a:rPr lang="es-ES_tradnl" sz="1200" b="1" i="1" dirty="0" smtClean="0">
                  <a:solidFill>
                    <a:schemeClr val="bg1">
                      <a:lumMod val="50000"/>
                    </a:schemeClr>
                  </a:solidFill>
                </a:rPr>
                <a:t>Método desarrollado</a:t>
              </a:r>
              <a:endParaRPr lang="es-ES" sz="1200" b="1" i="1" dirty="0">
                <a:solidFill>
                  <a:schemeClr val="bg1">
                    <a:lumMod val="50000"/>
                  </a:schemeClr>
                </a:solidFill>
              </a:endParaRPr>
            </a:p>
          </p:txBody>
        </p:sp>
      </p:grpSp>
      <p:sp>
        <p:nvSpPr>
          <p:cNvPr id="48" name="47 Flecha derecha"/>
          <p:cNvSpPr/>
          <p:nvPr/>
        </p:nvSpPr>
        <p:spPr>
          <a:xfrm rot="16200000">
            <a:off x="1803777" y="4768463"/>
            <a:ext cx="535785" cy="428627"/>
          </a:xfrm>
          <a:prstGeom prst="rightArrow">
            <a:avLst/>
          </a:prstGeom>
          <a:solidFill>
            <a:srgbClr val="C0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51" name="50 Flecha derecha"/>
          <p:cNvSpPr/>
          <p:nvPr/>
        </p:nvSpPr>
        <p:spPr>
          <a:xfrm rot="16200000">
            <a:off x="6375809" y="4768463"/>
            <a:ext cx="535785" cy="428628"/>
          </a:xfrm>
          <a:prstGeom prst="rightArrow">
            <a:avLst/>
          </a:prstGeom>
          <a:solidFill>
            <a:srgbClr val="C0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53" name="52 CuadroTexto"/>
          <p:cNvSpPr txBox="1"/>
          <p:nvPr/>
        </p:nvSpPr>
        <p:spPr>
          <a:xfrm>
            <a:off x="1500166" y="5282999"/>
            <a:ext cx="1357322" cy="646331"/>
          </a:xfrm>
          <a:prstGeom prst="rect">
            <a:avLst/>
          </a:prstGeom>
          <a:noFill/>
        </p:spPr>
        <p:txBody>
          <a:bodyPr wrap="square" rtlCol="0">
            <a:spAutoFit/>
          </a:bodyPr>
          <a:lstStyle/>
          <a:p>
            <a:pPr algn="ctr"/>
            <a:r>
              <a:rPr lang="es-ES_tradnl" dirty="0" smtClean="0"/>
              <a:t>Haz de electrones</a:t>
            </a:r>
            <a:endParaRPr lang="es-ES" dirty="0"/>
          </a:p>
        </p:txBody>
      </p:sp>
      <p:sp>
        <p:nvSpPr>
          <p:cNvPr id="54" name="53 CuadroTexto"/>
          <p:cNvSpPr txBox="1"/>
          <p:nvPr/>
        </p:nvSpPr>
        <p:spPr>
          <a:xfrm>
            <a:off x="5929322" y="5282999"/>
            <a:ext cx="1357322" cy="646331"/>
          </a:xfrm>
          <a:prstGeom prst="rect">
            <a:avLst/>
          </a:prstGeom>
          <a:noFill/>
        </p:spPr>
        <p:txBody>
          <a:bodyPr wrap="square" rtlCol="0">
            <a:spAutoFit/>
          </a:bodyPr>
          <a:lstStyle/>
          <a:p>
            <a:pPr algn="ctr"/>
            <a:r>
              <a:rPr lang="es-ES_tradnl" dirty="0" smtClean="0"/>
              <a:t>Haz de electrones</a:t>
            </a:r>
            <a:endParaRPr lang="es-E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54"/>
                                        </p:tgtEl>
                                      </p:cBhvr>
                                    </p:animEffect>
                                    <p:set>
                                      <p:cBhvr>
                                        <p:cTn id="7" dur="1" fill="hold">
                                          <p:stCondLst>
                                            <p:cond delay="499"/>
                                          </p:stCondLst>
                                        </p:cTn>
                                        <p:tgtEl>
                                          <p:spTgt spid="54"/>
                                        </p:tgtEl>
                                        <p:attrNameLst>
                                          <p:attrName>style.visibility</p:attrName>
                                        </p:attrNameLst>
                                      </p:cBhvr>
                                      <p:to>
                                        <p:strVal val="hidden"/>
                                      </p:to>
                                    </p:set>
                                  </p:childTnLst>
                                </p:cTn>
                              </p:par>
                              <p:par>
                                <p:cTn id="8" presetID="4" presetClass="exit" presetSubtype="16" fill="hold" grpId="0" nodeType="withEffect">
                                  <p:stCondLst>
                                    <p:cond delay="0"/>
                                  </p:stCondLst>
                                  <p:childTnLst>
                                    <p:animEffect transition="out" filter="box(in)">
                                      <p:cBhvr>
                                        <p:cTn id="9" dur="500"/>
                                        <p:tgtEl>
                                          <p:spTgt spid="53"/>
                                        </p:tgtEl>
                                      </p:cBhvr>
                                    </p:animEffect>
                                    <p:set>
                                      <p:cBhvr>
                                        <p:cTn id="10" dur="1" fill="hold">
                                          <p:stCondLst>
                                            <p:cond delay="499"/>
                                          </p:stCondLst>
                                        </p:cTn>
                                        <p:tgtEl>
                                          <p:spTgt spid="53"/>
                                        </p:tgtEl>
                                        <p:attrNameLst>
                                          <p:attrName>style.visibility</p:attrName>
                                        </p:attrNameLst>
                                      </p:cBhvr>
                                      <p:to>
                                        <p:strVal val="hidden"/>
                                      </p:to>
                                    </p:se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52"/>
                                        </p:tgtEl>
                                        <p:attrNameLst>
                                          <p:attrName>style.visibility</p:attrName>
                                        </p:attrNameLst>
                                      </p:cBhvr>
                                      <p:to>
                                        <p:strVal val="visible"/>
                                      </p:to>
                                    </p:set>
                                    <p:anim calcmode="lin" valueType="num">
                                      <p:cBhvr>
                                        <p:cTn id="14" dur="500" fill="hold"/>
                                        <p:tgtEl>
                                          <p:spTgt spid="52"/>
                                        </p:tgtEl>
                                        <p:attrNameLst>
                                          <p:attrName>ppt_w</p:attrName>
                                        </p:attrNameLst>
                                      </p:cBhvr>
                                      <p:tavLst>
                                        <p:tav tm="0">
                                          <p:val>
                                            <p:strVal val="#ppt_w*0.70"/>
                                          </p:val>
                                        </p:tav>
                                        <p:tav tm="100000">
                                          <p:val>
                                            <p:strVal val="#ppt_w"/>
                                          </p:val>
                                        </p:tav>
                                      </p:tavLst>
                                    </p:anim>
                                    <p:anim calcmode="lin" valueType="num">
                                      <p:cBhvr>
                                        <p:cTn id="15" dur="500" fill="hold"/>
                                        <p:tgtEl>
                                          <p:spTgt spid="52"/>
                                        </p:tgtEl>
                                        <p:attrNameLst>
                                          <p:attrName>ppt_h</p:attrName>
                                        </p:attrNameLst>
                                      </p:cBhvr>
                                      <p:tavLst>
                                        <p:tav tm="0">
                                          <p:val>
                                            <p:strVal val="#ppt_h"/>
                                          </p:val>
                                        </p:tav>
                                        <p:tav tm="100000">
                                          <p:val>
                                            <p:strVal val="#ppt_h"/>
                                          </p:val>
                                        </p:tav>
                                      </p:tavLst>
                                    </p:anim>
                                    <p:animEffect transition="in" filter="fade">
                                      <p:cBhvr>
                                        <p:cTn id="16" dur="500"/>
                                        <p:tgtEl>
                                          <p:spTgt spid="52"/>
                                        </p:tgtEl>
                                      </p:cBhvr>
                                    </p:animEffect>
                                  </p:childTnLst>
                                </p:cTn>
                              </p:par>
                              <p:par>
                                <p:cTn id="17" presetID="1" presetClass="exit" presetSubtype="0" fill="hold" grpId="0" nodeType="withEffect">
                                  <p:stCondLst>
                                    <p:cond delay="0"/>
                                  </p:stCondLst>
                                  <p:childTnLst>
                                    <p:set>
                                      <p:cBhvr>
                                        <p:cTn id="18" dur="1" fill="hold">
                                          <p:stCondLst>
                                            <p:cond delay="0"/>
                                          </p:stCondLst>
                                        </p:cTn>
                                        <p:tgtEl>
                                          <p:spTgt spid="51"/>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48"/>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48" grpId="0" animBg="1"/>
      <p:bldP spid="51" grpId="0" animBg="1"/>
      <p:bldP spid="53" grpId="0"/>
      <p:bldP spid="54" grpId="0"/>
    </p:bldLst>
  </p:timing>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37717</TotalTime>
  <Words>4761</Words>
  <Application>Microsoft Office PowerPoint</Application>
  <PresentationFormat>Presentación en pantalla (4:3)</PresentationFormat>
  <Paragraphs>1366</Paragraphs>
  <Slides>58</Slides>
  <Notes>13</Notes>
  <HiddenSlides>0</HiddenSlides>
  <MMClips>0</MMClips>
  <ScaleCrop>false</ScaleCrop>
  <HeadingPairs>
    <vt:vector size="4" baseType="variant">
      <vt:variant>
        <vt:lpstr>Tema</vt:lpstr>
      </vt:variant>
      <vt:variant>
        <vt:i4>1</vt:i4>
      </vt:variant>
      <vt:variant>
        <vt:lpstr>Títulos de diapositiva</vt:lpstr>
      </vt:variant>
      <vt:variant>
        <vt:i4>58</vt:i4>
      </vt:variant>
    </vt:vector>
  </HeadingPairs>
  <TitlesOfParts>
    <vt:vector size="59" baseType="lpstr">
      <vt:lpstr>Diseño predeterminado</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vector>
  </TitlesOfParts>
  <Company>UCM</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paloma</dc:creator>
  <cp:lastModifiedBy>elena</cp:lastModifiedBy>
  <cp:revision>371</cp:revision>
  <dcterms:created xsi:type="dcterms:W3CDTF">2011-05-16T18:48:26Z</dcterms:created>
  <dcterms:modified xsi:type="dcterms:W3CDTF">2013-10-03T11:15:02Z</dcterms:modified>
</cp:coreProperties>
</file>